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63" r:id="rId4"/>
    <p:sldId id="262" r:id="rId5"/>
    <p:sldId id="269" r:id="rId6"/>
    <p:sldId id="271" r:id="rId7"/>
    <p:sldId id="272" r:id="rId8"/>
    <p:sldId id="270" r:id="rId9"/>
    <p:sldId id="258" r:id="rId10"/>
    <p:sldId id="273" r:id="rId11"/>
    <p:sldId id="274" r:id="rId12"/>
    <p:sldId id="275" r:id="rId13"/>
    <p:sldId id="260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21" autoAdjust="0"/>
  </p:normalViewPr>
  <p:slideViewPr>
    <p:cSldViewPr>
      <p:cViewPr>
        <p:scale>
          <a:sx n="98" d="100"/>
          <a:sy n="98" d="100"/>
        </p:scale>
        <p:origin x="-20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&#1057;&#1090;&#1072;&#1090;&#1080;&#1089;&#1090;&#1080;&#1082;&#1072;\&#1056;&#1077;&#1072;&#1083;&#1080;&#1079;&#1072;&#1094;&#1080;&#1103;%20&#1087;&#1088;&#1086;&#1075;&#1088;&#1072;&#1084;&#1084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120836099107278E-2"/>
          <c:y val="0.10377939872068739"/>
          <c:w val="0.42486408196625092"/>
          <c:h val="0.74481409753284478"/>
        </c:manualLayout>
      </c:layout>
      <c:doughnutChart>
        <c:varyColors val="1"/>
        <c:ser>
          <c:idx val="0"/>
          <c:order val="0"/>
          <c:dPt>
            <c:idx val="3"/>
            <c:bubble3D val="0"/>
            <c:explosion val="7"/>
          </c:dPt>
          <c:dPt>
            <c:idx val="8"/>
            <c:bubble3D val="0"/>
            <c:explosion val="5"/>
          </c:dPt>
          <c:cat>
            <c:strRef>
              <c:f>все_свод_свод!$A$2:$A$30</c:f>
              <c:strCache>
                <c:ptCount val="29"/>
                <c:pt idx="0">
                  <c:v>01 - Физико-математические науки</c:v>
                </c:pt>
                <c:pt idx="1">
                  <c:v>02 - Естественные науки</c:v>
                </c:pt>
                <c:pt idx="2">
                  <c:v>03 - Гуманитарные науки</c:v>
                </c:pt>
                <c:pt idx="3">
                  <c:v>03 - Юриспруденция</c:v>
                </c:pt>
                <c:pt idx="4">
                  <c:v>04 - Социальные науки</c:v>
                </c:pt>
                <c:pt idx="5">
                  <c:v>05 - Образование и педагогика</c:v>
                </c:pt>
                <c:pt idx="6">
                  <c:v>06 - Здравоохранение</c:v>
                </c:pt>
                <c:pt idx="7">
                  <c:v>07 - Культура и искусство</c:v>
                </c:pt>
                <c:pt idx="8">
                  <c:v>08 - Экономика и управление</c:v>
                </c:pt>
                <c:pt idx="9">
                  <c:v>09 - Информационная безопасность</c:v>
                </c:pt>
                <c:pt idx="10">
                  <c:v>10 - Сфера обслуживания</c:v>
                </c:pt>
                <c:pt idx="11">
                  <c:v>11 - Сельское и рыбное хозяйство</c:v>
                </c:pt>
                <c:pt idx="12">
                  <c:v>12 - Геодезия и землеустройство</c:v>
                </c:pt>
                <c:pt idx="13">
                  <c:v>13 - Геология, разведка и разработка полезных ископаемых</c:v>
                </c:pt>
                <c:pt idx="14">
                  <c:v>14 - Энергетика, энергетическое машиностроение и электротехника</c:v>
                </c:pt>
                <c:pt idx="15">
                  <c:v>15 - Металлургия, машиностроение и материалообработка</c:v>
                </c:pt>
                <c:pt idx="16">
                  <c:v>16 - Авиационная и ракетно-космическая техника</c:v>
                </c:pt>
                <c:pt idx="17">
                  <c:v>17 - Оружие и системы вооружения</c:v>
                </c:pt>
                <c:pt idx="18">
                  <c:v>18 - Морская техника</c:v>
                </c:pt>
                <c:pt idx="19">
                  <c:v>19 - Транспортные средства</c:v>
                </c:pt>
                <c:pt idx="20">
                  <c:v>20 - Приборостроение и оптотехника</c:v>
                </c:pt>
                <c:pt idx="21">
                  <c:v>21 - Электронная техника, радиотехника и связь</c:v>
                </c:pt>
                <c:pt idx="22">
                  <c:v>22 - Автоматика и управление</c:v>
                </c:pt>
                <c:pt idx="23">
                  <c:v>23 - Информатика и вычислительная техника</c:v>
                </c:pt>
                <c:pt idx="24">
                  <c:v>24 - Химическая и биотехнологии</c:v>
                </c:pt>
                <c:pt idx="25">
                  <c:v>25 - Воспроизводство и переработка лесных ресурсов</c:v>
                </c:pt>
                <c:pt idx="26">
                  <c:v>26 - Технология продовольственных продуктов и потребительских товаров</c:v>
                </c:pt>
                <c:pt idx="27">
                  <c:v>27 - Архитектура и строительство</c:v>
                </c:pt>
                <c:pt idx="28">
                  <c:v>28 -  Безопасность жизнедеятельности, природообустройство и защита окружающей среды</c:v>
                </c:pt>
              </c:strCache>
            </c:strRef>
          </c:cat>
          <c:val>
            <c:numRef>
              <c:f>все_свод_свод!$B$2:$B$30</c:f>
              <c:numCache>
                <c:formatCode>General</c:formatCode>
                <c:ptCount val="29"/>
                <c:pt idx="0">
                  <c:v>73140</c:v>
                </c:pt>
                <c:pt idx="1">
                  <c:v>86414</c:v>
                </c:pt>
                <c:pt idx="2">
                  <c:v>434367</c:v>
                </c:pt>
                <c:pt idx="3">
                  <c:v>661718</c:v>
                </c:pt>
                <c:pt idx="4">
                  <c:v>74982</c:v>
                </c:pt>
                <c:pt idx="5">
                  <c:v>475975</c:v>
                </c:pt>
                <c:pt idx="6">
                  <c:v>231828</c:v>
                </c:pt>
                <c:pt idx="7">
                  <c:v>119343</c:v>
                </c:pt>
                <c:pt idx="8">
                  <c:v>1943585</c:v>
                </c:pt>
                <c:pt idx="9">
                  <c:v>22956</c:v>
                </c:pt>
                <c:pt idx="10">
                  <c:v>112850</c:v>
                </c:pt>
                <c:pt idx="11">
                  <c:v>182610</c:v>
                </c:pt>
                <c:pt idx="12">
                  <c:v>36392</c:v>
                </c:pt>
                <c:pt idx="13">
                  <c:v>89904</c:v>
                </c:pt>
                <c:pt idx="14">
                  <c:v>148254</c:v>
                </c:pt>
                <c:pt idx="15">
                  <c:v>119331</c:v>
                </c:pt>
                <c:pt idx="16">
                  <c:v>32320</c:v>
                </c:pt>
                <c:pt idx="17">
                  <c:v>2692</c:v>
                </c:pt>
                <c:pt idx="18">
                  <c:v>26988</c:v>
                </c:pt>
                <c:pt idx="19">
                  <c:v>190313</c:v>
                </c:pt>
                <c:pt idx="20">
                  <c:v>31279</c:v>
                </c:pt>
                <c:pt idx="21">
                  <c:v>73263</c:v>
                </c:pt>
                <c:pt idx="22">
                  <c:v>81550</c:v>
                </c:pt>
                <c:pt idx="23">
                  <c:v>166768</c:v>
                </c:pt>
                <c:pt idx="24">
                  <c:v>53817</c:v>
                </c:pt>
                <c:pt idx="25">
                  <c:v>31694</c:v>
                </c:pt>
                <c:pt idx="26">
                  <c:v>80693</c:v>
                </c:pt>
                <c:pt idx="27">
                  <c:v>230480</c:v>
                </c:pt>
                <c:pt idx="28">
                  <c:v>73393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3475426380742094"/>
          <c:y val="2.4196181359682965E-2"/>
          <c:w val="0.55513192177262383"/>
          <c:h val="0.97580381864031762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0.07442</cdr:x>
      <cdr:y>0.88353</cdr:y>
    </cdr:from>
    <cdr:to>
      <cdr:x>0.35893</cdr:x>
      <cdr:y>0.99754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9200" y="4464496"/>
          <a:ext cx="2520269" cy="576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1400" b="1" dirty="0" smtClean="0"/>
            <a:t>08 - </a:t>
          </a:r>
          <a:r>
            <a:rPr lang="ru-RU" sz="1400" b="1" dirty="0" smtClean="0"/>
            <a:t>Экономика и управление; </a:t>
          </a:r>
          <a:r>
            <a:rPr lang="ru-RU" sz="1400" b="1" dirty="0" smtClean="0">
              <a:solidFill>
                <a:schemeClr val="tx1"/>
              </a:solidFill>
            </a:rPr>
            <a:t>1943585; 33%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0.07743</cdr:x>
      <cdr:y>0.057</cdr:y>
    </cdr:from>
    <cdr:to>
      <cdr:x>0.29691</cdr:x>
      <cdr:y>0.34201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5880" y="288032"/>
          <a:ext cx="1944216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0.24512</cdr:x>
      <cdr:y>0.04275</cdr:y>
    </cdr:from>
    <cdr:to>
      <cdr:x>0.51338</cdr:x>
      <cdr:y>0.171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71368" y="216024"/>
          <a:ext cx="2376322" cy="648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400" b="1" dirty="0" smtClean="0">
              <a:solidFill>
                <a:schemeClr val="tx1"/>
              </a:solidFill>
            </a:rPr>
            <a:t>03 – Юриспруденция</a:t>
          </a:r>
          <a:endParaRPr lang="en-US" sz="1400" b="1" dirty="0" smtClean="0">
            <a:solidFill>
              <a:schemeClr val="tx1"/>
            </a:solidFill>
          </a:endParaRPr>
        </a:p>
        <a:p xmlns:a="http://schemas.openxmlformats.org/drawingml/2006/main">
          <a:pPr algn="ctr" rtl="0"/>
          <a:r>
            <a:rPr lang="ru-RU" sz="1400" b="1" dirty="0" smtClean="0">
              <a:solidFill>
                <a:schemeClr val="tx1"/>
              </a:solidFill>
            </a:rPr>
            <a:t>661718; 11%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80744-9E9B-464B-9B0E-3E9B0EF946EC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F83ED-40B1-4492-AE6F-5D56EC13F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51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B85AE-BE04-40C5-BB09-F4C63290D49D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7D2D0-2AB7-46E6-A246-D7B84251A3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8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Муравьи тащат лист дерева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32D44-C9A7-4B60-9647-F73D746B731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7D2D0-2AB7-46E6-A246-D7B84251A30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5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E5FF-D114-4B71-9532-97B95216FDC4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C8C3-E753-49C8-8AB9-A4EA674F4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4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E5FF-D114-4B71-9532-97B95216FDC4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C8C3-E753-49C8-8AB9-A4EA674F4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0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E5FF-D114-4B71-9532-97B95216FDC4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C8C3-E753-49C8-8AB9-A4EA674F4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79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E5FF-D114-4B71-9532-97B95216FDC4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C8C3-E753-49C8-8AB9-A4EA674F4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7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E5FF-D114-4B71-9532-97B95216FDC4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C8C3-E753-49C8-8AB9-A4EA674F4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1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E5FF-D114-4B71-9532-97B95216FDC4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C8C3-E753-49C8-8AB9-A4EA674F4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8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E5FF-D114-4B71-9532-97B95216FDC4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C8C3-E753-49C8-8AB9-A4EA674F4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7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E5FF-D114-4B71-9532-97B95216FDC4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C8C3-E753-49C8-8AB9-A4EA674F4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3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E5FF-D114-4B71-9532-97B95216FDC4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C8C3-E753-49C8-8AB9-A4EA674F4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7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E5FF-D114-4B71-9532-97B95216FDC4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C8C3-E753-49C8-8AB9-A4EA674F4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0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E5FF-D114-4B71-9532-97B95216FDC4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C8C3-E753-49C8-8AB9-A4EA674F4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CE5FF-D114-4B71-9532-97B95216FDC4}" type="datetimeFigureOut">
              <a:rPr lang="ru-RU" smtClean="0"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C8C3-E753-49C8-8AB9-A4EA674F4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teknig.com/uploads/posts/2009-07/1247134199_proforientaciya.jpg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http://www.acadpro.ru/images/stepanov_prof.gif" TargetMode="Externa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png"/><Relationship Id="rId12" Type="http://schemas.openxmlformats.org/officeDocument/2006/relationships/hyperlink" Target="http://img.labirint-shop.ru/images/books2/76901/big.jpg" TargetMode="External"/><Relationship Id="rId17" Type="http://schemas.openxmlformats.org/officeDocument/2006/relationships/image" Target="../media/image9.jpeg"/><Relationship Id="rId2" Type="http://schemas.openxmlformats.org/officeDocument/2006/relationships/hyperlink" Target="http://www.booksiti.net.ru/books/image/25000105457.jpg" TargetMode="External"/><Relationship Id="rId16" Type="http://schemas.openxmlformats.org/officeDocument/2006/relationships/hyperlink" Target="http://www.char.ru/books/p315380.jpg" TargetMode="External"/><Relationship Id="rId20" Type="http://schemas.openxmlformats.org/officeDocument/2006/relationships/hyperlink" Target="http://www.avanta.ru/booksBig/232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ro-knigi.ru/images/thumb/thumb_361082.jp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hyperlink" Target="http://img.labirint-shop.ru/images/books2/76906/big.jpg" TargetMode="External"/><Relationship Id="rId19" Type="http://schemas.openxmlformats.org/officeDocument/2006/relationships/image" Target="../media/image10.png"/><Relationship Id="rId4" Type="http://schemas.openxmlformats.org/officeDocument/2006/relationships/hyperlink" Target="http://www.foliants.ru/files/27/127460/2251137.jpg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www.kniga.ru/upload/image/1000656219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134672" cy="28083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ПРОФЕССИОНАЛЬНАЯ ОРИЕНТАЦИЯ: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ОЖИДАНИЯ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229200"/>
            <a:ext cx="8820472" cy="129614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 И. Блинов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Центра профессионального образования ФГАУ «ФИРО»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44624"/>
            <a:ext cx="621982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9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Казус профориентации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Условия не согласованы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Интересы противоречат друг другу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Факторы не сонаправлены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490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5846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вопрос </a:t>
            </a:r>
            <a:r>
              <a:rPr lang="ru-RU" sz="2400" b="1" dirty="0"/>
              <a:t>«Нужна ли профориентация в школе?»</a:t>
            </a:r>
            <a:r>
              <a:rPr lang="ru-RU" sz="2400" dirty="0"/>
              <a:t> 72 % респондентов ответили </a:t>
            </a:r>
            <a:r>
              <a:rPr lang="ru-RU" sz="2400" dirty="0" smtClean="0"/>
              <a:t>утвердительно.</a:t>
            </a:r>
            <a:endParaRPr lang="ru-RU" sz="2400" dirty="0"/>
          </a:p>
          <a:p>
            <a:r>
              <a:rPr lang="ru-RU" sz="2400" dirty="0"/>
              <a:t>В большинстве случаев именно родители оказывают наибольшее влияние на принятие решения подростка о выборе профессии, </a:t>
            </a:r>
            <a:r>
              <a:rPr lang="ru-RU" sz="2400" b="1" dirty="0">
                <a:solidFill>
                  <a:srgbClr val="C00000"/>
                </a:solidFill>
              </a:rPr>
              <a:t>ведь 80 % студентов оплачивают своё обучение на средства родителей</a:t>
            </a:r>
            <a:r>
              <a:rPr lang="ru-RU" sz="2400" dirty="0"/>
              <a:t>, 13 % - на личные, 5 % -  за счёт предприятий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Кто или что оказало влияние на принятие решения о выборе вуза: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родители – 48 %</a:t>
            </a:r>
          </a:p>
          <a:p>
            <a:r>
              <a:rPr lang="ru-RU" sz="2400" dirty="0"/>
              <a:t>друзья – 16 %</a:t>
            </a:r>
          </a:p>
          <a:p>
            <a:r>
              <a:rPr lang="ru-RU" sz="2400" dirty="0"/>
              <a:t>самостоятельный выбор – 16 %</a:t>
            </a:r>
          </a:p>
          <a:p>
            <a:r>
              <a:rPr lang="ru-RU" sz="2400" dirty="0"/>
              <a:t>учителя – 7 %</a:t>
            </a:r>
          </a:p>
          <a:p>
            <a:r>
              <a:rPr lang="ru-RU" sz="2400" dirty="0"/>
              <a:t>СМИ – 7 %</a:t>
            </a:r>
          </a:p>
          <a:p>
            <a:r>
              <a:rPr lang="ru-RU" sz="2400" dirty="0"/>
              <a:t>экскурсии на предприятия – 6 %</a:t>
            </a:r>
          </a:p>
        </p:txBody>
      </p:sp>
    </p:spTree>
    <p:extLst>
      <p:ext uri="{BB962C8B-B14F-4D97-AF65-F5344CB8AC3E}">
        <p14:creationId xmlns:p14="http://schemas.microsoft.com/office/powerpoint/2010/main" val="423491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Исполняется ли закон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Об образовании?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3600400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части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«индивидуализации </a:t>
            </a:r>
            <a:r>
              <a:rPr lang="ru-RU" b="1" dirty="0">
                <a:solidFill>
                  <a:srgbClr val="FF0000"/>
                </a:solidFill>
              </a:rPr>
              <a:t>и </a:t>
            </a:r>
            <a:r>
              <a:rPr lang="ru-RU" b="1" dirty="0">
                <a:solidFill>
                  <a:srgbClr val="C00000"/>
                </a:solidFill>
              </a:rPr>
              <a:t>профессиональной ориентации содержания</a:t>
            </a:r>
            <a:r>
              <a:rPr lang="ru-RU" dirty="0"/>
              <a:t> среднего общего </a:t>
            </a:r>
            <a:r>
              <a:rPr lang="ru-RU" dirty="0" smtClean="0"/>
              <a:t>образования»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144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Роль семьи в профессиональном самоопределении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496944" cy="158417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 позицию семьи во многих случаях оказывают влияние различные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мифы и слухи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 мире труда и о профессиональном образовании,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страх ЕГЭ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04988"/>
            <a:ext cx="3456384" cy="33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04988"/>
            <a:ext cx="3168352" cy="33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ФЗ-273, Статья </a:t>
            </a:r>
            <a:r>
              <a:rPr lang="ru-RU" sz="3200" b="1" dirty="0">
                <a:solidFill>
                  <a:srgbClr val="FF0000"/>
                </a:solidFill>
              </a:rPr>
              <a:t>66. Начальное общее, основное общее и среднее общее образование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…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800" dirty="0" smtClean="0"/>
              <a:t>3</a:t>
            </a:r>
            <a:r>
              <a:rPr lang="ru-RU" sz="3800" dirty="0"/>
              <a:t>. </a:t>
            </a:r>
            <a:r>
              <a:rPr lang="ru-RU" sz="3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Среднее общее образование направлено </a:t>
            </a:r>
            <a:r>
              <a:rPr lang="ru-RU" sz="3800" dirty="0"/>
              <a:t>на дальнейшее становление и формирование личности обучающегося, развитие интереса к познанию и творческих способностей обучающегося, формирование навыков самостоятельной учебной деятельности на основе </a:t>
            </a:r>
            <a:r>
              <a:rPr lang="ru-RU" sz="3800" b="1" dirty="0">
                <a:solidFill>
                  <a:srgbClr val="FF0000"/>
                </a:solidFill>
              </a:rPr>
              <a:t>индивидуализации и </a:t>
            </a:r>
            <a:r>
              <a:rPr lang="ru-RU" sz="3800" b="1" dirty="0">
                <a:solidFill>
                  <a:srgbClr val="C00000"/>
                </a:solidFill>
              </a:rPr>
              <a:t>профессиональной ориентации содержания</a:t>
            </a:r>
            <a:r>
              <a:rPr lang="ru-RU" sz="3800" dirty="0"/>
              <a:t> среднего общего образования, </a:t>
            </a:r>
            <a:r>
              <a:rPr lang="ru-RU" sz="3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подготовку</a:t>
            </a:r>
            <a:r>
              <a:rPr lang="ru-RU" sz="3800" dirty="0"/>
              <a:t> обучающегося к жизни в обществе, </a:t>
            </a:r>
            <a:r>
              <a:rPr lang="ru-RU" sz="3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самостоятельному жизненному выбору, продолжению образования и началу профессиональной деятельности</a:t>
            </a:r>
            <a:r>
              <a:rPr lang="ru-RU" sz="3800" dirty="0"/>
              <a:t>.</a:t>
            </a:r>
          </a:p>
          <a:p>
            <a:pPr algn="just"/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374694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30" name="Rectangle 30"/>
          <p:cNvSpPr>
            <a:spLocks noGrp="1" noChangeArrowheads="1"/>
          </p:cNvSpPr>
          <p:nvPr>
            <p:ph type="title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pic>
        <p:nvPicPr>
          <p:cNvPr id="179217" name="Picture 17" descr="Картинка 8 из 44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101850"/>
            <a:ext cx="781050" cy="1182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21" name="Picture 21" descr="Картинка 7 из 44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71850"/>
            <a:ext cx="2915816" cy="304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25" name="Picture 25" descr="Картинка 32 из 44">
            <a:hlinkClick r:id="rId6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318000"/>
            <a:ext cx="895350" cy="1428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9205" name="Picture 5" descr="Картинка 1 из 9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2400"/>
            <a:ext cx="255577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7" name="Picture 7" descr="Картинка 3 из 9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0"/>
            <a:ext cx="23336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9" name="Picture 9" descr="Картинка 8 из 9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054350"/>
            <a:ext cx="3995142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1" name="Picture 11" descr="Картинка 13 из 91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4413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3" name="Picture 13" descr="Картинка 17 из 91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0"/>
            <a:ext cx="2466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5" name="Picture 15" descr="Картинка 4 из 44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0"/>
            <a:ext cx="22479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29" name="Picture 29" descr="Картинка 8 из 5855">
            <a:hlinkClick r:id="rId20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52153"/>
            <a:ext cx="3456384" cy="48965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2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борьба</a:t>
            </a:r>
            <a:r>
              <a:rPr lang="ru-RU" sz="5400" b="1" dirty="0" smtClean="0">
                <a:solidFill>
                  <a:srgbClr val="C00000"/>
                </a:solidFill>
              </a:rPr>
              <a:t> интересов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845425" y="2949264"/>
            <a:ext cx="5604913" cy="2125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сопровождение профессионального выбора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0326" y="1841680"/>
            <a:ext cx="213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ПРЕДПРИЯТИЯ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124" y="1878170"/>
            <a:ext cx="2794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МЕСТНОЕ (МУНИЦИПАЬНОЕ) САМОУПРАВЛЕНИЕ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403" y="3951668"/>
            <a:ext cx="138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ВУЗЫ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7476" y="3488029"/>
            <a:ext cx="1056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СПО</a:t>
            </a: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(НПО)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9888" y="2161505"/>
            <a:ext cx="328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«ПРОФОРИЕНТАТОРЫ»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4552" y="5625923"/>
            <a:ext cx="232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ОБУЧАЮЩИЕСЯ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5870621"/>
            <a:ext cx="2664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РОДИТЕЛИ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4258" y="5535770"/>
            <a:ext cx="2137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ШКОЛА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9087702">
            <a:off x="2137893" y="2859110"/>
            <a:ext cx="618186" cy="399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890939">
            <a:off x="6424411" y="2766811"/>
            <a:ext cx="618186" cy="399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1434973">
            <a:off x="4434933" y="2306238"/>
            <a:ext cx="618186" cy="399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1336709" y="3925911"/>
            <a:ext cx="618186" cy="399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5031551">
            <a:off x="7372787" y="3706971"/>
            <a:ext cx="618186" cy="399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2386420">
            <a:off x="2534991" y="5020614"/>
            <a:ext cx="618186" cy="399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 rot="8617024">
            <a:off x="6435143" y="4992709"/>
            <a:ext cx="618186" cy="399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4724092" y="5356589"/>
            <a:ext cx="618186" cy="399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6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РОДИТЕЛИ: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КАЧЕСТВО ПРОФЕССИОНАЛЬНОГО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ВЫБОРА РЕБЕНКА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507288" cy="417646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СТАБИЛЬНОСТЬ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ПРЕСТИЖНОСТЬ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РЕАЛИСТИЧНОСТЬ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ПОСИЛЬНОСТЬ И ВОЗМОЖНОСТЬ СТРАХОВКИ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ЦЕНА ВОПРОСА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ТРАНСПАРЕНТНОСТЬ ЭТАПОВ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ВАРИАТИВНОСТЬ (ВОЗМОЖНОСТЬ «МАНЕВРА»)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27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РОЛЬ СЕМЬИ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восемь </a:t>
            </a:r>
            <a:r>
              <a:rPr lang="ru-RU" dirty="0"/>
              <a:t>важнейших </a:t>
            </a:r>
            <a:r>
              <a:rPr lang="ru-RU" dirty="0" smtClean="0"/>
              <a:t>обстоятельств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>1</a:t>
            </a:r>
            <a:r>
              <a:rPr lang="ru-RU" dirty="0" smtClean="0"/>
              <a:t>. Позиция </a:t>
            </a:r>
            <a:r>
              <a:rPr lang="ru-RU" dirty="0"/>
              <a:t>старших членов семьи. Семья является той системой, которая оказывает </a:t>
            </a:r>
            <a:r>
              <a:rPr lang="ru-RU" b="1" dirty="0" smtClean="0">
                <a:solidFill>
                  <a:srgbClr val="C00000"/>
                </a:solidFill>
              </a:rPr>
              <a:t>очень </a:t>
            </a:r>
            <a:r>
              <a:rPr lang="ru-RU" b="1" dirty="0">
                <a:solidFill>
                  <a:srgbClr val="C00000"/>
                </a:solidFill>
              </a:rPr>
              <a:t>сильное влияние </a:t>
            </a:r>
            <a:r>
              <a:rPr lang="ru-RU" dirty="0"/>
              <a:t>на профессиональное самоопределение подростка (и не только в форме прямых воздействий – требований родителей или лиц, их заменяющих, </a:t>
            </a:r>
            <a:r>
              <a:rPr lang="ru-RU" b="1" dirty="0">
                <a:solidFill>
                  <a:srgbClr val="C00000"/>
                </a:solidFill>
              </a:rPr>
              <a:t>но и в роли реального фактора, косвенно, но закономерно определяющего идеала, устремления, ценностные ориентиры детей</a:t>
            </a:r>
            <a:r>
              <a:rPr lang="ru-RU" dirty="0" smtClean="0"/>
              <a:t>).</a:t>
            </a:r>
            <a:r>
              <a:rPr lang="ru-RU" dirty="0"/>
              <a:t>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Е.А</a:t>
            </a:r>
            <a:r>
              <a:rPr lang="ru-RU" dirty="0"/>
              <a:t>. Климов </a:t>
            </a:r>
          </a:p>
        </p:txBody>
      </p:sp>
    </p:spTree>
    <p:extLst>
      <p:ext uri="{BB962C8B-B14F-4D97-AF65-F5344CB8AC3E}">
        <p14:creationId xmlns:p14="http://schemas.microsoft.com/office/powerpoint/2010/main" val="393305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ЛПП –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личный </a:t>
            </a:r>
            <a:r>
              <a:rPr lang="ru-RU" b="1" dirty="0">
                <a:solidFill>
                  <a:srgbClr val="C00000"/>
                </a:solidFill>
              </a:rPr>
              <a:t>профессиональный план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240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ОСОЗНАНИЕ ЦЕННОСТИ ТРУДА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ЛИЧНЫЕ ПЛАНЫ НЕ ПРОТИВОРЕЧАТ ПРОФЕССИОНАЛЬНЫМ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БЛАГОПРИЯТНАЯ СОЦ-ЭК ОБСТАНОВКА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ИНФОРМИРОВАННОСТЬ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БЛАГОПРИЯТНОЕ ОКРУЖЕНИЕ ПОДРОСТВА</a:t>
            </a:r>
          </a:p>
          <a:p>
            <a:pPr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Н.С.Пряжников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0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12400" y="1268760"/>
          <a:ext cx="8858280" cy="505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Заголовок 1"/>
          <p:cNvSpPr txBox="1">
            <a:spLocks/>
          </p:cNvSpPr>
          <p:nvPr/>
        </p:nvSpPr>
        <p:spPr bwMode="auto">
          <a:xfrm>
            <a:off x="230188" y="274638"/>
            <a:ext cx="8229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  <a:latin typeface="Calibri" pitchFamily="34" charset="0"/>
              </a:rPr>
              <a:t>Структура подготовки кадров в РФ</a:t>
            </a:r>
          </a:p>
        </p:txBody>
      </p:sp>
    </p:spTree>
    <p:extLst>
      <p:ext uri="{BB962C8B-B14F-4D97-AF65-F5344CB8AC3E}">
        <p14:creationId xmlns:p14="http://schemas.microsoft.com/office/powerpoint/2010/main" val="18961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СОВРЕМЕННЫЕ ПРИОРИТЕТЫ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579296" cy="5328592"/>
          </a:xfrm>
        </p:spPr>
        <p:txBody>
          <a:bodyPr>
            <a:normAutofit/>
          </a:bodyPr>
          <a:lstStyle/>
          <a:p>
            <a:pPr>
              <a:buClr>
                <a:prstClr val="white">
                  <a:shade val="95000"/>
                </a:prstClr>
              </a:buClr>
              <a:buBlip>
                <a:blip r:embed="rId2"/>
              </a:buBlip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Воспитывающая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профессиональная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ориентация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восхождение от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профориентационной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работы к сопровождению профессионального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самоопределения</a:t>
            </a:r>
          </a:p>
          <a:p>
            <a:pPr marL="0" indent="0">
              <a:buClr>
                <a:prstClr val="white">
                  <a:shade val="95000"/>
                </a:prstClr>
              </a:buCl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prstClr val="white">
                  <a:shade val="95000"/>
                </a:prstClr>
              </a:buClr>
              <a:buBlip>
                <a:blip r:embed="rId2"/>
              </a:buBlip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Стратегический ориентир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концепции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– приоритет интересов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личности</a:t>
            </a:r>
          </a:p>
          <a:p>
            <a:pPr marL="0" indent="0">
              <a:buClr>
                <a:prstClr val="white">
                  <a:shade val="95000"/>
                </a:prstClr>
              </a:buCl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prstClr val="white">
                  <a:shade val="95000"/>
                </a:prstClr>
              </a:buClr>
              <a:buBlip>
                <a:blip r:embed="rId2"/>
              </a:buBlip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Личностная ориентация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означает недопустимость манипулирования сознанием самоопределяющейся личности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344</Words>
  <Application>Microsoft Office PowerPoint</Application>
  <PresentationFormat>Экран (4:3)</PresentationFormat>
  <Paragraphs>68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Специальное оформление</vt:lpstr>
      <vt:lpstr>ПРОФЕССИОНАЛЬНАЯ ОРИЕНТАЦИЯ:  ОЖИДАНИЯ</vt:lpstr>
      <vt:lpstr> ФЗ-273, Статья 66. Начальное общее, основное общее и среднее общее образование … </vt:lpstr>
      <vt:lpstr>Презентация PowerPoint</vt:lpstr>
      <vt:lpstr>борьба интересов</vt:lpstr>
      <vt:lpstr>РОДИТЕЛИ:  КАЧЕСТВО ПРОФЕССИОНАЛЬНОГО ВЫБОРА РЕБЕНКА</vt:lpstr>
      <vt:lpstr>РОЛЬ СЕМЬИ</vt:lpstr>
      <vt:lpstr>ЛПП –  личный профессиональный план </vt:lpstr>
      <vt:lpstr>Презентация PowerPoint</vt:lpstr>
      <vt:lpstr>СОВРЕМЕННЫЕ ПРИОРИТЕТЫ</vt:lpstr>
      <vt:lpstr>Казус профориентации</vt:lpstr>
      <vt:lpstr>Презентация PowerPoint</vt:lpstr>
      <vt:lpstr>Исполняется ли закон  Об образовании?</vt:lpstr>
      <vt:lpstr>Роль семьи в профессиональном самоопределении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идеи «Концепции организационно-педагогического сопровождения профессионального самоопределения обучающихся в условиях непрерывности образования»</dc:title>
  <dc:creator>Царегородцева Наталья Александровна</dc:creator>
  <cp:lastModifiedBy>Блинов Владимир Игоревич</cp:lastModifiedBy>
  <cp:revision>56</cp:revision>
  <cp:lastPrinted>2014-10-22T14:22:11Z</cp:lastPrinted>
  <dcterms:created xsi:type="dcterms:W3CDTF">2012-10-22T08:47:48Z</dcterms:created>
  <dcterms:modified xsi:type="dcterms:W3CDTF">2016-09-12T15:49:53Z</dcterms:modified>
</cp:coreProperties>
</file>