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8" r:id="rId2"/>
    <p:sldId id="335" r:id="rId3"/>
    <p:sldId id="298" r:id="rId4"/>
    <p:sldId id="280" r:id="rId5"/>
    <p:sldId id="297" r:id="rId6"/>
    <p:sldId id="341" r:id="rId7"/>
    <p:sldId id="340" r:id="rId8"/>
    <p:sldId id="336" r:id="rId9"/>
    <p:sldId id="326" r:id="rId10"/>
    <p:sldId id="342" r:id="rId11"/>
    <p:sldId id="323" r:id="rId12"/>
    <p:sldId id="343" r:id="rId13"/>
    <p:sldId id="339" r:id="rId14"/>
    <p:sldId id="337" r:id="rId15"/>
  </p:sldIdLst>
  <p:sldSz cx="9144000" cy="6858000" type="screen4x3"/>
  <p:notesSz cx="9939338" cy="6808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CBDAF1"/>
    <a:srgbClr val="D9E5EF"/>
    <a:srgbClr val="C8F1C1"/>
    <a:srgbClr val="F0CD9A"/>
    <a:srgbClr val="F6C098"/>
    <a:srgbClr val="D64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6" autoAdjust="0"/>
    <p:restoredTop sz="94717" autoAdjust="0"/>
  </p:normalViewPr>
  <p:slideViewPr>
    <p:cSldViewPr>
      <p:cViewPr>
        <p:scale>
          <a:sx n="80" d="100"/>
          <a:sy n="80" d="100"/>
        </p:scale>
        <p:origin x="-74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1.366270272573071E-2"/>
                  <c:y val="-3.3464055043100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924367580923812E-2"/>
                  <c:y val="-2.0915034401937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395243270876853E-2"/>
                  <c:y val="-5.019608256465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95243270876853E-2"/>
                  <c:y val="-6.2745103205813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95243270876853E-2"/>
                  <c:y val="-4.183006880387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Лист1!$C$11:$C$15</c:f>
              <c:strCache>
                <c:ptCount val="5"/>
                <c:pt idx="0">
                  <c:v>2010-2011 у/год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Лист1!$D$11:$D$15</c:f>
              <c:numCache>
                <c:formatCode>General</c:formatCode>
                <c:ptCount val="5"/>
                <c:pt idx="0">
                  <c:v>1251</c:v>
                </c:pt>
                <c:pt idx="1">
                  <c:v>1330</c:v>
                </c:pt>
                <c:pt idx="2">
                  <c:v>1838</c:v>
                </c:pt>
                <c:pt idx="3">
                  <c:v>1578</c:v>
                </c:pt>
                <c:pt idx="4">
                  <c:v>1446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998912"/>
        <c:axId val="97000448"/>
        <c:axId val="0"/>
      </c:bar3DChart>
      <c:catAx>
        <c:axId val="96998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7000448"/>
        <c:crosses val="autoZero"/>
        <c:auto val="1"/>
        <c:lblAlgn val="ctr"/>
        <c:lblOffset val="100"/>
        <c:noMultiLvlLbl val="0"/>
      </c:catAx>
      <c:valAx>
        <c:axId val="9700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6998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051" cy="340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8970" y="0"/>
            <a:ext cx="4308050" cy="340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4AA33-93CD-4D9C-A9A2-1132EDB7042B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67316"/>
            <a:ext cx="4308051" cy="3403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8970" y="6467316"/>
            <a:ext cx="4308050" cy="3403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DE147-7BB5-4E13-BEF6-C04BDB6E09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987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7047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991" y="1"/>
            <a:ext cx="4307047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F3F1F9F-8116-4219-86FF-0E9F981146B0}" type="datetimeFigureOut">
              <a:rPr lang="ru-RU" smtClean="0"/>
              <a:pPr>
                <a:defRPr/>
              </a:pPr>
              <a:t>22.09.2016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4051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4" y="3234174"/>
            <a:ext cx="7951470" cy="306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67167"/>
            <a:ext cx="4307047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991" y="6467167"/>
            <a:ext cx="4307047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1389C1B-BFBE-4191-8F88-01B35912CCF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640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F68B-5A8F-4D27-BAEE-72CED7308D45}" type="datetime1">
              <a:rPr lang="ru-RU"/>
              <a:pPr>
                <a:defRPr/>
              </a:pPr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4CD5-3131-4457-8718-4A146046C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9C593-315D-480A-820F-FC71734676DC}" type="datetime1">
              <a:rPr lang="ru-RU"/>
              <a:pPr>
                <a:defRPr/>
              </a:pPr>
              <a:t>22.09.2016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5D222-CFBA-4CDC-A9EE-4600B0855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C:\Users\user\Pictures\КузГТУ_20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479" y="466536"/>
            <a:ext cx="3194996" cy="6391464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 userDrawn="1"/>
        </p:nvSpPr>
        <p:spPr>
          <a:xfrm>
            <a:off x="5580112" y="260648"/>
            <a:ext cx="3563888" cy="6597352"/>
          </a:xfrm>
          <a:prstGeom prst="rect">
            <a:avLst/>
          </a:prstGeom>
          <a:solidFill>
            <a:schemeClr val="bg1">
              <a:alpha val="62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9C90D6A-1F46-4CC8-ABD9-7B6388DFA2FB}" type="datetime1">
              <a:rPr lang="ru-RU" smtClean="0"/>
              <a:pPr>
                <a:defRPr/>
              </a:pPr>
              <a:t>22.09.2016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6079101-1BDE-46A1-BA1A-B46684432A4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5" descr="F:\КузГТУ\Вёрстка, дизайн, буклеты, баннеры\Фон для презентаций.png"/>
          <p:cNvPicPr preferRelativeResize="0"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3"/>
          <a:stretch/>
        </p:blipFill>
        <p:spPr bwMode="auto">
          <a:xfrm>
            <a:off x="-25126" y="0"/>
            <a:ext cx="9175500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00201" y="4005064"/>
            <a:ext cx="8136904" cy="167868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421612" y="1196752"/>
            <a:ext cx="8415493" cy="288032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Диверсификация как перспективное направление в развитии дополнительного профессионального образования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5877272"/>
            <a:ext cx="5148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Дочкин С.А., д-р пед. наук, доцент,  начальник отдела Института ДПО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КузГТУ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47675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83568" y="5805264"/>
            <a:ext cx="813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51" y="4005064"/>
            <a:ext cx="3128365" cy="167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6077326"/>
            <a:ext cx="3840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Новокузнецк, 27-28.09.16 г.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B66FC-29CC-40C4-82F9-1EE8592314E2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62561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Кластер - </a:t>
            </a:r>
            <a:r>
              <a:rPr lang="ru-RU" dirty="0"/>
              <a:t>инновационные конкурентоспособные объединения ОО ПО  и хозяйствующих субъектов реального секторов экономики в рамках отдельных отраслей </a:t>
            </a:r>
            <a:r>
              <a:rPr lang="ru-RU" dirty="0" smtClean="0"/>
              <a:t>промышленности, </a:t>
            </a:r>
            <a:r>
              <a:rPr lang="ru-RU" dirty="0"/>
              <a:t>которые имеют целью занять и сохранить лидирующие позиции на рынке с целью максимизации коммуникативно-синергетической эффективности.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36359" y="3501008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Распределительно-обеспечивающее, </a:t>
            </a:r>
          </a:p>
          <a:p>
            <a:pPr algn="ctr"/>
            <a:endParaRPr lang="ru-RU" sz="2400" b="1" dirty="0"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Кредитное, </a:t>
            </a:r>
          </a:p>
          <a:p>
            <a:pPr algn="ctr"/>
            <a:endParaRPr lang="ru-RU" sz="2400" b="1" dirty="0" smtClean="0"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Инновационное, </a:t>
            </a:r>
          </a:p>
          <a:p>
            <a:pPr algn="ctr"/>
            <a:endParaRPr lang="ru-RU" sz="2400" b="1" dirty="0" smtClean="0"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Информационное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780928"/>
            <a:ext cx="5168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ормы </a:t>
            </a:r>
            <a:r>
              <a:rPr lang="ru-RU" dirty="0"/>
              <a:t>инновационного взаимодействия в рамках образовательно-промышленного кластера: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1763688" y="4365104"/>
            <a:ext cx="1152128" cy="12961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2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«Кластерный </a:t>
            </a:r>
            <a:r>
              <a:rPr lang="ru-RU" b="1" dirty="0"/>
              <a:t>капитал</a:t>
            </a:r>
            <a:r>
              <a:rPr lang="ru-RU" b="1" dirty="0" smtClean="0"/>
              <a:t>» </a:t>
            </a:r>
            <a:r>
              <a:rPr lang="ru-RU" dirty="0" smtClean="0"/>
              <a:t>- объединенные </a:t>
            </a:r>
            <a:r>
              <a:rPr lang="ru-RU" dirty="0"/>
              <a:t>экономические отношения хозяйствующих субъектов, взаимодействие которых обусловлено долговременным соединением промышленного, учебно-методического, финансово-кредитного, человеческого и коммуникативного капиталов. </a:t>
            </a:r>
          </a:p>
        </p:txBody>
      </p:sp>
      <p:sp>
        <p:nvSpPr>
          <p:cNvPr id="5" name="Штриховая стрелка вправо 4"/>
          <p:cNvSpPr/>
          <p:nvPr/>
        </p:nvSpPr>
        <p:spPr>
          <a:xfrm rot="5400000">
            <a:off x="2898396" y="2475476"/>
            <a:ext cx="826928" cy="9361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5400000">
            <a:off x="7538763" y="1470348"/>
            <a:ext cx="1267273" cy="129614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 rot="5400000">
            <a:off x="5371221" y="2211997"/>
            <a:ext cx="921838" cy="10801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350100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Совокупный диверсифицированный инновационный продукт: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443" y="4653136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Специалисты </a:t>
            </a:r>
            <a:r>
              <a:rPr lang="ru-RU" sz="2800" i="1" dirty="0"/>
              <a:t>требуемой квалификации, </a:t>
            </a:r>
            <a:r>
              <a:rPr lang="ru-RU" sz="2800" i="1" dirty="0" smtClean="0"/>
              <a:t>востребованные </a:t>
            </a:r>
            <a:r>
              <a:rPr lang="ru-RU" sz="2800" i="1" dirty="0"/>
              <a:t>на предприятиях </a:t>
            </a:r>
            <a:r>
              <a:rPr lang="ru-RU" sz="2800" i="1" dirty="0" smtClean="0"/>
              <a:t>региона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00703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00201" y="4005064"/>
            <a:ext cx="8136904" cy="167868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421612" y="1196752"/>
            <a:ext cx="8415493" cy="288032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Диверсификация как перспективное направление в развитии дополнительного профессионального образования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5877272"/>
            <a:ext cx="5148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Дочкин С.А., д-р пед. наук, доцент,  начальник отдела Института ДПО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КузГТУ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47675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83568" y="5805264"/>
            <a:ext cx="813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51" y="4005064"/>
            <a:ext cx="3128365" cy="167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6077326"/>
            <a:ext cx="3840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Новокузнецк, 27-28.09.16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447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20090"/>
            <a:ext cx="7697224" cy="1576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D:\1-New-01-2014\2-Информрегистр-2014\28-издание- Энерг-Эфф\CD_Root\AutoPlay\Images\Пр-программа-ма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56" y="3242068"/>
            <a:ext cx="3183778" cy="132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1-New-01-2012\2-КузГТУ-2013\1-Президентская Пр-2013\Реализация\Проведение занятий\Коллаж программа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14997"/>
            <a:ext cx="2736304" cy="218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1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806896" y="764704"/>
            <a:ext cx="8229600" cy="122413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Программа развития Дополнительного профессионального образования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КузГТУ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на период 2014-2020 годы 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1585043"/>
            <a:ext cx="4646862" cy="5150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8809" y="3356992"/>
            <a:ext cx="2195119" cy="319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4"/>
          <p:cNvSpPr>
            <a:spLocks/>
          </p:cNvSpPr>
          <p:nvPr/>
        </p:nvSpPr>
        <p:spPr bwMode="auto">
          <a:xfrm>
            <a:off x="1393547" y="2204864"/>
            <a:ext cx="341153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000" b="1" dirty="0" smtClean="0">
                <a:solidFill>
                  <a:srgbClr val="002060"/>
                </a:solidFill>
              </a:rPr>
              <a:t>Целевые показатели и индикаторы </a:t>
            </a:r>
          </a:p>
          <a:p>
            <a:pPr algn="ctr" eaLnBrk="0" hangingPunct="0"/>
            <a:r>
              <a:rPr lang="ru-RU" sz="2000" b="1" dirty="0" smtClean="0">
                <a:solidFill>
                  <a:srgbClr val="002060"/>
                </a:solidFill>
              </a:rPr>
              <a:t>Программы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3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F41ED815-D592-4E86-B292-700F01B71C4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746701"/>
            <a:ext cx="666759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Факторы, препятствующие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процессу модернизации экономики </a:t>
            </a:r>
          </a:p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общественной жизни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4242" y="2348880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-безразличие </a:t>
            </a:r>
            <a:r>
              <a:rPr lang="ru-RU" sz="2800" dirty="0"/>
              <a:t>населения к инновациям, </a:t>
            </a:r>
          </a:p>
          <a:p>
            <a:r>
              <a:rPr lang="ru-RU" sz="2800" dirty="0" smtClean="0"/>
              <a:t>-низкая </a:t>
            </a:r>
            <a:r>
              <a:rPr lang="ru-RU" sz="2800" dirty="0"/>
              <a:t>гражданская активность, </a:t>
            </a:r>
          </a:p>
          <a:p>
            <a:r>
              <a:rPr lang="ru-RU" sz="2800" dirty="0" smtClean="0"/>
              <a:t>-деградация </a:t>
            </a:r>
            <a:r>
              <a:rPr lang="ru-RU" sz="2800" dirty="0"/>
              <a:t>человеческого капитала, </a:t>
            </a:r>
          </a:p>
          <a:p>
            <a:r>
              <a:rPr lang="ru-RU" sz="2800" dirty="0" smtClean="0"/>
              <a:t>-отсутствие </a:t>
            </a:r>
            <a:r>
              <a:rPr lang="ru-RU" sz="2800" dirty="0"/>
              <a:t>необходимых социальных и политических институтов, </a:t>
            </a:r>
          </a:p>
          <a:p>
            <a:r>
              <a:rPr lang="ru-RU" sz="2800" dirty="0" smtClean="0"/>
              <a:t>-</a:t>
            </a:r>
            <a:r>
              <a:rPr lang="ru-RU" sz="2800" i="1" dirty="0" smtClean="0"/>
              <a:t>существенное </a:t>
            </a:r>
            <a:r>
              <a:rPr lang="ru-RU" sz="2800" i="1" dirty="0"/>
              <a:t>отставание по уровню образования и непрерывному повышению квалификации рабочей </a:t>
            </a:r>
            <a:r>
              <a:rPr lang="ru-RU" sz="2800" i="1" dirty="0" smtClean="0"/>
              <a:t>силы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80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F41ED815-D592-4E86-B292-700F01B71C4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54873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7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….«</a:t>
            </a:r>
            <a:r>
              <a:rPr lang="ru-RU" dirty="0"/>
              <a:t>Диверсификация – расширение диапазона экономической деятельности, связанное с проникновением предприятия в другие новые отрасли производства, зачастую, технологически не связанные с основной специализацией этого </a:t>
            </a:r>
            <a:r>
              <a:rPr lang="ru-RU" dirty="0" smtClean="0"/>
              <a:t>производства»</a:t>
            </a:r>
          </a:p>
          <a:p>
            <a:pPr algn="r"/>
            <a:r>
              <a:rPr lang="ru-RU" dirty="0" smtClean="0"/>
              <a:t>(по Толковому словарю).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766643"/>
            <a:ext cx="4176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«Диверсификация </a:t>
            </a:r>
            <a:r>
              <a:rPr lang="ru-RU" sz="2400" dirty="0"/>
              <a:t>взаимодействия  вуза с партнерами </a:t>
            </a:r>
            <a:r>
              <a:rPr lang="ru-RU" sz="2400" dirty="0" smtClean="0"/>
              <a:t>- </a:t>
            </a:r>
            <a:r>
              <a:rPr lang="ru-RU" sz="2400" dirty="0"/>
              <a:t>процесс перераспределения ресурсов ОО ПО в различные формы и виды партнерства, существенно отличающиеся от </a:t>
            </a:r>
            <a:r>
              <a:rPr lang="ru-RU" sz="2400" dirty="0" smtClean="0"/>
              <a:t>освоенных…»</a:t>
            </a:r>
            <a:endParaRPr lang="ru-RU" sz="2400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4139952" y="3356992"/>
            <a:ext cx="1512168" cy="16561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3353446"/>
            <a:ext cx="32403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Интеграция</a:t>
            </a:r>
          </a:p>
          <a:p>
            <a:pPr algn="ctr"/>
            <a:endParaRPr lang="ru-RU" sz="2400" b="1" dirty="0" smtClean="0"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Кооперация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Специализация </a:t>
            </a:r>
          </a:p>
          <a:p>
            <a:pPr algn="ctr"/>
            <a:endParaRPr lang="ru-RU" sz="2400" b="1" dirty="0" smtClean="0"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latin typeface="Arial Black" pitchFamily="34" charset="0"/>
              </a:rPr>
              <a:t>Концентрация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9513" y="1052736"/>
            <a:ext cx="8136904" cy="10081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F41ED815-D592-4E86-B292-700F01B71C4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75926"/>
            <a:ext cx="80204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Диверсифицированное корпоративное объединение </a:t>
            </a:r>
            <a:r>
              <a:rPr lang="ru-RU" sz="2800" dirty="0"/>
              <a:t>– </a:t>
            </a:r>
            <a:r>
              <a:rPr lang="ru-RU" sz="2400" dirty="0" smtClean="0"/>
              <a:t>интегрированная образовательно-предпринимательская среда, </a:t>
            </a:r>
            <a:r>
              <a:rPr lang="ru-RU" sz="2400" dirty="0"/>
              <a:t>в которой в рамках общей стратегии и с использованием единого финансового и информационного потока действует горизонтально интегрированная совокупность вертикально интегрированных бизнесов (в лице предприятий, организаций и учреждений) и образовательных организаций (вузов, техникумов, колледжей, осуществляющих подготовку кадров требуемой квалификации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415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9513" y="1052736"/>
            <a:ext cx="8136904" cy="10081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F41ED815-D592-4E86-B292-700F01B71C4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01195" y="1087974"/>
            <a:ext cx="83549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Особенность отношений образовательных организаций с заказчиками:</a:t>
            </a:r>
          </a:p>
          <a:p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спрос на рабочую силу со стороны работодателей носит </a:t>
            </a:r>
            <a:r>
              <a:rPr lang="ru-RU" b="1" dirty="0"/>
              <a:t>текущий </a:t>
            </a:r>
            <a:r>
              <a:rPr lang="ru-RU" dirty="0" smtClean="0"/>
              <a:t>характер, </a:t>
            </a:r>
            <a:r>
              <a:rPr lang="ru-RU" dirty="0"/>
              <a:t>в то время как </a:t>
            </a:r>
            <a:r>
              <a:rPr lang="ru-RU" dirty="0" smtClean="0"/>
              <a:t>вуз, ОО ПО </a:t>
            </a:r>
            <a:r>
              <a:rPr lang="ru-RU" dirty="0"/>
              <a:t>строит </a:t>
            </a:r>
            <a:r>
              <a:rPr lang="ru-RU" dirty="0" smtClean="0"/>
              <a:t>учебный </a:t>
            </a:r>
            <a:r>
              <a:rPr lang="ru-RU" dirty="0"/>
              <a:t>процесс, готовя специалистов в </a:t>
            </a:r>
            <a:r>
              <a:rPr lang="ru-RU" b="1" dirty="0" smtClean="0"/>
              <a:t>опережающем</a:t>
            </a:r>
            <a:r>
              <a:rPr lang="ru-RU" dirty="0" smtClean="0"/>
              <a:t> порядке;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-работодатели </a:t>
            </a:r>
            <a:r>
              <a:rPr lang="ru-RU" b="1" dirty="0" smtClean="0"/>
              <a:t>не </a:t>
            </a:r>
            <a:r>
              <a:rPr lang="ru-RU" b="1" dirty="0"/>
              <a:t>могут определить</a:t>
            </a:r>
            <a:r>
              <a:rPr lang="ru-RU" dirty="0"/>
              <a:t> суммарную перспективную потребность в </a:t>
            </a:r>
            <a:r>
              <a:rPr lang="ru-RU" dirty="0" smtClean="0"/>
              <a:t>кадрах </a:t>
            </a:r>
            <a:r>
              <a:rPr lang="ru-RU" dirty="0"/>
              <a:t>нужного профиля и специальности, </a:t>
            </a:r>
            <a:r>
              <a:rPr lang="ru-RU" dirty="0" smtClean="0"/>
              <a:t>не </a:t>
            </a:r>
            <a:r>
              <a:rPr lang="ru-RU" dirty="0"/>
              <a:t>располагают перспективами демографических изменений и прогнозными </a:t>
            </a:r>
            <a:r>
              <a:rPr lang="ru-RU" dirty="0" smtClean="0"/>
              <a:t>оценками;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-ОО ПО </a:t>
            </a:r>
            <a:r>
              <a:rPr lang="ru-RU" b="1" dirty="0" smtClean="0"/>
              <a:t>не </a:t>
            </a:r>
            <a:r>
              <a:rPr lang="ru-RU" b="1" dirty="0"/>
              <a:t>всегда удается довести </a:t>
            </a:r>
            <a:r>
              <a:rPr lang="ru-RU" dirty="0"/>
              <a:t>до работодателей данные обо всех направлениях и специальностях подготовки, а также о возможностях использования его </a:t>
            </a:r>
            <a:r>
              <a:rPr lang="ru-RU" dirty="0" smtClean="0"/>
              <a:t>базы;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не всегда удается обеспечить должный контакт между </a:t>
            </a:r>
            <a:r>
              <a:rPr lang="ru-RU" dirty="0" smtClean="0"/>
              <a:t>ОО ПО и </a:t>
            </a:r>
            <a:r>
              <a:rPr lang="ru-RU" dirty="0"/>
              <a:t>предприятиями по содержанию учебных программ </a:t>
            </a:r>
          </a:p>
        </p:txBody>
      </p:sp>
    </p:spTree>
    <p:extLst>
      <p:ext uri="{BB962C8B-B14F-4D97-AF65-F5344CB8AC3E}">
        <p14:creationId xmlns:p14="http://schemas.microsoft.com/office/powerpoint/2010/main" val="12223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9513" y="1052736"/>
            <a:ext cx="8136904" cy="72008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F41ED815-D592-4E86-B292-700F01B71C4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34536" y="1124744"/>
            <a:ext cx="748883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Arial Black" pitchFamily="34" charset="0"/>
              </a:rPr>
              <a:t>Основные </a:t>
            </a:r>
            <a:r>
              <a:rPr lang="ru-RU" sz="2200" b="1" dirty="0">
                <a:latin typeface="Arial Black" pitchFamily="34" charset="0"/>
              </a:rPr>
              <a:t>формы диверсификации</a:t>
            </a:r>
            <a:r>
              <a:rPr lang="ru-RU" sz="2200" b="1" dirty="0" smtClean="0">
                <a:latin typeface="Arial Black" pitchFamily="34" charset="0"/>
              </a:rPr>
              <a:t>:</a:t>
            </a:r>
          </a:p>
          <a:p>
            <a:endParaRPr lang="ru-RU" sz="2000" b="1" dirty="0">
              <a:latin typeface="Arial Black" pitchFamily="34" charset="0"/>
            </a:endParaRPr>
          </a:p>
          <a:p>
            <a:r>
              <a:rPr lang="ru-RU" b="1" dirty="0"/>
              <a:t>-</a:t>
            </a:r>
            <a:r>
              <a:rPr lang="ru-RU" sz="2000" b="1" dirty="0"/>
              <a:t>вертикальная диверсификация </a:t>
            </a:r>
            <a:r>
              <a:rPr lang="ru-RU" sz="2000" dirty="0" smtClean="0"/>
              <a:t>– интеграция </a:t>
            </a:r>
            <a:r>
              <a:rPr lang="ru-RU" sz="2000" dirty="0"/>
              <a:t>усилий </a:t>
            </a:r>
            <a:r>
              <a:rPr lang="ru-RU" sz="2000" dirty="0" smtClean="0"/>
              <a:t>вуза по </a:t>
            </a:r>
            <a:r>
              <a:rPr lang="ru-RU" sz="2000" dirty="0"/>
              <a:t>подготовке </a:t>
            </a:r>
            <a:r>
              <a:rPr lang="ru-RU" sz="2000" dirty="0" smtClean="0"/>
              <a:t>и </a:t>
            </a:r>
            <a:r>
              <a:rPr lang="ru-RU" sz="2000" dirty="0"/>
              <a:t>ПК кадров на рынке образовательных услуг с усилиями ОО </a:t>
            </a:r>
            <a:r>
              <a:rPr lang="ru-RU" sz="2000" dirty="0" smtClean="0"/>
              <a:t>СПО, УЦ </a:t>
            </a:r>
            <a:r>
              <a:rPr lang="ru-RU" sz="2000" dirty="0"/>
              <a:t>предприятий промышленности, кадровыми службами </a:t>
            </a:r>
            <a:r>
              <a:rPr lang="ru-RU" sz="2000" dirty="0" smtClean="0"/>
              <a:t>объектов </a:t>
            </a:r>
            <a:r>
              <a:rPr lang="ru-RU" sz="2000" dirty="0"/>
              <a:t>экономики, государственной службой занятости населения, органами государственной власти и местного </a:t>
            </a:r>
            <a:r>
              <a:rPr lang="ru-RU" sz="2000" dirty="0" smtClean="0"/>
              <a:t>самоуправления;</a:t>
            </a:r>
          </a:p>
          <a:p>
            <a:endParaRPr lang="ru-RU" sz="2000" dirty="0"/>
          </a:p>
          <a:p>
            <a:r>
              <a:rPr lang="ru-RU" sz="2000" b="1" dirty="0"/>
              <a:t>-горизонтальная диверсификация </a:t>
            </a:r>
            <a:r>
              <a:rPr lang="ru-RU" sz="2000" dirty="0"/>
              <a:t>- </a:t>
            </a:r>
            <a:r>
              <a:rPr lang="ru-RU" sz="2000" dirty="0" smtClean="0"/>
              <a:t>расширение </a:t>
            </a:r>
            <a:r>
              <a:rPr lang="ru-RU" sz="2000" dirty="0"/>
              <a:t>сферы деятельности </a:t>
            </a:r>
            <a:r>
              <a:rPr lang="ru-RU" sz="2000" dirty="0" smtClean="0"/>
              <a:t>ОО ПО в </a:t>
            </a:r>
            <a:r>
              <a:rPr lang="ru-RU" sz="2000" dirty="0"/>
              <a:t>разных областях: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b="1" dirty="0" smtClean="0"/>
              <a:t>-</a:t>
            </a:r>
            <a:r>
              <a:rPr lang="ru-RU" sz="2000" b="1" dirty="0"/>
              <a:t>географическая диверсификация </a:t>
            </a:r>
            <a:r>
              <a:rPr lang="ru-RU" sz="2000" dirty="0"/>
              <a:t>– </a:t>
            </a:r>
            <a:r>
              <a:rPr lang="ru-RU" sz="2000" dirty="0" smtClean="0"/>
              <a:t>выход ОО ПО со </a:t>
            </a:r>
            <a:r>
              <a:rPr lang="ru-RU" sz="2000" dirty="0"/>
              <a:t>своими образовательными услугами за пределы региона, используя механизмы внешнего партнерства и возможности средств дистанционного и электронного обучения. </a:t>
            </a:r>
          </a:p>
        </p:txBody>
      </p:sp>
    </p:spTree>
    <p:extLst>
      <p:ext uri="{BB962C8B-B14F-4D97-AF65-F5344CB8AC3E}">
        <p14:creationId xmlns:p14="http://schemas.microsoft.com/office/powerpoint/2010/main" val="19319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526790" y="908720"/>
            <a:ext cx="8229600" cy="936104"/>
          </a:xfrm>
          <a:prstGeom prst="rect">
            <a:avLst/>
          </a:prstGeo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Примеры реализации стратегии диверсификации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6790" y="4416773"/>
            <a:ext cx="80776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-Программа повышения квалификации Минэнерго РФ </a:t>
            </a:r>
            <a:r>
              <a:rPr lang="ru-RU" sz="1600" dirty="0" smtClean="0"/>
              <a:t>«Практические вопросы реализации государственной политики в области энергосбережения и повышения энергетической эффективности», сетевое взаимодействие с ФГБОУ ВПО ТГУ (</a:t>
            </a:r>
            <a:r>
              <a:rPr lang="ru-RU" sz="1600" dirty="0" err="1" smtClean="0"/>
              <a:t>г.Томск</a:t>
            </a:r>
            <a:r>
              <a:rPr lang="ru-RU" sz="1600" dirty="0" smtClean="0"/>
              <a:t>), обучено 334 специалиста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26789" y="1772816"/>
            <a:ext cx="83656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-</a:t>
            </a:r>
            <a:r>
              <a:rPr lang="ru-RU" sz="1600" b="1" dirty="0" smtClean="0"/>
              <a:t>Президентская программа </a:t>
            </a:r>
            <a:r>
              <a:rPr lang="ru-RU" sz="1600" b="1" dirty="0"/>
              <a:t>ПК инженерных </a:t>
            </a:r>
            <a:r>
              <a:rPr lang="ru-RU" sz="1600" b="1" dirty="0" smtClean="0"/>
              <a:t>кадров </a:t>
            </a:r>
            <a:r>
              <a:rPr lang="ru-RU" sz="1600" dirty="0" smtClean="0"/>
              <a:t>-  ДПП  </a:t>
            </a:r>
            <a:r>
              <a:rPr lang="ru-RU" sz="1600" dirty="0"/>
              <a:t>«Энергосбережение и </a:t>
            </a:r>
            <a:r>
              <a:rPr lang="ru-RU" sz="1600" dirty="0" err="1"/>
              <a:t>энергоэффективность</a:t>
            </a:r>
            <a:r>
              <a:rPr lang="ru-RU" sz="1600" dirty="0"/>
              <a:t> на предприятиях, в организациях и учреждениях» </a:t>
            </a:r>
            <a:r>
              <a:rPr lang="ru-RU" sz="1600" dirty="0" smtClean="0"/>
              <a:t>(</a:t>
            </a:r>
            <a:r>
              <a:rPr lang="ru-RU" sz="1600" dirty="0" err="1"/>
              <a:t>пр.Минобрнауки</a:t>
            </a:r>
            <a:r>
              <a:rPr lang="ru-RU" sz="1600" dirty="0"/>
              <a:t> РФ от 30.04.2013 г. № 328</a:t>
            </a:r>
            <a:r>
              <a:rPr lang="ru-RU" sz="1600" dirty="0" smtClean="0"/>
              <a:t>), сетевое </a:t>
            </a:r>
            <a:r>
              <a:rPr lang="ru-RU" sz="1600" dirty="0"/>
              <a:t>взаимодействие с ФГБОУ ВПО </a:t>
            </a:r>
            <a:r>
              <a:rPr lang="ru-RU" sz="1600" dirty="0" smtClean="0"/>
              <a:t>ТПУ </a:t>
            </a:r>
            <a:r>
              <a:rPr lang="ru-RU" sz="1600" dirty="0"/>
              <a:t>(</a:t>
            </a:r>
            <a:r>
              <a:rPr lang="ru-RU" sz="1600" dirty="0" err="1"/>
              <a:t>г.Томск</a:t>
            </a:r>
            <a:r>
              <a:rPr lang="ru-RU" sz="1600" dirty="0"/>
              <a:t>), обучено </a:t>
            </a:r>
            <a:r>
              <a:rPr lang="ru-RU" sz="1600" dirty="0" smtClean="0"/>
              <a:t>31 специалист, в том числе 16 стажировка в России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6788" y="2850034"/>
            <a:ext cx="83656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-</a:t>
            </a:r>
            <a:r>
              <a:rPr lang="ru-RU" sz="1600" b="1" dirty="0" smtClean="0"/>
              <a:t>Стажировка </a:t>
            </a:r>
            <a:r>
              <a:rPr lang="ru-RU" sz="1600" b="1" dirty="0"/>
              <a:t>«Зарубежные подходы к энергосбережению и повышению </a:t>
            </a:r>
            <a:r>
              <a:rPr lang="ru-RU" sz="1600" b="1" dirty="0" err="1"/>
              <a:t>энергоэффективности</a:t>
            </a:r>
            <a:r>
              <a:rPr lang="ru-RU" sz="1600" b="1" dirty="0"/>
              <a:t> объектов»</a:t>
            </a:r>
            <a:r>
              <a:rPr lang="ru-RU" sz="1600" dirty="0"/>
              <a:t> </a:t>
            </a:r>
            <a:r>
              <a:rPr lang="ru-RU" sz="1600" dirty="0" smtClean="0"/>
              <a:t> -сотрудничество </a:t>
            </a:r>
            <a:r>
              <a:rPr lang="ru-RU" sz="1600" dirty="0"/>
              <a:t>с Центром делового сотрудничества со странами Центральной и Восточной Европы </a:t>
            </a:r>
            <a:r>
              <a:rPr lang="ru-RU" sz="1600" dirty="0" smtClean="0"/>
              <a:t>земли </a:t>
            </a:r>
            <a:r>
              <a:rPr lang="ru-RU" sz="1600" dirty="0" err="1"/>
              <a:t>Рейнланд</a:t>
            </a:r>
            <a:r>
              <a:rPr lang="ru-RU" sz="1600" dirty="0"/>
              <a:t>-Пфальц </a:t>
            </a:r>
            <a:r>
              <a:rPr lang="ru-RU" sz="1600" dirty="0" smtClean="0"/>
              <a:t>и </a:t>
            </a:r>
            <a:r>
              <a:rPr lang="ru-RU" sz="1600" dirty="0"/>
              <a:t>Высшим институтом бизнеса и менеджмента </a:t>
            </a:r>
            <a:r>
              <a:rPr lang="ru-RU" sz="1600" dirty="0" smtClean="0"/>
              <a:t> </a:t>
            </a:r>
            <a:r>
              <a:rPr lang="ru-RU" sz="1600" dirty="0"/>
              <a:t>(</a:t>
            </a:r>
            <a:r>
              <a:rPr lang="en-US" sz="1600" dirty="0"/>
              <a:t>Graduate Institute of Business and Management</a:t>
            </a:r>
            <a:r>
              <a:rPr lang="ru-RU" sz="1600" dirty="0"/>
              <a:t>, </a:t>
            </a:r>
            <a:r>
              <a:rPr lang="en-US" sz="1600" dirty="0"/>
              <a:t>Geneva</a:t>
            </a:r>
            <a:r>
              <a:rPr lang="ru-RU" sz="1600" dirty="0"/>
              <a:t>, </a:t>
            </a:r>
            <a:r>
              <a:rPr lang="en-US" sz="1600" dirty="0"/>
              <a:t>Switzerland</a:t>
            </a:r>
            <a:r>
              <a:rPr lang="ru-RU" sz="1600" dirty="0"/>
              <a:t>) на базе </a:t>
            </a:r>
            <a:r>
              <a:rPr lang="ru-RU" sz="1600" dirty="0" smtClean="0"/>
              <a:t>организаций </a:t>
            </a:r>
            <a:r>
              <a:rPr lang="ru-RU" sz="1600" dirty="0"/>
              <a:t>и </a:t>
            </a:r>
            <a:r>
              <a:rPr lang="ru-RU" sz="1600" dirty="0" smtClean="0"/>
              <a:t>предприятий Карлсруэ, Германия, обучено 9 человек.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6787" y="5493991"/>
            <a:ext cx="83656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-</a:t>
            </a:r>
            <a:r>
              <a:rPr lang="ru-RU" sz="1600" b="1" dirty="0" smtClean="0"/>
              <a:t>Ведомственная программа </a:t>
            </a:r>
            <a:r>
              <a:rPr lang="ru-RU" sz="1600" b="1" dirty="0"/>
              <a:t>ПК инженерных </a:t>
            </a:r>
            <a:r>
              <a:rPr lang="ru-RU" sz="1600" b="1" dirty="0" smtClean="0"/>
              <a:t>кадров </a:t>
            </a:r>
            <a:r>
              <a:rPr lang="ru-RU" sz="1600" dirty="0" smtClean="0"/>
              <a:t>-  ДПП  «</a:t>
            </a:r>
            <a:r>
              <a:rPr lang="ru-RU" sz="1600" dirty="0"/>
              <a:t>Применение современных систем автоматизированного проектирования (САПР) для конструкторской подготовки машиностроительных производств</a:t>
            </a:r>
            <a:r>
              <a:rPr lang="ru-RU" sz="1600" dirty="0" smtClean="0"/>
              <a:t>» (</a:t>
            </a:r>
            <a:r>
              <a:rPr lang="ru-RU" sz="1600" dirty="0" err="1"/>
              <a:t>пр.Минобрнауки</a:t>
            </a:r>
            <a:r>
              <a:rPr lang="ru-RU" sz="1600" dirty="0"/>
              <a:t> РФ от </a:t>
            </a:r>
            <a:r>
              <a:rPr lang="ru-RU" sz="1600" dirty="0" smtClean="0"/>
              <a:t>18.03.2016 </a:t>
            </a:r>
            <a:r>
              <a:rPr lang="ru-RU" sz="1600" dirty="0"/>
              <a:t>г. № </a:t>
            </a:r>
            <a:r>
              <a:rPr lang="ru-RU" sz="1600" dirty="0" smtClean="0"/>
              <a:t>243), обучено 19 специалистов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374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B66FC-29CC-40C4-82F9-1EE8592314E2}" type="slidenum">
              <a:rPr lang="ru-RU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0615"/>
              </p:ext>
            </p:extLst>
          </p:nvPr>
        </p:nvGraphicFramePr>
        <p:xfrm>
          <a:off x="1331640" y="764704"/>
          <a:ext cx="760001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35696" y="5957386"/>
            <a:ext cx="6430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Количественные показатели по реализации ДПП, человек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4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FF0000"/>
      </a:accent1>
      <a:accent2>
        <a:srgbClr val="A47B0A"/>
      </a:accent2>
      <a:accent3>
        <a:srgbClr val="0070C0"/>
      </a:accent3>
      <a:accent4>
        <a:srgbClr val="D19049"/>
      </a:accent4>
      <a:accent5>
        <a:srgbClr val="008000"/>
      </a:accent5>
      <a:accent6>
        <a:srgbClr val="FFC000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4348</TotalTime>
  <Words>715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Диверсификация как перспективное направление в развитии дополнительного профессионального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реализации стратегии диверсификации</vt:lpstr>
      <vt:lpstr>Презентация PowerPoint</vt:lpstr>
      <vt:lpstr>Презентация PowerPoint</vt:lpstr>
      <vt:lpstr>Презентация PowerPoint</vt:lpstr>
      <vt:lpstr>Диверсификация как перспективное направление в развитии дополнительного профессионального образования</vt:lpstr>
      <vt:lpstr>Презентация PowerPoint</vt:lpstr>
      <vt:lpstr>Программа развития Дополнительного профессионального образования КузГТУ на период 2014-2020 годы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Павельева Наталья</dc:creator>
  <cp:lastModifiedBy>user</cp:lastModifiedBy>
  <cp:revision>381</cp:revision>
  <cp:lastPrinted>2015-06-24T02:25:51Z</cp:lastPrinted>
  <dcterms:created xsi:type="dcterms:W3CDTF">2010-07-19T09:30:47Z</dcterms:created>
  <dcterms:modified xsi:type="dcterms:W3CDTF">2016-09-22T10:44:07Z</dcterms:modified>
</cp:coreProperties>
</file>