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1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318" r:id="rId3"/>
    <p:sldId id="337" r:id="rId4"/>
    <p:sldId id="289" r:id="rId5"/>
    <p:sldId id="319" r:id="rId6"/>
    <p:sldId id="320" r:id="rId7"/>
    <p:sldId id="321" r:id="rId8"/>
    <p:sldId id="335" r:id="rId9"/>
    <p:sldId id="322" r:id="rId10"/>
    <p:sldId id="291" r:id="rId11"/>
    <p:sldId id="292" r:id="rId12"/>
    <p:sldId id="293" r:id="rId13"/>
    <p:sldId id="275" r:id="rId14"/>
    <p:sldId id="294" r:id="rId15"/>
    <p:sldId id="295" r:id="rId16"/>
    <p:sldId id="297" r:id="rId17"/>
    <p:sldId id="298" r:id="rId18"/>
    <p:sldId id="327" r:id="rId19"/>
    <p:sldId id="333" r:id="rId20"/>
    <p:sldId id="313" r:id="rId21"/>
    <p:sldId id="314" r:id="rId22"/>
    <p:sldId id="315" r:id="rId23"/>
    <p:sldId id="332" r:id="rId24"/>
    <p:sldId id="323" r:id="rId25"/>
    <p:sldId id="330" r:id="rId26"/>
    <p:sldId id="299" r:id="rId27"/>
    <p:sldId id="300" r:id="rId28"/>
    <p:sldId id="301" r:id="rId29"/>
    <p:sldId id="326" r:id="rId30"/>
    <p:sldId id="329" r:id="rId31"/>
    <p:sldId id="311" r:id="rId32"/>
    <p:sldId id="312" r:id="rId33"/>
    <p:sldId id="317" r:id="rId34"/>
    <p:sldId id="338" r:id="rId35"/>
    <p:sldId id="334" r:id="rId36"/>
    <p:sldId id="309" r:id="rId3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BE1593-E733-4B3D-8134-4EAD2E7BA4F6}" type="datetimeFigureOut">
              <a:rPr lang="ru-RU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4D6C165-538E-429B-9756-48BEE86DFC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8BFF1D-8E26-4F6D-B968-3FE357F937B9}" type="slidenum">
              <a:rPr lang="ru-RU" sz="1200"/>
              <a:pPr algn="r"/>
              <a:t>8</a:t>
            </a:fld>
            <a:endParaRPr lang="ru-RU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5 основных проблем.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Недостаток квалифицированных кадров.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Решение:  Значительный объем средств (8,55 млн. руб.) на повышение квалификации, конкурс молодого резерва, изменение подходов к аттестации педагогов и руководящих кадров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2. Неготовность общественности.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Опыт ПНПО: экспертный совет (25 общественных организаций),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На уровне школы: привлечение независимых экспертов.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3. Сопротивление населения 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Серьезная разъяснительная работа, совместное принятие решений, договора о сотрудничестве, с конкретными обязательствами каждой из сторон (Краснолесье)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4. Неготовность учредителя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Семинары для глав муниципальных образований (20 ноября семинар с использованием интерактивного оборудования), создание переговорных площадок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5. Неготовность учителей.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Проблема: особые условия работы сельских учителей (25% надбавки, малая наполняемость классов ), страх остаться без работы, опасения перед новыми условиями работы.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Решение: трудоустройство (организация дополнительного образования, соединение с учреждениями культуры), повышение квалификации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72E4E0-4CB2-4759-AB72-515DFCE7557F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5 основных проблем.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Недостаток квалифицированных кадров.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Решение:  Значительный объем средств (8,55 млн. руб.) на повышение квалификации, конкурс молодого резерва, изменение подходов к аттестации педагогов и руководящих кадров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2. Неготовность общественности.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Опыт ПНПО: экспертный совет (25 общественных организаций),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На уровне школы: привлечение независимых экспертов.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3. Сопротивление населения 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Серьезная разъяснительная работа, совместное принятие решений, договора о сотрудничестве, с конкретными обязательствами каждой из сторон (Краснолесье)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4. Неготовность учредителя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Семинары для глав муниципальных образований (20 ноября семинар с использованием интерактивного оборудования), создание переговорных площадок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5. Неготовность учителей.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Проблема: особые условия работы сельских учителей (25% надбавки, малая наполняемость классов ), страх остаться без работы, опасения перед новыми условиями работы.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Решение: трудоустройство (организация дополнительного образования, соединение с учреждениями культуры), повышение квалификации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226C-A034-425E-90FF-29E3A529868D}" type="datetimeFigureOut">
              <a:rPr lang="ru-RU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D0231-5BA4-44BB-A831-280D0CE9F7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F78E-578C-474E-AF09-FD2D9641F4A4}" type="datetimeFigureOut">
              <a:rPr lang="ru-RU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35D02-765E-4F7A-B5FE-9CAF4B4698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A3FE9-E469-4BF8-BECE-F5973BC304DA}" type="datetimeFigureOut">
              <a:rPr lang="ru-RU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63C82-CA74-437B-911B-3D4612E7E1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8F347-27EF-4574-BD25-CA716846EC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C5CC-357A-4E6F-9C29-610A70FC3FA3}" type="datetimeFigureOut">
              <a:rPr lang="ru-RU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E9276-F4A3-4222-8A95-5ED156ADAE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28FB-86C1-46F3-8214-FD81402F44F4}" type="datetimeFigureOut">
              <a:rPr lang="ru-RU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68F5-7CA6-48CF-AECD-8F36E15C32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9D5B-50B1-4163-8087-9FE58D169359}" type="datetimeFigureOut">
              <a:rPr lang="ru-RU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E6713-D0BF-4526-9891-0D169E7A85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6CF1-7EAB-4FD8-9A86-EA3169E8CFDC}" type="datetimeFigureOut">
              <a:rPr lang="ru-RU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8C3ED-EEC0-4C96-9FC6-AB6369A104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B8D2-266E-4C25-8B00-C6C2A05E2DD1}" type="datetimeFigureOut">
              <a:rPr lang="ru-RU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2DCB2-2023-43B5-92A4-3EB847D2B9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634E-02BD-408E-A831-E80B1EA2F00E}" type="datetimeFigureOut">
              <a:rPr lang="ru-RU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0E0D6-A8E6-4660-95A4-C466CD539A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175E-936A-41F2-BB16-059AA89DD626}" type="datetimeFigureOut">
              <a:rPr lang="ru-RU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8D9A0-61EC-4A5F-883B-7C5E08728F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40BB-F43B-450E-878E-C88E622A3BB8}" type="datetimeFigureOut">
              <a:rPr lang="ru-RU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7FEA8-34BF-4FB9-9EDB-A7A1635AC3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1AB20E-6ED7-46EC-83FE-C658F3107633}" type="datetimeFigureOut">
              <a:rPr lang="ru-RU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A2AE814-FE89-4EE2-84D2-1D664EF400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8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5.jpeg"/><Relationship Id="rId5" Type="http://schemas.openxmlformats.org/officeDocument/2006/relationships/tags" Target="../tags/tag6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5.jpe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5.jpe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5.jpeg"/><Relationship Id="rId5" Type="http://schemas.openxmlformats.org/officeDocument/2006/relationships/tags" Target="../tags/tag91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00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10.xml"/><Relationship Id="rId10" Type="http://schemas.openxmlformats.org/officeDocument/2006/relationships/tags" Target="../tags/tag115.xml"/><Relationship Id="rId4" Type="http://schemas.openxmlformats.org/officeDocument/2006/relationships/tags" Target="../tags/tag109.xml"/><Relationship Id="rId9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395288" y="1989138"/>
            <a:ext cx="8291512" cy="1727200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sz="2400" b="1" dirty="0" smtClean="0">
                <a:solidFill>
                  <a:srgbClr val="0000FF"/>
                </a:solidFill>
              </a:rPr>
              <a:t>Оценка состояния и перспективы развития профессионального самоопределения как важнейшая составляющая воспитания и обучения подрастающего поколения в современных условиях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>
              <a:solidFill>
                <a:srgbClr val="0000FF"/>
              </a:solidFill>
            </a:endParaRPr>
          </a:p>
        </p:txBody>
      </p:sp>
      <p:pic>
        <p:nvPicPr>
          <p:cNvPr id="4099" name="Picture 2" descr="C:\Users\Nikolas\Pictures\Полноэкранная запись 22.05.2013 22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5724128" y="4221162"/>
            <a:ext cx="3240485" cy="15652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rnd">
            <a:solidFill>
              <a:schemeClr val="bg1"/>
            </a:solidFill>
            <a:prstDash val="sysDot"/>
            <a:bevel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 sz="1400" b="1" i="1" dirty="0">
              <a:latin typeface="Calibri" pitchFamily="34" charset="0"/>
            </a:endParaRPr>
          </a:p>
          <a:p>
            <a:pPr algn="ctr" eaLnBrk="1" hangingPunct="1"/>
            <a:r>
              <a:rPr lang="ru-RU" altLang="ru-RU" sz="2400" b="1" i="1" dirty="0">
                <a:solidFill>
                  <a:srgbClr val="953735"/>
                </a:solidFill>
                <a:latin typeface="Calibri" pitchFamily="34" charset="0"/>
                <a:cs typeface="David" pitchFamily="34" charset="-79"/>
              </a:rPr>
              <a:t>Чистякова С.Н.</a:t>
            </a:r>
          </a:p>
          <a:p>
            <a:pPr algn="ctr" eaLnBrk="1" hangingPunct="1"/>
            <a:r>
              <a:rPr lang="ru-RU" altLang="ru-RU" sz="2400" b="1" i="1" dirty="0" smtClean="0">
                <a:solidFill>
                  <a:srgbClr val="953735"/>
                </a:solidFill>
                <a:latin typeface="Calibri" pitchFamily="34" charset="0"/>
                <a:cs typeface="David" pitchFamily="34" charset="-79"/>
              </a:rPr>
              <a:t>г.Новокузнецк,</a:t>
            </a:r>
          </a:p>
          <a:p>
            <a:pPr algn="ctr" eaLnBrk="1" hangingPunct="1"/>
            <a:r>
              <a:rPr lang="ru-RU" altLang="ru-RU" sz="2400" b="1" i="1" dirty="0" smtClean="0">
                <a:solidFill>
                  <a:srgbClr val="953735"/>
                </a:solidFill>
                <a:latin typeface="Calibri" pitchFamily="34" charset="0"/>
                <a:cs typeface="David" pitchFamily="34" charset="-79"/>
              </a:rPr>
              <a:t> 27 сентября 2016 </a:t>
            </a:r>
            <a:r>
              <a:rPr lang="ru-RU" altLang="ru-RU" sz="2400" b="1" i="1" dirty="0">
                <a:solidFill>
                  <a:srgbClr val="953735"/>
                </a:solidFill>
                <a:latin typeface="Calibri" pitchFamily="34" charset="0"/>
                <a:cs typeface="David" pitchFamily="34" charset="-79"/>
              </a:rPr>
              <a:t>г.</a:t>
            </a:r>
            <a:endParaRPr lang="ru-RU" altLang="ru-RU" sz="2400" b="1" i="1" dirty="0">
              <a:solidFill>
                <a:srgbClr val="953735"/>
              </a:solidFill>
              <a:cs typeface="David" pitchFamily="34" charset="-79"/>
            </a:endParaRPr>
          </a:p>
          <a:p>
            <a:pPr algn="ctr" eaLnBrk="1" hangingPunct="1"/>
            <a:endParaRPr lang="ru-RU" altLang="ru-RU" sz="2400" b="1" i="1" dirty="0">
              <a:solidFill>
                <a:srgbClr val="953735"/>
              </a:solidFill>
              <a:latin typeface="Calibri" pitchFamily="34" charset="0"/>
              <a:cs typeface="David" pitchFamily="34" charset="-79"/>
            </a:endParaRPr>
          </a:p>
          <a:p>
            <a:pPr algn="ctr" eaLnBrk="1" hangingPunct="1"/>
            <a:endParaRPr lang="ru-RU" altLang="ru-RU" sz="1400" b="1" i="1" dirty="0">
              <a:latin typeface="Calibri" pitchFamily="34" charset="0"/>
            </a:endParaRPr>
          </a:p>
        </p:txBody>
      </p:sp>
      <p:pic>
        <p:nvPicPr>
          <p:cNvPr id="4101" name="Содержимое 6" descr="Полноэкранная запись 16.06.2013 1918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3716338"/>
            <a:ext cx="3887787" cy="2822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ru-RU" altLang="ru-RU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857233"/>
            <a:ext cx="2843213" cy="55959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сложившегося положения </a:t>
            </a:r>
            <a:endParaRPr lang="ru-RU" sz="2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148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16338" y="4092575"/>
            <a:ext cx="496093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ru-RU" altLang="ru-RU" sz="1600" b="1">
              <a:latin typeface="Calibri" pitchFamily="34" charset="0"/>
            </a:endParaRPr>
          </a:p>
        </p:txBody>
      </p: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928926" y="128586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28926" y="34290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  <a:latin typeface="Calibri" pitchFamily="34" charset="0"/>
            </a:endParaRP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3492500" y="857233"/>
            <a:ext cx="5256213" cy="2071701"/>
            <a:chOff x="2064" y="1888"/>
            <a:chExt cx="3492" cy="708"/>
          </a:xfrm>
        </p:grpSpPr>
        <p:sp>
          <p:nvSpPr>
            <p:cNvPr id="6161" name="Rectangle 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64" y="1888"/>
              <a:ext cx="3492" cy="684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6162" name="Rectangle 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63" y="1933"/>
              <a:ext cx="3208" cy="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 dirty="0" err="1"/>
                <a:t>декларированность</a:t>
              </a:r>
              <a:r>
                <a:rPr lang="ru-RU" altLang="ru-RU" sz="1600" b="1" dirty="0"/>
                <a:t> и практическое отсутствие государственного статуса профориентации молодёжи в России; эпизодичность её осуществления; неподготовленность специалистов и родителей к её реализации</a:t>
              </a:r>
              <a:endParaRPr lang="ru-RU" altLang="ru-RU" sz="1600" b="1" dirty="0">
                <a:latin typeface="Calibri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ru-RU" altLang="ru-RU" sz="1600" b="1" dirty="0">
                <a:latin typeface="Calibri" pitchFamily="34" charset="0"/>
              </a:endParaRPr>
            </a:p>
          </p:txBody>
        </p:sp>
      </p:grpSp>
      <p:sp>
        <p:nvSpPr>
          <p:cNvPr id="6153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492500" y="5157788"/>
            <a:ext cx="5327650" cy="1371600"/>
            <a:chOff x="2018" y="1888"/>
            <a:chExt cx="3492" cy="589"/>
          </a:xfrm>
        </p:grpSpPr>
        <p:sp>
          <p:nvSpPr>
            <p:cNvPr id="6159" name="Rectangle 4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6160" name="Rectangle 4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63" y="1933"/>
              <a:ext cx="3208" cy="4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 dirty="0"/>
                <a:t>подмена и дублирование функций различными субъектами, ответственными за трудоустройство, обеспечение занятости и в целом за судьбу подрастающего поколения</a:t>
              </a:r>
              <a:endParaRPr lang="ru-RU" altLang="ru-RU" sz="1600" b="1" dirty="0">
                <a:latin typeface="Calibri" pitchFamily="34" charset="0"/>
              </a:endParaRPr>
            </a:p>
          </p:txBody>
        </p:sp>
      </p:grpSp>
      <p:sp>
        <p:nvSpPr>
          <p:cNvPr id="24" name="AutoShape 53"/>
          <p:cNvSpPr>
            <a:spLocks noChangeArrowheads="1"/>
          </p:cNvSpPr>
          <p:nvPr/>
        </p:nvSpPr>
        <p:spPr bwMode="auto">
          <a:xfrm>
            <a:off x="2987675" y="558958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492500" y="3071811"/>
            <a:ext cx="5256213" cy="1714512"/>
            <a:chOff x="2018" y="1888"/>
            <a:chExt cx="3492" cy="589"/>
          </a:xfrm>
        </p:grpSpPr>
        <p:sp>
          <p:nvSpPr>
            <p:cNvPr id="6157" name="Rectangle 4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6158" name="Rectangle 4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3"/>
              <a:ext cx="3208" cy="3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ru-RU" altLang="ru-RU" sz="1600" b="1" dirty="0" smtClean="0"/>
            </a:p>
            <a:p>
              <a:pPr eaLnBrk="1" hangingPunct="1">
                <a:spcBef>
                  <a:spcPct val="20000"/>
                </a:spcBef>
              </a:pPr>
              <a:r>
                <a:rPr lang="ru-RU" altLang="ru-RU" sz="1600" b="1" dirty="0" smtClean="0"/>
                <a:t>недостаточная  </a:t>
              </a:r>
              <a:r>
                <a:rPr lang="ru-RU" altLang="ru-RU" sz="1600" b="1" dirty="0"/>
                <a:t>преемственность школы и системы профессионального образования</a:t>
              </a:r>
              <a:endParaRPr lang="ru-RU" altLang="ru-RU" sz="1600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1" grpId="0" animBg="1"/>
      <p:bldP spid="4818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987675" y="549275"/>
            <a:ext cx="5545138" cy="295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>
                <a:latin typeface="Calibri" pitchFamily="34" charset="0"/>
              </a:rPr>
              <a:t> </a:t>
            </a:r>
            <a:r>
              <a:rPr lang="ru-RU" altLang="ru-RU" sz="1600" b="1">
                <a:latin typeface="Calibri" pitchFamily="34" charset="0"/>
              </a:rPr>
              <a:t>ст.66 - </a:t>
            </a:r>
            <a:r>
              <a:rPr lang="ru-RU" altLang="ru-RU" sz="1600" b="1"/>
              <a:t>общее образование направлено на…</a:t>
            </a:r>
          </a:p>
          <a:p>
            <a:pPr algn="ctr" eaLnBrk="1" hangingPunct="1"/>
            <a:r>
              <a:rPr lang="ru-RU" altLang="ru-RU" sz="1600" b="1"/>
              <a:t>подготовку обучающегося к жизни в обществе,</a:t>
            </a:r>
          </a:p>
          <a:p>
            <a:pPr algn="ctr" eaLnBrk="1" hangingPunct="1"/>
            <a:r>
              <a:rPr lang="ru-RU" altLang="ru-RU" sz="1600" b="1"/>
              <a:t>самостоятельному жизненному выбору, </a:t>
            </a:r>
          </a:p>
          <a:p>
            <a:pPr algn="ctr" eaLnBrk="1" hangingPunct="1"/>
            <a:r>
              <a:rPr lang="ru-RU" altLang="ru-RU" sz="1600" b="1"/>
              <a:t>продолжению образования и</a:t>
            </a:r>
            <a:br>
              <a:rPr lang="ru-RU" altLang="ru-RU" sz="1600" b="1"/>
            </a:br>
            <a:r>
              <a:rPr lang="ru-RU" altLang="ru-RU" sz="1600" b="1"/>
              <a:t>началу профессиональной деятельности</a:t>
            </a:r>
          </a:p>
          <a:p>
            <a:pPr algn="ctr" eaLnBrk="1" hangingPunct="1"/>
            <a:endParaRPr lang="ru-RU" altLang="ru-RU" sz="1600" b="1">
              <a:latin typeface="Calibri" pitchFamily="34" charset="0"/>
            </a:endParaRPr>
          </a:p>
          <a:p>
            <a:pPr algn="ctr" eaLnBrk="1" hangingPunct="1"/>
            <a:r>
              <a:rPr lang="ru-RU" altLang="ru-RU" sz="1600" b="1">
                <a:latin typeface="Calibri" pitchFamily="34" charset="0"/>
              </a:rPr>
              <a:t>Ст.42 -</a:t>
            </a:r>
            <a:r>
              <a:rPr lang="ru-RU" altLang="ru-RU" sz="1600" b="1"/>
              <a:t> Психолого-педагогическая, медицинская </a:t>
            </a:r>
          </a:p>
          <a:p>
            <a:pPr algn="ctr" eaLnBrk="1" hangingPunct="1"/>
            <a:r>
              <a:rPr lang="ru-RU" altLang="ru-RU" sz="1600" b="1"/>
              <a:t>и социальная помощь включает в себя:</a:t>
            </a:r>
            <a:br>
              <a:rPr lang="ru-RU" altLang="ru-RU" sz="1600" b="1"/>
            </a:br>
            <a:r>
              <a:rPr lang="ru-RU" altLang="ru-RU" sz="1600" b="1"/>
              <a:t>…помощь обучающимся в профориентации, </a:t>
            </a:r>
          </a:p>
          <a:p>
            <a:pPr algn="ctr" eaLnBrk="1" hangingPunct="1"/>
            <a:r>
              <a:rPr lang="ru-RU" altLang="ru-RU" sz="1600" b="1"/>
              <a:t>получении профессии и социальной адаптации</a:t>
            </a:r>
            <a:r>
              <a:rPr lang="ru-RU" altLang="ru-RU" sz="1600"/>
              <a:t/>
            </a:r>
            <a:br>
              <a:rPr lang="ru-RU" altLang="ru-RU" sz="1600"/>
            </a:br>
            <a:endParaRPr lang="ru-RU" altLang="ru-RU" sz="1600">
              <a:latin typeface="Calibri" pitchFamily="34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987675" y="3644900"/>
            <a:ext cx="5545138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600"/>
          </a:p>
          <a:p>
            <a:pPr algn="ctr" eaLnBrk="1" hangingPunct="1"/>
            <a:r>
              <a:rPr lang="ru-RU" altLang="ru-RU" sz="1600"/>
              <a:t> </a:t>
            </a:r>
            <a:r>
              <a:rPr lang="ru-RU" altLang="ru-RU" sz="1600" b="1"/>
              <a:t>«портрет выпускника школы:</a:t>
            </a:r>
          </a:p>
          <a:p>
            <a:pPr algn="ctr" eaLnBrk="1" hangingPunct="1"/>
            <a:r>
              <a:rPr lang="ru-RU" altLang="ru-RU" sz="1600" b="1"/>
              <a:t>…социально-активная, ответственная личность,</a:t>
            </a:r>
          </a:p>
          <a:p>
            <a:pPr algn="ctr" eaLnBrk="1" hangingPunct="1"/>
            <a:r>
              <a:rPr lang="ru-RU" altLang="ru-RU" sz="1600" b="1"/>
              <a:t> подготовленная к осознанному выбору профессии»</a:t>
            </a:r>
          </a:p>
          <a:p>
            <a:pPr algn="ctr" eaLnBrk="1" hangingPunct="1"/>
            <a:endParaRPr lang="ru-RU" altLang="ru-RU" sz="1600" b="1">
              <a:latin typeface="Calibri" pitchFamily="34" charset="0"/>
            </a:endParaRPr>
          </a:p>
          <a:p>
            <a:pPr algn="ctr" eaLnBrk="1" hangingPunct="1"/>
            <a:r>
              <a:rPr lang="ru-RU" altLang="ru-RU" sz="1600" b="1"/>
              <a:t>«…фонд дополнительной литературы </a:t>
            </a:r>
          </a:p>
          <a:p>
            <a:pPr algn="ctr" eaLnBrk="1" hangingPunct="1"/>
            <a:r>
              <a:rPr lang="ru-RU" altLang="ru-RU" sz="1600" b="1"/>
              <a:t>образовательного учреждения </a:t>
            </a:r>
          </a:p>
          <a:p>
            <a:pPr algn="ctr" eaLnBrk="1" hangingPunct="1"/>
            <a:r>
              <a:rPr lang="ru-RU" altLang="ru-RU" sz="1600" b="1"/>
              <a:t>должен включать… литературу </a:t>
            </a:r>
          </a:p>
          <a:p>
            <a:pPr algn="ctr" eaLnBrk="1" hangingPunct="1"/>
            <a:r>
              <a:rPr lang="ru-RU" altLang="ru-RU" sz="1600" b="1"/>
              <a:t>по социальному и профессиональному</a:t>
            </a:r>
          </a:p>
          <a:p>
            <a:pPr algn="ctr" eaLnBrk="1" hangingPunct="1"/>
            <a:r>
              <a:rPr lang="ru-RU" altLang="ru-RU" sz="1600" b="1"/>
              <a:t> самоопределению обучающихся»</a:t>
            </a:r>
            <a:endParaRPr lang="ru-RU" altLang="ru-RU" sz="1600" b="1">
              <a:latin typeface="Calibri" pitchFamily="34" charset="0"/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1619250" y="692150"/>
            <a:ext cx="6121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549275"/>
            <a:ext cx="2592388" cy="2735263"/>
            <a:chOff x="2064" y="1888"/>
            <a:chExt cx="3492" cy="589"/>
          </a:xfrm>
        </p:grpSpPr>
        <p:sp>
          <p:nvSpPr>
            <p:cNvPr id="7177" name="Rectangle 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7178" name="Rectangle 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1"/>
              <a:ext cx="3208" cy="4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sz="2400" b="1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Федеральный закон «Об образовании 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в РФ»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0825" y="3573463"/>
            <a:ext cx="2520950" cy="2663825"/>
            <a:chOff x="2064" y="1888"/>
            <a:chExt cx="3492" cy="589"/>
          </a:xfrm>
        </p:grpSpPr>
        <p:sp>
          <p:nvSpPr>
            <p:cNvPr id="7175" name="Rectangle 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7176" name="Rectangle 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931"/>
              <a:ext cx="3208" cy="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sz="2400" b="1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sz="2400" b="1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Новые  ФГОС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ru-RU" altLang="ru-RU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8195" name="Picture 35" descr="Диаграмма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2419350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6" descr="Диаграмма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2563813"/>
            <a:ext cx="968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7" descr="Диаграмма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22764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8" descr="Диаграмма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20605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9" descr="Диаграмма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18446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196975"/>
            <a:ext cx="2771775" cy="5472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	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+mn-cs"/>
              </a:rPr>
              <a:t>Профессиональное самоопределение может трактоваться с разных позиций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419475" y="2781300"/>
            <a:ext cx="5543550" cy="1727200"/>
            <a:chOff x="2064" y="1888"/>
            <a:chExt cx="3492" cy="589"/>
          </a:xfrm>
        </p:grpSpPr>
        <p:sp>
          <p:nvSpPr>
            <p:cNvPr id="8212" name="Rectangle 4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8213" name="Rectangle 4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63" y="1933"/>
              <a:ext cx="3208" cy="5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ru-RU" altLang="ru-RU">
                <a:latin typeface="Calibri" pitchFamily="34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b="1">
                  <a:latin typeface="Calibri" pitchFamily="34" charset="0"/>
                </a:rPr>
                <a:t>как процесс поэтапного принятия решений, посредством которых индивид формирует баланс между собственными предпочтениями и потребностями системы разделения труда в обществе - социально-психологический подход</a:t>
              </a:r>
              <a:endParaRPr lang="ru-RU" altLang="ru-RU">
                <a:latin typeface="Calibri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3419475" y="4337050"/>
            <a:ext cx="5545138" cy="1863725"/>
            <a:chOff x="2064" y="1933"/>
            <a:chExt cx="3493" cy="322"/>
          </a:xfrm>
        </p:grpSpPr>
        <p:sp>
          <p:nvSpPr>
            <p:cNvPr id="8210" name="Rectangle 5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4" y="2000"/>
              <a:ext cx="3493" cy="24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8211" name="Rectangle 5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63" y="1933"/>
              <a:ext cx="3208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ru-RU" altLang="ru-RU">
                <a:latin typeface="Calibri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ru-RU" altLang="ru-RU">
                <a:latin typeface="Calibri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ru-RU" altLang="ru-RU" b="1">
                  <a:latin typeface="Calibri" pitchFamily="34" charset="0"/>
                </a:rPr>
                <a:t>как процесс формирования индивидуального стиля жизни, частью которого являются профессиональная деятельность - дифференциально-психологический подход</a:t>
              </a:r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843213" y="34290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16238" y="16287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2843213" y="515778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3419475" y="1268413"/>
            <a:ext cx="5543550" cy="1370012"/>
            <a:chOff x="2064" y="1888"/>
            <a:chExt cx="3492" cy="589"/>
          </a:xfrm>
        </p:grpSpPr>
        <p:sp>
          <p:nvSpPr>
            <p:cNvPr id="8208" name="Rectangle 5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8209" name="Rectangle 6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63" y="1933"/>
              <a:ext cx="3208" cy="4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b="1">
                  <a:latin typeface="Calibri" pitchFamily="34" charset="0"/>
                </a:rPr>
                <a:t>как серия задач, которые ставит общество перед личностью - социологический подход</a:t>
              </a:r>
            </a:p>
            <a:p>
              <a:pPr eaLnBrk="1" hangingPunct="1">
                <a:spcBef>
                  <a:spcPct val="20000"/>
                </a:spcBef>
              </a:pPr>
              <a:endParaRPr lang="en-US" altLang="ru-RU">
                <a:latin typeface="Calibri" pitchFamily="34" charset="0"/>
              </a:endParaRPr>
            </a:p>
          </p:txBody>
        </p:sp>
      </p:grpSp>
      <p:sp>
        <p:nvSpPr>
          <p:cNvPr id="8207" name="Rectangle 61"/>
          <p:cNvSpPr>
            <a:spLocks noChangeArrowheads="1"/>
          </p:cNvSpPr>
          <p:nvPr/>
        </p:nvSpPr>
        <p:spPr bwMode="auto">
          <a:xfrm>
            <a:off x="684213" y="404813"/>
            <a:ext cx="6911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Теоретические основания,  значимые для решения проблемы 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1" grpId="0" animBg="1"/>
      <p:bldP spid="48182" grpId="0" animBg="1"/>
      <p:bldP spid="481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563938" y="549275"/>
            <a:ext cx="4968875" cy="295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/>
              <a:t> </a:t>
            </a:r>
            <a:r>
              <a:rPr lang="ru-RU" altLang="ru-RU" sz="1600" b="1"/>
              <a:t>равноправное взаимодействие </a:t>
            </a:r>
          </a:p>
          <a:p>
            <a:pPr algn="ctr" eaLnBrk="1" hangingPunct="1"/>
            <a:r>
              <a:rPr lang="ru-RU" altLang="ru-RU" sz="1600" b="1"/>
              <a:t>личности и общественных структур </a:t>
            </a:r>
          </a:p>
          <a:p>
            <a:pPr algn="ctr" eaLnBrk="1" hangingPunct="1"/>
            <a:r>
              <a:rPr lang="ru-RU" altLang="ru-RU" sz="1600" b="1"/>
              <a:t>в длительном процессе ее </a:t>
            </a:r>
          </a:p>
          <a:p>
            <a:pPr algn="ctr" eaLnBrk="1" hangingPunct="1"/>
            <a:r>
              <a:rPr lang="ru-RU" altLang="ru-RU" sz="1600" b="1"/>
              <a:t>профессионального самоопределения. </a:t>
            </a:r>
          </a:p>
          <a:p>
            <a:pPr algn="ctr" eaLnBrk="1" hangingPunct="1"/>
            <a:r>
              <a:rPr lang="ru-RU" altLang="ru-RU" sz="1600" b="1"/>
              <a:t>Оно предусматривает определенные </a:t>
            </a:r>
          </a:p>
          <a:p>
            <a:pPr algn="ctr" eaLnBrk="1" hangingPunct="1"/>
            <a:r>
              <a:rPr lang="ru-RU" altLang="ru-RU" sz="1600" b="1"/>
              <a:t>отношения, которые, с одной стороны, </a:t>
            </a:r>
          </a:p>
          <a:p>
            <a:pPr algn="ctr" eaLnBrk="1" hangingPunct="1"/>
            <a:r>
              <a:rPr lang="ru-RU" altLang="ru-RU" sz="1600" b="1"/>
              <a:t>являются движущими силами этого процесса, </a:t>
            </a:r>
          </a:p>
          <a:p>
            <a:pPr algn="ctr" eaLnBrk="1" hangingPunct="1"/>
            <a:r>
              <a:rPr lang="ru-RU" altLang="ru-RU" sz="1600" b="1"/>
              <a:t>а с другой – создают адекватное </a:t>
            </a:r>
          </a:p>
          <a:p>
            <a:pPr algn="ctr" eaLnBrk="1" hangingPunct="1"/>
            <a:r>
              <a:rPr lang="ru-RU" altLang="ru-RU" sz="1600" b="1"/>
              <a:t>представление о тех социально-экономических </a:t>
            </a:r>
          </a:p>
          <a:p>
            <a:pPr algn="ctr" eaLnBrk="1" hangingPunct="1"/>
            <a:r>
              <a:rPr lang="ru-RU" altLang="ru-RU" sz="1600" b="1"/>
              <a:t>задачах, которые стоят перед обществом </a:t>
            </a:r>
          </a:p>
          <a:p>
            <a:pPr algn="ctr" eaLnBrk="1" hangingPunct="1"/>
            <a:r>
              <a:rPr lang="ru-RU" altLang="ru-RU" sz="1600" b="1"/>
              <a:t>и которые потребуется решать в будущем</a:t>
            </a:r>
          </a:p>
          <a:p>
            <a:pPr algn="ctr" eaLnBrk="1" hangingPunct="1"/>
            <a:endParaRPr lang="ru-RU" altLang="ru-RU" sz="1600">
              <a:latin typeface="Calibri" pitchFamily="34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1619250" y="692150"/>
            <a:ext cx="6121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549275"/>
            <a:ext cx="3097213" cy="2951163"/>
            <a:chOff x="2064" y="1888"/>
            <a:chExt cx="3492" cy="589"/>
          </a:xfrm>
        </p:grpSpPr>
        <p:sp>
          <p:nvSpPr>
            <p:cNvPr id="9225" name="Rectangle 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9226" name="Rectangle 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1"/>
              <a:ext cx="3208" cy="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sz="2400" b="1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Профессиональная ориентация</a:t>
              </a:r>
              <a:endParaRPr lang="en-US" altLang="ru-RU" sz="2400" b="1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9388" y="3716338"/>
            <a:ext cx="3311525" cy="2376487"/>
            <a:chOff x="2064" y="1876"/>
            <a:chExt cx="3491" cy="601"/>
          </a:xfrm>
        </p:grpSpPr>
        <p:sp>
          <p:nvSpPr>
            <p:cNvPr id="9223" name="Rectangle 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913"/>
              <a:ext cx="3491" cy="564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9224" name="Rectangle 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876"/>
              <a:ext cx="3208" cy="5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sz="2400" b="1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Педагогическая поддержка профессионального самоопределения</a:t>
              </a:r>
              <a:endParaRPr lang="en-US" altLang="ru-RU" sz="2400" b="1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63938" y="3860800"/>
            <a:ext cx="4968875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 b="1"/>
              <a:t>содействие подростку в использовании</a:t>
            </a:r>
          </a:p>
          <a:p>
            <a:pPr algn="ctr" eaLnBrk="1" hangingPunct="1"/>
            <a:r>
              <a:rPr lang="ru-RU" altLang="ru-RU" sz="1600" b="1"/>
              <a:t> ресурсов помощи и защиты </a:t>
            </a:r>
          </a:p>
          <a:p>
            <a:pPr algn="ctr" eaLnBrk="1" hangingPunct="1"/>
            <a:r>
              <a:rPr lang="ru-RU" altLang="ru-RU" sz="1600" b="1"/>
              <a:t>в проектировании образовательно-</a:t>
            </a:r>
          </a:p>
          <a:p>
            <a:pPr algn="ctr" eaLnBrk="1" hangingPunct="1"/>
            <a:r>
              <a:rPr lang="ru-RU" altLang="ru-RU" sz="1600" b="1"/>
              <a:t>профессионального маршрута </a:t>
            </a:r>
          </a:p>
          <a:p>
            <a:pPr algn="ctr" eaLnBrk="1" hangingPunct="1"/>
            <a:r>
              <a:rPr lang="ru-RU" altLang="ru-RU" sz="1600" b="1"/>
              <a:t>(в обнаружении и преодолении </a:t>
            </a:r>
          </a:p>
          <a:p>
            <a:pPr algn="ctr" eaLnBrk="1" hangingPunct="1"/>
            <a:r>
              <a:rPr lang="ru-RU" altLang="ru-RU" sz="1600" b="1"/>
              <a:t>внешних и внутренних препятствий </a:t>
            </a:r>
          </a:p>
          <a:p>
            <a:pPr algn="ctr" eaLnBrk="1" hangingPunct="1">
              <a:buFontTx/>
              <a:buChar char="-"/>
            </a:pPr>
            <a:r>
              <a:rPr lang="ru-RU" altLang="ru-RU" sz="1600" b="1"/>
              <a:t>ограничителей свободы </a:t>
            </a:r>
          </a:p>
          <a:p>
            <a:pPr algn="ctr" eaLnBrk="1" hangingPunct="1">
              <a:buFontTx/>
              <a:buChar char="-"/>
            </a:pPr>
            <a:r>
              <a:rPr lang="ru-RU" altLang="ru-RU" sz="1600" b="1"/>
              <a:t>профессионального выбора</a:t>
            </a:r>
            <a:r>
              <a:rPr lang="ru-RU" altLang="ru-RU" sz="160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563938" y="549275"/>
            <a:ext cx="5111750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 b="1"/>
              <a:t>процесс совместного с обучающимся </a:t>
            </a:r>
          </a:p>
          <a:p>
            <a:pPr algn="ctr" eaLnBrk="1" hangingPunct="1"/>
            <a:r>
              <a:rPr lang="ru-RU" altLang="ru-RU" sz="1600" b="1"/>
              <a:t>определения его собственных интересов,</a:t>
            </a:r>
          </a:p>
          <a:p>
            <a:pPr algn="ctr" eaLnBrk="1" hangingPunct="1"/>
            <a:r>
              <a:rPr lang="ru-RU" altLang="ru-RU" sz="1600" b="1"/>
              <a:t> целей, возможностей  и путей преодоления </a:t>
            </a:r>
          </a:p>
          <a:p>
            <a:pPr algn="ctr" eaLnBrk="1" hangingPunct="1"/>
            <a:r>
              <a:rPr lang="ru-RU" altLang="ru-RU" sz="1600" b="1"/>
              <a:t>препятствий (проблем), мешающих ему успешно </a:t>
            </a:r>
          </a:p>
          <a:p>
            <a:pPr algn="ctr" eaLnBrk="1" hangingPunct="1"/>
            <a:r>
              <a:rPr lang="ru-RU" altLang="ru-RU" sz="1600" b="1"/>
              <a:t>самоопределиться в профессиональном </a:t>
            </a:r>
          </a:p>
          <a:p>
            <a:pPr algn="ctr" eaLnBrk="1" hangingPunct="1"/>
            <a:r>
              <a:rPr lang="ru-RU" altLang="ru-RU" sz="1600" b="1"/>
              <a:t>выборе и карьере</a:t>
            </a:r>
            <a:endParaRPr lang="ru-RU" altLang="ru-RU" sz="1600" b="1">
              <a:latin typeface="Calibri" pitchFamily="34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563938" y="2781300"/>
            <a:ext cx="5111750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>
                <a:latin typeface="Calibri" pitchFamily="34" charset="0"/>
              </a:rPr>
              <a:t> </a:t>
            </a:r>
            <a:r>
              <a:rPr lang="ru-RU" altLang="ru-RU" sz="1600" b="1"/>
              <a:t>педагогическая  поддержка </a:t>
            </a:r>
          </a:p>
          <a:p>
            <a:pPr algn="ctr" eaLnBrk="1" hangingPunct="1"/>
            <a:r>
              <a:rPr lang="ru-RU" altLang="ru-RU" sz="1600" b="1"/>
              <a:t>профессионального </a:t>
            </a:r>
          </a:p>
          <a:p>
            <a:pPr algn="ctr" eaLnBrk="1" hangingPunct="1"/>
            <a:r>
              <a:rPr lang="ru-RU" altLang="ru-RU" sz="1600" b="1"/>
              <a:t>самоопределения личности</a:t>
            </a: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1619250" y="692150"/>
            <a:ext cx="6121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549275"/>
            <a:ext cx="3097213" cy="2087563"/>
            <a:chOff x="2064" y="1888"/>
            <a:chExt cx="3492" cy="589"/>
          </a:xfrm>
        </p:grpSpPr>
        <p:sp>
          <p:nvSpPr>
            <p:cNvPr id="10253" name="Rectangl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254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46" y="1965"/>
              <a:ext cx="3208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sz="2400" b="1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Предмет педагогической поддержки</a:t>
              </a:r>
              <a:endParaRPr lang="en-US" altLang="ru-RU" sz="2400" b="1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0825" y="2781300"/>
            <a:ext cx="3168650" cy="1368425"/>
            <a:chOff x="2064" y="1888"/>
            <a:chExt cx="3492" cy="589"/>
          </a:xfrm>
        </p:grpSpPr>
        <p:sp>
          <p:nvSpPr>
            <p:cNvPr id="10251" name="Rectangle 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252" name="Rectangle 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1"/>
              <a:ext cx="3208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Предмет профессиональной ориентации</a:t>
              </a:r>
              <a:endParaRPr lang="en-US" altLang="ru-RU" sz="2400" b="1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0825" y="4292600"/>
            <a:ext cx="3097213" cy="2305050"/>
            <a:chOff x="2064" y="1888"/>
            <a:chExt cx="3492" cy="589"/>
          </a:xfrm>
        </p:grpSpPr>
        <p:sp>
          <p:nvSpPr>
            <p:cNvPr id="10249" name="Rectangle 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250" name="Rectangle 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931"/>
              <a:ext cx="3208" cy="3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Цель профессиональной ориентации</a:t>
              </a:r>
              <a:endParaRPr lang="en-US" altLang="ru-RU" sz="2400" b="1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63938" y="4292600"/>
            <a:ext cx="511175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 b="1"/>
              <a:t>обеспечение условий для педагогического </a:t>
            </a:r>
          </a:p>
          <a:p>
            <a:pPr algn="ctr" eaLnBrk="1" hangingPunct="1"/>
            <a:r>
              <a:rPr lang="ru-RU" altLang="ru-RU" sz="1600" b="1"/>
              <a:t>сопровождения, педагогической поддержки  </a:t>
            </a:r>
          </a:p>
          <a:p>
            <a:pPr algn="ctr" eaLnBrk="1" hangingPunct="1"/>
            <a:r>
              <a:rPr lang="ru-RU" altLang="ru-RU" sz="1600" b="1"/>
              <a:t>профессионального самоопределения личности </a:t>
            </a:r>
          </a:p>
          <a:p>
            <a:pPr algn="ctr" eaLnBrk="1" hangingPunct="1"/>
            <a:r>
              <a:rPr lang="ru-RU" altLang="ru-RU" sz="1600" b="1"/>
              <a:t>(научно-методических, нормативно-правовых,</a:t>
            </a:r>
          </a:p>
          <a:p>
            <a:pPr algn="ctr" eaLnBrk="1" hangingPunct="1"/>
            <a:r>
              <a:rPr lang="ru-RU" altLang="ru-RU" sz="1600" b="1"/>
              <a:t> организационных, кадровых)</a:t>
            </a:r>
            <a:endParaRPr lang="ru-RU" altLang="ru-RU" sz="16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ru-RU" altLang="ru-RU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700213"/>
            <a:ext cx="2843213" cy="47529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социокультурный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00FF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  <a:cs typeface="+mn-cs"/>
              </a:rPr>
              <a:t>системно-функциональный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00FF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bg1"/>
                </a:solidFill>
                <a:latin typeface="+mn-lt"/>
                <a:cs typeface="+mn-cs"/>
              </a:rPr>
              <a:t>деятельностный</a:t>
            </a:r>
            <a:endParaRPr lang="ru-RU" sz="2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268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16338" y="4092575"/>
            <a:ext cx="496093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ru-RU" altLang="ru-RU" sz="1600" b="1">
              <a:latin typeface="Calibri" pitchFamily="34" charset="0"/>
            </a:endParaRPr>
          </a:p>
        </p:txBody>
      </p: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916238" y="24923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87675" y="4221163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  <a:latin typeface="Calibri" pitchFamily="34" charset="0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492500" y="1700213"/>
            <a:ext cx="5183188" cy="2355850"/>
            <a:chOff x="2064" y="1683"/>
            <a:chExt cx="3444" cy="838"/>
          </a:xfrm>
        </p:grpSpPr>
        <p:sp>
          <p:nvSpPr>
            <p:cNvPr id="11281" name="Rectangle 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64" y="1683"/>
              <a:ext cx="3444" cy="794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1282" name="Rectangle 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63" y="1683"/>
              <a:ext cx="3208" cy="8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/>
                <a:t>позволяет выявить факторы влияния различных общественных процессов на социальное и профессиональное самоопределение старших подростков и факторные влияния социального и профессионального самоопределения старших подростков на общественные процессы</a:t>
              </a:r>
              <a:endParaRPr lang="ru-RU" altLang="ru-RU" sz="1600" b="1">
                <a:latin typeface="Calibri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ru-RU" altLang="ru-RU" sz="1600" b="1">
                <a:latin typeface="Calibri" pitchFamily="34" charset="0"/>
              </a:endParaRPr>
            </a:p>
          </p:txBody>
        </p:sp>
      </p:grpSp>
      <p:sp>
        <p:nvSpPr>
          <p:cNvPr id="11272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492500" y="5157788"/>
            <a:ext cx="5327650" cy="1371600"/>
            <a:chOff x="2018" y="1888"/>
            <a:chExt cx="3492" cy="589"/>
          </a:xfrm>
        </p:grpSpPr>
        <p:sp>
          <p:nvSpPr>
            <p:cNvPr id="11279" name="Rectangle 4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1280" name="Rectangle 4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63" y="1933"/>
              <a:ext cx="3208" cy="4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ru-RU" altLang="ru-RU" sz="1600"/>
            </a:p>
            <a:p>
              <a:pPr eaLnBrk="1" hangingPunct="1">
                <a:spcBef>
                  <a:spcPct val="20000"/>
                </a:spcBef>
              </a:pPr>
              <a:r>
                <a:rPr lang="ru-RU" altLang="ru-RU" sz="1600" b="1"/>
                <a:t>позволяет исследовать изменения характеристик процесса профессионального самоопределения</a:t>
              </a:r>
              <a:endParaRPr lang="ru-RU" altLang="ru-RU" sz="1600" b="1">
                <a:latin typeface="Calibri" pitchFamily="34" charset="0"/>
              </a:endParaRPr>
            </a:p>
          </p:txBody>
        </p:sp>
      </p:grpSp>
      <p:sp>
        <p:nvSpPr>
          <p:cNvPr id="24" name="AutoShape 53"/>
          <p:cNvSpPr>
            <a:spLocks noChangeArrowheads="1"/>
          </p:cNvSpPr>
          <p:nvPr/>
        </p:nvSpPr>
        <p:spPr bwMode="auto">
          <a:xfrm>
            <a:off x="2987675" y="558958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492500" y="4005263"/>
            <a:ext cx="5256213" cy="1079500"/>
            <a:chOff x="2018" y="1888"/>
            <a:chExt cx="3492" cy="589"/>
          </a:xfrm>
        </p:grpSpPr>
        <p:sp>
          <p:nvSpPr>
            <p:cNvPr id="11277" name="Rectangle 4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1278" name="Rectangle 4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3"/>
              <a:ext cx="3208" cy="4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/>
                <a:t>позволяет исследовать систему в рамках более крупной системы и устанавливать функциональные зависимости </a:t>
              </a:r>
              <a:endParaRPr lang="ru-RU" altLang="ru-RU" sz="1600" b="1">
                <a:latin typeface="Calibri" pitchFamily="34" charset="0"/>
              </a:endParaRPr>
            </a:p>
          </p:txBody>
        </p:sp>
      </p:grpSp>
      <p:sp>
        <p:nvSpPr>
          <p:cNvPr id="11276" name="Прямоугольник 20"/>
          <p:cNvSpPr>
            <a:spLocks noChangeArrowheads="1"/>
          </p:cNvSpPr>
          <p:nvPr/>
        </p:nvSpPr>
        <p:spPr bwMode="auto">
          <a:xfrm>
            <a:off x="539750" y="404813"/>
            <a:ext cx="7704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Методологические подходы  к построению содержания педагогической поддержки  профессионального самоопределения в условиях непрерывного образования</a:t>
            </a:r>
            <a:endParaRPr lang="ru-RU" alt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1" grpId="0" animBg="1"/>
      <p:bldP spid="4818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ru-RU" altLang="ru-RU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84313"/>
            <a:ext cx="2843213" cy="49688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экзистенциальный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bg1"/>
                </a:solidFill>
                <a:latin typeface="+mn-lt"/>
                <a:cs typeface="+mn-cs"/>
              </a:rPr>
              <a:t>аксиологический</a:t>
            </a: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bg1"/>
                </a:solidFill>
                <a:latin typeface="+mn-lt"/>
                <a:cs typeface="+mn-cs"/>
              </a:rPr>
              <a:t>акмеологический</a:t>
            </a: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  <a:cs typeface="+mn-cs"/>
              </a:rPr>
              <a:t>системный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2292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16338" y="4092575"/>
            <a:ext cx="496093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ru-RU" altLang="ru-RU" sz="1600" b="1">
              <a:latin typeface="Calibri" pitchFamily="34" charset="0"/>
            </a:endParaRPr>
          </a:p>
        </p:txBody>
      </p: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987675" y="27813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87675" y="42926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  <a:latin typeface="Calibri" pitchFamily="34" charset="0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492500" y="2276475"/>
            <a:ext cx="5256213" cy="1657350"/>
            <a:chOff x="2064" y="1888"/>
            <a:chExt cx="3492" cy="589"/>
          </a:xfrm>
        </p:grpSpPr>
        <p:sp>
          <p:nvSpPr>
            <p:cNvPr id="12308" name="Rectangle 5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2309" name="Rectangle 6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63" y="1933"/>
              <a:ext cx="3208" cy="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ru-RU" altLang="ru-RU" sz="1600"/>
            </a:p>
            <a:p>
              <a:pPr eaLnBrk="1" hangingPunct="1">
                <a:spcBef>
                  <a:spcPct val="20000"/>
                </a:spcBef>
              </a:pPr>
              <a:r>
                <a:rPr lang="ru-RU" altLang="ru-RU" sz="1600" b="1"/>
                <a:t>относит человека и формирование его профессионального самоопределения к фундаментальным человеческим ценностям</a:t>
              </a:r>
              <a:endParaRPr lang="ru-RU" altLang="ru-RU" sz="1600" b="1">
                <a:latin typeface="Calibri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ru-RU" altLang="ru-RU" sz="1600" b="1">
                <a:latin typeface="Calibri" pitchFamily="34" charset="0"/>
              </a:endParaRPr>
            </a:p>
          </p:txBody>
        </p:sp>
      </p:grpSp>
      <p:sp>
        <p:nvSpPr>
          <p:cNvPr id="12296" name="Rectangle 61"/>
          <p:cNvSpPr>
            <a:spLocks noChangeArrowheads="1"/>
          </p:cNvSpPr>
          <p:nvPr/>
        </p:nvSpPr>
        <p:spPr bwMode="auto">
          <a:xfrm>
            <a:off x="684213" y="260350"/>
            <a:ext cx="7488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Принципиальное значение для методологического обоснования проблемы исследования  имеют подходы</a:t>
            </a:r>
            <a:endParaRPr lang="ru-RU" alt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492500" y="5157788"/>
            <a:ext cx="5327650" cy="1427162"/>
            <a:chOff x="2018" y="1888"/>
            <a:chExt cx="3492" cy="613"/>
          </a:xfrm>
        </p:grpSpPr>
        <p:sp>
          <p:nvSpPr>
            <p:cNvPr id="12306" name="Rectangle 4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2307" name="Rectangle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63" y="1933"/>
              <a:ext cx="3208" cy="5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/>
                <a:t>позволяет представить процесс формирования профессионального самоопределения как педагогическую систему и использовать потенциал других подходов </a:t>
              </a:r>
              <a:endParaRPr lang="ru-RU" altLang="ru-RU" sz="1600" b="1">
                <a:latin typeface="Calibri" pitchFamily="34" charset="0"/>
              </a:endParaRPr>
            </a:p>
          </p:txBody>
        </p:sp>
      </p:grpSp>
      <p:sp>
        <p:nvSpPr>
          <p:cNvPr id="24" name="AutoShape 53"/>
          <p:cNvSpPr>
            <a:spLocks noChangeArrowheads="1"/>
          </p:cNvSpPr>
          <p:nvPr/>
        </p:nvSpPr>
        <p:spPr bwMode="auto">
          <a:xfrm>
            <a:off x="2987675" y="558958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492500" y="4005263"/>
            <a:ext cx="5256213" cy="1160462"/>
            <a:chOff x="2018" y="1888"/>
            <a:chExt cx="3492" cy="633"/>
          </a:xfrm>
        </p:grpSpPr>
        <p:sp>
          <p:nvSpPr>
            <p:cNvPr id="12304" name="Rectangle 4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2305" name="Rectangle 4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63" y="1933"/>
              <a:ext cx="3208" cy="5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/>
                <a:t>позволяет рассматривать профессиональный идеал как стимул и мотив непрерывного профессионального совершенствования </a:t>
              </a:r>
              <a:endParaRPr lang="ru-RU" altLang="ru-RU" sz="1600" b="1">
                <a:latin typeface="Calibri" pitchFamily="34" charset="0"/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492500" y="1484313"/>
            <a:ext cx="5327650" cy="720725"/>
            <a:chOff x="2018" y="1888"/>
            <a:chExt cx="3492" cy="589"/>
          </a:xfrm>
        </p:grpSpPr>
        <p:sp>
          <p:nvSpPr>
            <p:cNvPr id="12302" name="Rectangle 4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2303" name="Rectangle 4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3"/>
              <a:ext cx="3208" cy="4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/>
                <a:t>позволяет рассматривають как творящего  «проект своего собственного бытия»</a:t>
              </a:r>
              <a:endParaRPr lang="ru-RU" altLang="ru-RU" sz="1600" b="1">
                <a:latin typeface="Calibri" pitchFamily="34" charset="0"/>
              </a:endParaRPr>
            </a:p>
          </p:txBody>
        </p:sp>
      </p:grpSp>
      <p:sp>
        <p:nvSpPr>
          <p:cNvPr id="29" name="AutoShape 54"/>
          <p:cNvSpPr>
            <a:spLocks noChangeArrowheads="1"/>
          </p:cNvSpPr>
          <p:nvPr/>
        </p:nvSpPr>
        <p:spPr bwMode="auto">
          <a:xfrm>
            <a:off x="2916238" y="155733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1" grpId="0" animBg="1"/>
      <p:bldP spid="48182" grpId="0" animBg="1"/>
      <p:bldP spid="24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6" name="Rectangle 17"/>
          <p:cNvSpPr>
            <a:spLocks noChangeArrowheads="1"/>
          </p:cNvSpPr>
          <p:nvPr/>
        </p:nvSpPr>
        <p:spPr bwMode="auto">
          <a:xfrm>
            <a:off x="3132138" y="1125538"/>
            <a:ext cx="4968875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b="1" dirty="0">
                <a:latin typeface="Tahoma" pitchFamily="34" charset="0"/>
              </a:rPr>
              <a:t>Непрерывности</a:t>
            </a:r>
            <a:r>
              <a:rPr lang="ru-RU" sz="1400" b="1" dirty="0">
                <a:solidFill>
                  <a:srgbClr val="6633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8317" name="Rectangle 18"/>
          <p:cNvSpPr>
            <a:spLocks noChangeArrowheads="1"/>
          </p:cNvSpPr>
          <p:nvPr/>
        </p:nvSpPr>
        <p:spPr bwMode="auto">
          <a:xfrm>
            <a:off x="3132138" y="1557338"/>
            <a:ext cx="4968875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1400">
                <a:latin typeface="Tahoma" pitchFamily="34" charset="0"/>
              </a:rPr>
              <a:t>	      </a:t>
            </a:r>
            <a:r>
              <a:rPr lang="ru-RU" b="1">
                <a:latin typeface="Tahoma" pitchFamily="34" charset="0"/>
              </a:rPr>
              <a:t>Интеграции</a:t>
            </a:r>
            <a:r>
              <a:rPr lang="ru-RU" sz="1400" dirty="0">
                <a:latin typeface="Tahoma" pitchFamily="34" charset="0"/>
              </a:rPr>
              <a:t>	</a:t>
            </a:r>
          </a:p>
        </p:txBody>
      </p:sp>
      <p:sp>
        <p:nvSpPr>
          <p:cNvPr id="98318" name="Rectangle 19"/>
          <p:cNvSpPr>
            <a:spLocks noChangeArrowheads="1"/>
          </p:cNvSpPr>
          <p:nvPr/>
        </p:nvSpPr>
        <p:spPr bwMode="auto">
          <a:xfrm>
            <a:off x="3132138" y="2060575"/>
            <a:ext cx="4968875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000" b="1" dirty="0"/>
              <a:t>Дифференциации и индивидуализации</a:t>
            </a:r>
            <a:endParaRPr lang="ru-RU" sz="2000" b="1" dirty="0">
              <a:latin typeface="Tahoma" pitchFamily="34" charset="0"/>
            </a:endParaRPr>
          </a:p>
        </p:txBody>
      </p:sp>
      <p:sp>
        <p:nvSpPr>
          <p:cNvPr id="98319" name="Rectangle 21"/>
          <p:cNvSpPr>
            <a:spLocks noChangeArrowheads="1"/>
          </p:cNvSpPr>
          <p:nvPr/>
        </p:nvSpPr>
        <p:spPr bwMode="auto">
          <a:xfrm>
            <a:off x="3132138" y="2565400"/>
            <a:ext cx="4968875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400" b="1" dirty="0">
                <a:latin typeface="Tahoma" pitchFamily="34" charset="0"/>
              </a:rPr>
              <a:t>Гибкости</a:t>
            </a:r>
          </a:p>
        </p:txBody>
      </p:sp>
      <p:sp>
        <p:nvSpPr>
          <p:cNvPr id="98321" name="Rectangle 22"/>
          <p:cNvSpPr>
            <a:spLocks noChangeArrowheads="1"/>
          </p:cNvSpPr>
          <p:nvPr/>
        </p:nvSpPr>
        <p:spPr bwMode="auto">
          <a:xfrm>
            <a:off x="3203575" y="3213100"/>
            <a:ext cx="4897438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000" b="1" dirty="0" err="1">
                <a:latin typeface="Tahoma" pitchFamily="34" charset="0"/>
              </a:rPr>
              <a:t>Сферности</a:t>
            </a:r>
            <a:endParaRPr lang="ru-RU" sz="2000" b="1" dirty="0">
              <a:latin typeface="Tahoma" pitchFamily="34" charset="0"/>
            </a:endParaRPr>
          </a:p>
        </p:txBody>
      </p:sp>
      <p:sp>
        <p:nvSpPr>
          <p:cNvPr id="98322" name="Rectangle 23"/>
          <p:cNvSpPr>
            <a:spLocks noChangeArrowheads="1"/>
          </p:cNvSpPr>
          <p:nvPr/>
        </p:nvSpPr>
        <p:spPr bwMode="auto">
          <a:xfrm>
            <a:off x="3203575" y="3789363"/>
            <a:ext cx="4897438" cy="574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400" b="1" dirty="0">
                <a:latin typeface="Tahoma" pitchFamily="34" charset="0"/>
              </a:rPr>
              <a:t>Открытости</a:t>
            </a:r>
          </a:p>
        </p:txBody>
      </p:sp>
      <p:sp>
        <p:nvSpPr>
          <p:cNvPr id="98323" name="Rectangle 24"/>
          <p:cNvSpPr>
            <a:spLocks noChangeArrowheads="1"/>
          </p:cNvSpPr>
          <p:nvPr/>
        </p:nvSpPr>
        <p:spPr bwMode="auto">
          <a:xfrm>
            <a:off x="3203575" y="4437063"/>
            <a:ext cx="4897438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000" b="1" dirty="0">
                <a:latin typeface="Tahoma" pitchFamily="34" charset="0"/>
              </a:rPr>
              <a:t>Оптимизма</a:t>
            </a:r>
          </a:p>
        </p:txBody>
      </p:sp>
      <p:sp>
        <p:nvSpPr>
          <p:cNvPr id="98327" name="Text Box 11"/>
          <p:cNvSpPr>
            <a:spLocks noChangeArrowheads="1"/>
          </p:cNvSpPr>
          <p:nvPr/>
        </p:nvSpPr>
        <p:spPr bwMode="auto">
          <a:xfrm>
            <a:off x="611188" y="2338388"/>
            <a:ext cx="1944687" cy="2935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Calibri" pitchFamily="34" charset="0"/>
              </a:rPr>
              <a:t>предусмат-ривается реализация следующих принципов</a:t>
            </a:r>
          </a:p>
        </p:txBody>
      </p:sp>
      <p:sp>
        <p:nvSpPr>
          <p:cNvPr id="98332" name="Rectangle 28"/>
          <p:cNvSpPr>
            <a:spLocks noChangeArrowheads="1"/>
          </p:cNvSpPr>
          <p:nvPr/>
        </p:nvSpPr>
        <p:spPr bwMode="auto">
          <a:xfrm>
            <a:off x="3203575" y="5013325"/>
            <a:ext cx="4968875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800" b="1" dirty="0" err="1"/>
              <a:t>Поэтапности</a:t>
            </a:r>
            <a:r>
              <a:rPr lang="ru-RU" sz="2800" b="1" dirty="0"/>
              <a:t> работы </a:t>
            </a:r>
          </a:p>
        </p:txBody>
      </p:sp>
      <p:sp>
        <p:nvSpPr>
          <p:cNvPr id="98333" name="Rectangle 30"/>
          <p:cNvSpPr>
            <a:spLocks noChangeArrowheads="1"/>
          </p:cNvSpPr>
          <p:nvPr/>
        </p:nvSpPr>
        <p:spPr bwMode="auto">
          <a:xfrm>
            <a:off x="3203575" y="5518150"/>
            <a:ext cx="4897438" cy="503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800" b="1" dirty="0"/>
              <a:t>Партнерства</a:t>
            </a:r>
          </a:p>
        </p:txBody>
      </p:sp>
      <p:sp>
        <p:nvSpPr>
          <p:cNvPr id="98334" name="Rectangle 31"/>
          <p:cNvSpPr>
            <a:spLocks noChangeArrowheads="1"/>
          </p:cNvSpPr>
          <p:nvPr/>
        </p:nvSpPr>
        <p:spPr bwMode="auto">
          <a:xfrm>
            <a:off x="3203575" y="6092825"/>
            <a:ext cx="4897438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000" b="1" dirty="0">
                <a:latin typeface="Tahoma" pitchFamily="34" charset="0"/>
              </a:rPr>
              <a:t>Активности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Tahoma" pitchFamily="34" charset="0"/>
              </a:rPr>
              <a:t>самоопределяющегося школьника</a:t>
            </a:r>
            <a:r>
              <a:rPr lang="ru-RU" sz="2000" b="1" dirty="0"/>
              <a:t> </a:t>
            </a:r>
          </a:p>
        </p:txBody>
      </p:sp>
      <p:sp>
        <p:nvSpPr>
          <p:cNvPr id="98349" name="AutoShape 45"/>
          <p:cNvSpPr>
            <a:spLocks/>
          </p:cNvSpPr>
          <p:nvPr/>
        </p:nvSpPr>
        <p:spPr bwMode="auto">
          <a:xfrm>
            <a:off x="2700338" y="981075"/>
            <a:ext cx="215900" cy="5688013"/>
          </a:xfrm>
          <a:prstGeom prst="leftBrace">
            <a:avLst>
              <a:gd name="adj1" fmla="val 21954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000">
              <a:latin typeface="Tahoma" pitchFamily="34" charset="0"/>
            </a:endParaRPr>
          </a:p>
        </p:txBody>
      </p:sp>
      <p:sp>
        <p:nvSpPr>
          <p:cNvPr id="112671" name="Rectangle 31"/>
          <p:cNvSpPr>
            <a:spLocks noChangeArrowheads="1"/>
          </p:cNvSpPr>
          <p:nvPr/>
        </p:nvSpPr>
        <p:spPr bwMode="auto">
          <a:xfrm>
            <a:off x="112713" y="133350"/>
            <a:ext cx="9031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n-cs"/>
              </a:rPr>
              <a:t>Профессиональная ориентация, поддержка профессионального самоопределения – сложная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n-cs"/>
              </a:rPr>
              <a:t>многоаспектная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n-cs"/>
              </a:rPr>
              <a:t> проблема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6" grpId="0" animBg="1"/>
      <p:bldP spid="98317" grpId="0" animBg="1"/>
      <p:bldP spid="98318" grpId="0" animBg="1"/>
      <p:bldP spid="98319" grpId="0" animBg="1"/>
      <p:bldP spid="98321" grpId="0" animBg="1"/>
      <p:bldP spid="98322" grpId="0" animBg="1"/>
      <p:bldP spid="98323" grpId="0" animBg="1"/>
      <p:bldP spid="98327" grpId="0" animBg="1"/>
      <p:bldP spid="98332" grpId="0" animBg="1"/>
      <p:bldP spid="98333" grpId="0" animBg="1"/>
      <p:bldP spid="98334" grpId="0" animBg="1"/>
      <p:bldP spid="98349" grpId="0" animBg="1"/>
      <p:bldP spid="1126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107950" y="6497638"/>
            <a:ext cx="8353425" cy="719137"/>
          </a:xfrm>
          <a:noFill/>
        </p:spPr>
        <p:txBody>
          <a:bodyPr/>
          <a:lstStyle/>
          <a:p>
            <a:pPr marL="0" indent="0">
              <a:buClr>
                <a:srgbClr val="000066"/>
              </a:buClr>
              <a:buFont typeface="Wingdings" pitchFamily="2" charset="2"/>
              <a:buNone/>
            </a:pPr>
            <a:r>
              <a:rPr lang="ru-RU" altLang="ru-RU" sz="1800" b="1" smtClean="0">
                <a:solidFill>
                  <a:srgbClr val="000066"/>
                </a:solidFill>
                <a:effectLst/>
                <a:latin typeface="Garamond" pitchFamily="18" charset="0"/>
              </a:rPr>
              <a:t>  </a:t>
            </a:r>
          </a:p>
          <a:p>
            <a:pPr marL="0" indent="0">
              <a:buClr>
                <a:srgbClr val="000066"/>
              </a:buClr>
              <a:buFont typeface="Wingdings" pitchFamily="2" charset="2"/>
              <a:buChar char="q"/>
            </a:pPr>
            <a:endParaRPr lang="ru-RU" altLang="ru-RU" sz="1800" smtClean="0">
              <a:solidFill>
                <a:srgbClr val="000066"/>
              </a:solidFill>
              <a:effectLst/>
              <a:latin typeface="Garamond" pitchFamily="18" charset="0"/>
            </a:endParaRPr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 flipV="1">
            <a:off x="611188" y="6237288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 flipV="1">
            <a:off x="3132138" y="6237288"/>
            <a:ext cx="496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539750" y="5661025"/>
            <a:ext cx="7488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/>
              <a:t>Непрерывное образование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611188" y="5300663"/>
            <a:ext cx="7489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/>
              <a:t>«Образование длинною в жизнь»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40425" y="1341438"/>
            <a:ext cx="2160588" cy="3862387"/>
            <a:chOff x="2064" y="1888"/>
            <a:chExt cx="3492" cy="589"/>
          </a:xfrm>
        </p:grpSpPr>
        <p:sp>
          <p:nvSpPr>
            <p:cNvPr id="31765" name="Rectangle 19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31766" name="Rectangle 2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59" y="1933"/>
              <a:ext cx="3215" cy="5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b="1">
                <a:solidFill>
                  <a:srgbClr val="000099"/>
                </a:solidFill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b="1">
                  <a:solidFill>
                    <a:srgbClr val="000099"/>
                  </a:solidFill>
                </a:rPr>
                <a:t>«Образование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b="1">
                  <a:solidFill>
                    <a:srgbClr val="000099"/>
                  </a:solidFill>
                </a:rPr>
                <a:t> 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b="1">
                  <a:solidFill>
                    <a:srgbClr val="000099"/>
                  </a:solidFill>
                </a:rPr>
                <a:t>шириною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b="1">
                <a:solidFill>
                  <a:srgbClr val="000099"/>
                </a:solidFill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b="1">
                  <a:solidFill>
                    <a:srgbClr val="000099"/>
                  </a:solidFill>
                </a:rPr>
                <a:t>в жизнь»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b="1">
                <a:solidFill>
                  <a:srgbClr val="000099"/>
                </a:solidFill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>
                  <a:solidFill>
                    <a:srgbClr val="000099"/>
                  </a:solidFill>
                </a:rPr>
                <a:t>(разнообразие 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>
                  <a:solidFill>
                    <a:srgbClr val="000099"/>
                  </a:solidFill>
                </a:rPr>
                <a:t>форм и методов)</a:t>
              </a:r>
              <a:endParaRPr lang="en-US" altLang="ru-RU">
                <a:solidFill>
                  <a:srgbClr val="000099"/>
                </a:solidFill>
              </a:endParaRPr>
            </a:p>
          </p:txBody>
        </p:sp>
      </p:grpSp>
      <p:sp>
        <p:nvSpPr>
          <p:cNvPr id="31752" name="Rectangle 24"/>
          <p:cNvSpPr>
            <a:spLocks noChangeArrowheads="1"/>
          </p:cNvSpPr>
          <p:nvPr/>
        </p:nvSpPr>
        <p:spPr bwMode="auto">
          <a:xfrm>
            <a:off x="1619250" y="692150"/>
            <a:ext cx="612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Многообразие ресурсов профессиональной ориентации в различных видах образования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73394" y="3853351"/>
            <a:ext cx="3143272" cy="1000132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Calibri"/>
              </a:rPr>
              <a:t>ИНФОРМАЛЬНОЕ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3394" y="2772565"/>
            <a:ext cx="3143272" cy="1000132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Calibri"/>
              </a:rPr>
              <a:t>НЕФОРМАЛЬНОЕ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73394" y="1691779"/>
            <a:ext cx="3143272" cy="1000132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Calibri"/>
              </a:rPr>
              <a:t>ФОРМАЛЬНОЕ</a:t>
            </a:r>
          </a:p>
        </p:txBody>
      </p:sp>
      <p:cxnSp>
        <p:nvCxnSpPr>
          <p:cNvPr id="23" name="Соединительная линия уступом 22"/>
          <p:cNvCxnSpPr>
            <a:endCxn id="31765" idx="1"/>
          </p:cNvCxnSpPr>
          <p:nvPr/>
        </p:nvCxnSpPr>
        <p:spPr>
          <a:xfrm>
            <a:off x="4114800" y="2152650"/>
            <a:ext cx="1825625" cy="1120775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endCxn id="31765" idx="1"/>
          </p:cNvCxnSpPr>
          <p:nvPr/>
        </p:nvCxnSpPr>
        <p:spPr>
          <a:xfrm flipV="1">
            <a:off x="4116388" y="3273425"/>
            <a:ext cx="1824037" cy="107950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31765" idx="1"/>
          </p:cNvCxnSpPr>
          <p:nvPr/>
        </p:nvCxnSpPr>
        <p:spPr>
          <a:xfrm>
            <a:off x="4116388" y="3271838"/>
            <a:ext cx="1824037" cy="1587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 animBg="1"/>
      <p:bldP spid="87053" grpId="0" animBg="1"/>
      <p:bldP spid="87054" grpId="0" animBg="1"/>
      <p:bldP spid="870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endParaRPr lang="ru-RU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45059" name="Picture 35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419350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6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563813"/>
            <a:ext cx="968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7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2764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8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0605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39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18446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196975"/>
            <a:ext cx="2771775" cy="5472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    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	</a:t>
            </a:r>
            <a:r>
              <a:rPr lang="ru-RU" sz="2000" dirty="0">
                <a:solidFill>
                  <a:schemeClr val="bg1"/>
                </a:solidFill>
              </a:rPr>
              <a:t>Средство повышения эффективности и качества педагогической  поддержки  </a:t>
            </a:r>
            <a:r>
              <a:rPr lang="ru-RU" dirty="0">
                <a:solidFill>
                  <a:schemeClr val="bg1"/>
                </a:solidFill>
              </a:rPr>
              <a:t>профессионального </a:t>
            </a:r>
            <a:r>
              <a:rPr lang="ru-RU" sz="2000" dirty="0">
                <a:solidFill>
                  <a:schemeClr val="bg1"/>
                </a:solidFill>
              </a:rPr>
              <a:t>самоопределения школьников в системе социального партнерства - мониторинг рынка труда, который предусматривает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419475" y="2276476"/>
            <a:ext cx="5543550" cy="1025526"/>
            <a:chOff x="2064" y="1888"/>
            <a:chExt cx="3492" cy="646"/>
          </a:xfrm>
        </p:grpSpPr>
        <p:sp>
          <p:nvSpPr>
            <p:cNvPr id="45081" name="Rectangle 4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082" name="Rectangle 4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63" y="1933"/>
              <a:ext cx="3208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dirty="0">
                  <a:latin typeface="Calibri" pitchFamily="34" charset="0"/>
                </a:rPr>
                <a:t> </a:t>
              </a:r>
            </a:p>
            <a:p>
              <a:r>
                <a:rPr lang="ru-RU" sz="2000" dirty="0"/>
                <a:t>выявление новых перспективных профессий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419475" y="3284538"/>
            <a:ext cx="5543550" cy="1068387"/>
            <a:chOff x="2064" y="1888"/>
            <a:chExt cx="3492" cy="589"/>
          </a:xfrm>
        </p:grpSpPr>
        <p:sp>
          <p:nvSpPr>
            <p:cNvPr id="45079" name="Rectangle 4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080" name="Rectangle 4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63" y="1933"/>
              <a:ext cx="3208" cy="3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/>
                <a:t>определения ёмкости рынка востребованными профессиями</a:t>
              </a:r>
              <a:r>
                <a:rPr lang="ru-RU" sz="1600" b="1" dirty="0">
                  <a:latin typeface="Calibri" pitchFamily="34" charset="0"/>
                </a:rPr>
                <a:t> </a:t>
              </a:r>
              <a:endParaRPr lang="en-US" sz="1600" b="1" dirty="0">
                <a:latin typeface="Calibri" pitchFamily="34" charset="0"/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419475" y="4437063"/>
            <a:ext cx="5543550" cy="1009650"/>
            <a:chOff x="2064" y="1888"/>
            <a:chExt cx="3492" cy="589"/>
          </a:xfrm>
        </p:grpSpPr>
        <p:sp>
          <p:nvSpPr>
            <p:cNvPr id="45077" name="Rectangle 5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078" name="Rectangle 5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63" y="1933"/>
              <a:ext cx="3208" cy="4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2000" dirty="0"/>
                <a:t>установление квалификационных требований со стороны работодателей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916238" y="242093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16238" y="14128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48183" name="AutoShape 55"/>
          <p:cNvSpPr>
            <a:spLocks noChangeArrowheads="1"/>
          </p:cNvSpPr>
          <p:nvPr/>
        </p:nvSpPr>
        <p:spPr bwMode="auto">
          <a:xfrm>
            <a:off x="2916238" y="34290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2843213" y="458152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3419475" y="1268413"/>
            <a:ext cx="5543550" cy="935037"/>
            <a:chOff x="2064" y="1888"/>
            <a:chExt cx="3492" cy="589"/>
          </a:xfrm>
        </p:grpSpPr>
        <p:sp>
          <p:nvSpPr>
            <p:cNvPr id="45075" name="Rectangle 5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076" name="Rectangle 6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63" y="1933"/>
              <a:ext cx="3349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600" dirty="0">
                <a:latin typeface="Calibri" pitchFamily="34" charset="0"/>
              </a:endParaRPr>
            </a:p>
            <a:p>
              <a:r>
                <a:rPr lang="ru-RU" sz="2400" dirty="0"/>
                <a:t>оценку спроса на профессии</a:t>
              </a:r>
              <a:endParaRPr lang="ru-RU" sz="2400" b="1" dirty="0">
                <a:latin typeface="Calibri" pitchFamily="34" charset="0"/>
              </a:endParaRPr>
            </a:p>
          </p:txBody>
        </p:sp>
      </p:grpSp>
      <p:sp>
        <p:nvSpPr>
          <p:cNvPr id="45073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1" grpId="0" animBg="1"/>
      <p:bldP spid="48182" grpId="0" animBg="1"/>
      <p:bldP spid="48183" grpId="0" animBg="1"/>
      <p:bldP spid="481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 noGrp="1"/>
          </p:cNvGrpSpPr>
          <p:nvPr>
            <p:ph sz="half" idx="2"/>
          </p:nvPr>
        </p:nvGrpSpPr>
        <p:grpSpPr bwMode="auto">
          <a:xfrm>
            <a:off x="1403649" y="571501"/>
            <a:ext cx="7564140" cy="1863321"/>
            <a:chOff x="2745" y="1691"/>
            <a:chExt cx="2811" cy="954"/>
          </a:xfrm>
        </p:grpSpPr>
        <p:sp>
          <p:nvSpPr>
            <p:cNvPr id="16387" name="Rectangle 5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45" y="1691"/>
              <a:ext cx="2811" cy="786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34" name="Rectangle 5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835" y="1709"/>
              <a:ext cx="2536" cy="9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ru-RU" b="1" dirty="0">
                  <a:solidFill>
                    <a:srgbClr val="254061"/>
                  </a:solidFill>
                  <a:latin typeface="Calibri" pitchFamily="34" charset="0"/>
                </a:rPr>
                <a:t>Президент Российской Федерации о необходимости возрождения школьной профориентации: </a:t>
              </a:r>
              <a:endParaRPr lang="ru-RU" b="1" dirty="0" smtClean="0">
                <a:solidFill>
                  <a:srgbClr val="254061"/>
                </a:solidFill>
                <a:latin typeface="Calibri" pitchFamily="34" charset="0"/>
              </a:endParaRPr>
            </a:p>
            <a:p>
              <a:pPr algn="just">
                <a:spcBef>
                  <a:spcPct val="20000"/>
                </a:spcBef>
              </a:pPr>
              <a:r>
                <a:rPr lang="ru-RU" b="1" i="1" dirty="0" smtClean="0">
                  <a:solidFill>
                    <a:srgbClr val="254061"/>
                  </a:solidFill>
                  <a:latin typeface="Calibri" pitchFamily="34" charset="0"/>
                </a:rPr>
                <a:t>чуть </a:t>
              </a:r>
              <a:r>
                <a:rPr lang="ru-RU" b="1" i="1" dirty="0">
                  <a:solidFill>
                    <a:srgbClr val="254061"/>
                  </a:solidFill>
                  <a:latin typeface="Calibri" pitchFamily="34" charset="0"/>
                </a:rPr>
                <a:t>ли не 100 процентов стремится поступать в вузы, это очень хорошая вещь …, но это говорит и о том, что у нас плохо организована профориентация ещё на школьном уровне…</a:t>
              </a:r>
            </a:p>
            <a:p>
              <a:pPr algn="just">
                <a:spcBef>
                  <a:spcPct val="20000"/>
                </a:spcBef>
              </a:pPr>
              <a:endParaRPr lang="ru-RU" sz="1600" b="1" i="1" dirty="0">
                <a:solidFill>
                  <a:srgbClr val="254061"/>
                </a:solidFill>
                <a:latin typeface="Calibri" pitchFamily="34" charset="0"/>
              </a:endParaRPr>
            </a:p>
          </p:txBody>
        </p:sp>
      </p:grpSp>
      <p:pic>
        <p:nvPicPr>
          <p:cNvPr id="16386" name="Содержимое 6" descr="640.PICT6050_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1125" y="2286000"/>
            <a:ext cx="5997575" cy="3998913"/>
          </a:xfrm>
        </p:spPr>
      </p:pic>
      <p:sp>
        <p:nvSpPr>
          <p:cNvPr id="6" name="Прямоугольник 5"/>
          <p:cNvSpPr/>
          <p:nvPr/>
        </p:nvSpPr>
        <p:spPr>
          <a:xfrm>
            <a:off x="6372200" y="2643182"/>
            <a:ext cx="216024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Декабрь 2013 г.,</a:t>
            </a: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Послание Федеральному собранию</a:t>
            </a: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Апрель 2015 г.,</a:t>
            </a: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 «Прямая линия»,</a:t>
            </a: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Декабрь 2016 г.,</a:t>
            </a: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Заседание Госсовета </a:t>
            </a: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по вопросам  общего образования</a:t>
            </a:r>
            <a:endParaRPr lang="en-US" b="1" i="1" dirty="0">
              <a:solidFill>
                <a:srgbClr val="25406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7272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ru-RU" sz="2200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Педагогическая поддержка профессионального самоопределения осуществляется на всех этапах жизни человека в процессе профессиональной ориентации</a:t>
            </a:r>
            <a:endParaRPr lang="ru-RU" sz="2200" u="sng" dirty="0" smtClean="0">
              <a:latin typeface="Arial" charset="0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eaLnBrk="1" hangingPunct="1"/>
            <a:endParaRPr lang="ru-RU" sz="35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7158" y="2214554"/>
            <a:ext cx="8643998" cy="4367221"/>
            <a:chOff x="2078" y="1934"/>
            <a:chExt cx="3540" cy="589"/>
          </a:xfrm>
        </p:grpSpPr>
        <p:sp>
          <p:nvSpPr>
            <p:cNvPr id="39941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26" y="1934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2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78" y="1934"/>
              <a:ext cx="3293" cy="5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ru-RU" b="1" dirty="0" smtClean="0"/>
                <a:t> Дошкольный </a:t>
              </a:r>
              <a:r>
                <a:rPr lang="ru-RU" b="1" dirty="0"/>
                <a:t>возраст: формирование первичного представления о </a:t>
              </a:r>
              <a:r>
                <a:rPr lang="ru-RU" b="1" dirty="0" smtClean="0"/>
                <a:t> мире </a:t>
              </a:r>
              <a:r>
                <a:rPr lang="ru-RU" b="1" dirty="0"/>
                <a:t>профессий и интереса к профессионально-трудовой деятельности </a:t>
              </a:r>
            </a:p>
            <a:p>
              <a:pPr algn="just">
                <a:spcBef>
                  <a:spcPct val="20000"/>
                </a:spcBef>
                <a:buFont typeface="Arial" charset="0"/>
                <a:buChar char="•"/>
              </a:pPr>
              <a:endParaRPr lang="ru-RU" b="1" dirty="0"/>
            </a:p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ru-RU" b="1" dirty="0" smtClean="0"/>
                <a:t> I-III(IV</a:t>
              </a:r>
              <a:r>
                <a:rPr lang="ru-RU" b="1" dirty="0"/>
                <a:t>) классы – Выработка ценностно-мотивационных основ самоопределения, формирование позитивного отношения к профессионально-трудовой деятельности; устойчивого интереса к миру труда и профессий; элементарных представлений о многообразии профессий и о роли современного производства в жизни человека и общества</a:t>
              </a:r>
            </a:p>
            <a:p>
              <a:pPr algn="just">
                <a:spcBef>
                  <a:spcPct val="20000"/>
                </a:spcBef>
                <a:buFont typeface="Arial" charset="0"/>
                <a:buChar char="•"/>
              </a:pPr>
              <a:endParaRPr lang="ru-RU" b="1" dirty="0"/>
            </a:p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ru-RU" b="1" dirty="0" smtClean="0"/>
                <a:t> IV(V</a:t>
              </a:r>
              <a:r>
                <a:rPr lang="ru-RU" b="1" dirty="0"/>
                <a:t>)-VII классы - Формирование успешного опыта создания полезных продуктов в результате практической деятельности и на этой основе мотива стремления к успеху в деятельности.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80022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ru-RU" sz="2200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Педагогическая поддержка профессионального самоопределения осуществляется на всех этапах жизни человека в процессе профессиональной ориентации:</a:t>
            </a:r>
            <a:endParaRPr lang="ru-RU" sz="2200" u="sng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eaLnBrk="1" hangingPunct="1"/>
            <a:endParaRPr lang="ru-RU" sz="35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3850" y="1989138"/>
            <a:ext cx="8496300" cy="4800600"/>
            <a:chOff x="2064" y="1888"/>
            <a:chExt cx="3647" cy="664"/>
          </a:xfrm>
        </p:grpSpPr>
        <p:sp>
          <p:nvSpPr>
            <p:cNvPr id="40965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647" cy="647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4" y="1888"/>
              <a:ext cx="3647" cy="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ru-RU" b="1"/>
                <a:t>VII-</a:t>
              </a:r>
              <a:r>
                <a:rPr lang="en-US" b="1"/>
                <a:t>IX</a:t>
              </a:r>
              <a:r>
                <a:rPr lang="ru-RU" b="1"/>
                <a:t> классы:</a:t>
              </a:r>
            </a:p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ru-RU" b="1"/>
                <a:t>определение образовательных и профессиональных интересов и 	мотивов; формирование учащимися собственной  жизненной позиции 	на этапе первичного профессионального выбора и проектирования успешной карьеры;  формирование умения соотносить 	собственные притязания и склонности с 	общественными 	интересами;  	построение учащимися личной 	профессиональной перспективы; подготовка к обучению  по 	индивидуальным учебным планам в 	старшей 	школе.</a:t>
              </a:r>
              <a:endParaRPr lang="en-US" b="1"/>
            </a:p>
            <a:p>
              <a:pPr algn="just">
                <a:spcBef>
                  <a:spcPct val="20000"/>
                </a:spcBef>
                <a:buFont typeface="Arial" charset="0"/>
                <a:buNone/>
              </a:pPr>
              <a:endParaRPr lang="ru-RU" b="1"/>
            </a:p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en-US" b="1"/>
                <a:t>X</a:t>
              </a:r>
              <a:r>
                <a:rPr lang="ru-RU" b="1"/>
                <a:t>- </a:t>
              </a:r>
              <a:r>
                <a:rPr lang="en-US" b="1"/>
                <a:t>XI</a:t>
              </a:r>
              <a:r>
                <a:rPr lang="ru-RU" b="1"/>
                <a:t> классы:</a:t>
              </a:r>
            </a:p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ru-RU" b="1"/>
                <a:t>уточнение профильного выбора в условиях вариативного обучения; проектирование послешкольного образовательно-профессионального маршрута; знакомство со специфическими особенностями конкретных выбираемых специальностей и направлений подготовки;</a:t>
              </a:r>
            </a:p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ru-RU" b="1"/>
                <a:t>формирование ценности самообразования и саморазвития.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435975" cy="1947862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Педагогическая поддержка профессионального самоопределения осуществляется на всех этапах жизни человека в процессе профессиональной ориентации: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eaLnBrk="1" hangingPunct="1"/>
            <a:endParaRPr lang="ru-RU" sz="35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1844675"/>
            <a:ext cx="8355013" cy="4694238"/>
            <a:chOff x="2064" y="1888"/>
            <a:chExt cx="3554" cy="599"/>
          </a:xfrm>
        </p:grpSpPr>
        <p:sp>
          <p:nvSpPr>
            <p:cNvPr id="41989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0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916"/>
              <a:ext cx="3455" cy="5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1600" b="1"/>
                <a:t>Среднее профессиональное образование</a:t>
              </a:r>
              <a:r>
                <a:rPr lang="ru-RU" sz="1600"/>
                <a:t> -</a:t>
              </a:r>
              <a:r>
                <a:rPr lang="ru-RU" sz="1600">
                  <a:latin typeface="Calibri" pitchFamily="34" charset="0"/>
                </a:rPr>
                <a:t> </a:t>
              </a:r>
              <a:r>
                <a:rPr lang="ru-RU" sz="1600" b="1">
                  <a:latin typeface="Calibri" pitchFamily="34" charset="0"/>
                </a:rPr>
                <a:t>уточнение личностного смысла выбранной специальности или рабочей профессии; 	обеспечение перехода из социальной роли и личностной позиции «обучающегося» в позицию «работника», формирование профессионально-трудовой самостоятельности; формирование ценности профессионального самообразования и саморазвития.</a:t>
              </a: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1600" b="1"/>
                <a:t>Высшее образование</a:t>
              </a:r>
              <a:r>
                <a:rPr lang="ru-RU" sz="1600"/>
                <a:t> - </a:t>
              </a:r>
              <a:r>
                <a:rPr lang="ru-RU" sz="1600" b="1">
                  <a:latin typeface="Calibri" pitchFamily="34" charset="0"/>
                </a:rPr>
                <a:t>сопровождение локальных выборов в процессе обучения, выбора места будущей работы по специальности; содействие формированию индивидуального стиля деятельности; формирование готовности к профессиональной самореализации</a:t>
              </a: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1600" b="1"/>
                <a:t>Дополнительное профессиональное образование</a:t>
              </a:r>
              <a:r>
                <a:rPr lang="ru-RU" sz="1600"/>
                <a:t> -</a:t>
              </a:r>
              <a:r>
                <a:rPr lang="ru-RU" sz="1600">
                  <a:latin typeface="Calibri" pitchFamily="34" charset="0"/>
                </a:rPr>
                <a:t> </a:t>
              </a:r>
              <a:r>
                <a:rPr lang="ru-RU" sz="1600" b="1">
                  <a:latin typeface="Calibri" pitchFamily="34" charset="0"/>
                </a:rPr>
                <a:t>выявление индивидуальных профессиональных затруднений и определение стратегии работы с ними; определение путей и способов достижения «акме» в профессии; определение мотивации к продолжению трудовой деятельности по своей специальности (профессии) или к освоению новых специальностей (профессий), содействие развитию индивидуального стиля деятельности.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ru-RU" altLang="ru-RU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14339" name="Picture 35" descr="Диаграмма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2419350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6" descr="Диаграмма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2563813"/>
            <a:ext cx="968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7" descr="Диаграмма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22764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8" descr="Диаграмма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20605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9" descr="Диаграмма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18446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196975"/>
            <a:ext cx="2771775" cy="5472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  <a:cs typeface="+mn-cs"/>
              </a:rPr>
              <a:t>    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bg1"/>
                </a:solidFill>
                <a:latin typeface="+mn-lt"/>
                <a:cs typeface="+mn-cs"/>
              </a:rPr>
              <a:t>    Формируются на этапе обучения в </a:t>
            </a:r>
            <a:r>
              <a:rPr lang="ru-RU" sz="2600" dirty="0" err="1">
                <a:solidFill>
                  <a:schemeClr val="bg1"/>
                </a:solidFill>
                <a:latin typeface="+mn-lt"/>
                <a:cs typeface="+mn-cs"/>
              </a:rPr>
              <a:t>общеобразо-вательном</a:t>
            </a:r>
            <a:r>
              <a:rPr lang="ru-RU" sz="2600" dirty="0">
                <a:solidFill>
                  <a:schemeClr val="bg1"/>
                </a:solidFill>
                <a:latin typeface="+mn-lt"/>
                <a:cs typeface="+mn-cs"/>
              </a:rPr>
              <a:t> учреждении</a:t>
            </a: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 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419475" y="2276475"/>
            <a:ext cx="5543550" cy="935038"/>
            <a:chOff x="2064" y="1888"/>
            <a:chExt cx="3492" cy="589"/>
          </a:xfrm>
        </p:grpSpPr>
        <p:sp>
          <p:nvSpPr>
            <p:cNvPr id="14365" name="Rectangle 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4366" name="Rectangle 4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63" y="1933"/>
              <a:ext cx="320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>
                  <a:latin typeface="Calibri" pitchFamily="34" charset="0"/>
                </a:rPr>
                <a:t>конкретизация ближних и дальних целей, использование внешних и внутренних ресурсов</a:t>
              </a:r>
              <a:endParaRPr lang="en-US" altLang="ru-RU" sz="1600">
                <a:latin typeface="Calibri" pitchFamily="34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419475" y="3284538"/>
            <a:ext cx="5543550" cy="935037"/>
            <a:chOff x="2064" y="1888"/>
            <a:chExt cx="3492" cy="589"/>
          </a:xfrm>
        </p:grpSpPr>
        <p:sp>
          <p:nvSpPr>
            <p:cNvPr id="14363" name="Rectangle 4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4364" name="Rectangle 4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63" y="1933"/>
              <a:ext cx="3208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>
                  <a:latin typeface="Calibri" pitchFamily="34" charset="0"/>
                </a:rPr>
                <a:t>приобретение опыта создания личностно значимых образовательных продуктов </a:t>
              </a:r>
              <a:endParaRPr lang="en-US" altLang="ru-RU" sz="1600" b="1">
                <a:latin typeface="Calibri" pitchFamily="34" charset="0"/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419475" y="4292600"/>
            <a:ext cx="5543550" cy="1006475"/>
            <a:chOff x="2064" y="1888"/>
            <a:chExt cx="3492" cy="589"/>
          </a:xfrm>
        </p:grpSpPr>
        <p:sp>
          <p:nvSpPr>
            <p:cNvPr id="14361" name="Rectangle 5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4362" name="Rectangle 5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63" y="1933"/>
              <a:ext cx="3208" cy="3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>
                  <a:latin typeface="Calibri" pitchFamily="34" charset="0"/>
                </a:rPr>
                <a:t>владение способами деятельности по обеспечению принятия решения о продолжении образования</a:t>
              </a:r>
              <a:endParaRPr lang="en-US" altLang="ru-RU" sz="1600">
                <a:latin typeface="Calibri" pitchFamily="34" charset="0"/>
              </a:endParaRPr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916238" y="242093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16238" y="14128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48183" name="AutoShape 55"/>
          <p:cNvSpPr>
            <a:spLocks noChangeArrowheads="1"/>
          </p:cNvSpPr>
          <p:nvPr/>
        </p:nvSpPr>
        <p:spPr bwMode="auto">
          <a:xfrm>
            <a:off x="2916238" y="34290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2916238" y="4437063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3419475" y="1268413"/>
            <a:ext cx="5543550" cy="935037"/>
            <a:chOff x="2064" y="1888"/>
            <a:chExt cx="3492" cy="589"/>
          </a:xfrm>
        </p:grpSpPr>
        <p:sp>
          <p:nvSpPr>
            <p:cNvPr id="14359" name="Rectangle 5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4360" name="Rectangle 6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63" y="1933"/>
              <a:ext cx="3208" cy="3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ru-RU" altLang="ru-RU" sz="1400" b="1">
                <a:solidFill>
                  <a:schemeClr val="accent2"/>
                </a:solidFill>
                <a:latin typeface="Calibri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ru-RU" altLang="ru-RU" sz="1600" b="1">
                  <a:latin typeface="Calibri" pitchFamily="34" charset="0"/>
                </a:rPr>
                <a:t>конструирование версий продолжения образования</a:t>
              </a:r>
              <a:endParaRPr lang="en-US" altLang="ru-RU" sz="1600" b="1">
                <a:latin typeface="Calibri" pitchFamily="34" charset="0"/>
              </a:endParaRPr>
            </a:p>
          </p:txBody>
        </p:sp>
      </p:grpSp>
      <p:sp>
        <p:nvSpPr>
          <p:cNvPr id="14353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4354" name="Text Box 62"/>
          <p:cNvSpPr txBox="1">
            <a:spLocks noChangeArrowheads="1"/>
          </p:cNvSpPr>
          <p:nvPr/>
        </p:nvSpPr>
        <p:spPr bwMode="auto">
          <a:xfrm>
            <a:off x="395288" y="333375"/>
            <a:ext cx="8367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Компетентности, значимые для профессионального самоопределения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419475" y="5373688"/>
            <a:ext cx="5545138" cy="863600"/>
            <a:chOff x="2064" y="1888"/>
            <a:chExt cx="3492" cy="589"/>
          </a:xfrm>
        </p:grpSpPr>
        <p:sp>
          <p:nvSpPr>
            <p:cNvPr id="14357" name="Rectangle 4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4358" name="Rectangle 4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63" y="1933"/>
              <a:ext cx="3208" cy="2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>
                  <a:latin typeface="Calibri" pitchFamily="34" charset="0"/>
                </a:rPr>
                <a:t>готовность запрашивать помощь  </a:t>
              </a:r>
              <a:endParaRPr lang="en-US" altLang="ru-RU" sz="1600" b="1">
                <a:latin typeface="Calibri" pitchFamily="34" charset="0"/>
              </a:endParaRPr>
            </a:p>
          </p:txBody>
        </p:sp>
      </p:grpSp>
      <p:sp>
        <p:nvSpPr>
          <p:cNvPr id="7" name="AutoShape 57"/>
          <p:cNvSpPr>
            <a:spLocks noChangeArrowheads="1"/>
          </p:cNvSpPr>
          <p:nvPr/>
        </p:nvSpPr>
        <p:spPr bwMode="auto">
          <a:xfrm>
            <a:off x="2916238" y="5445125"/>
            <a:ext cx="431800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1" grpId="0" animBg="1"/>
      <p:bldP spid="48182" grpId="0" animBg="1"/>
      <p:bldP spid="48183" grpId="0" animBg="1"/>
      <p:bldP spid="4818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endParaRPr lang="ru-RU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33794" name="Picture 35" descr="Диаграмма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2419350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6" descr="Диаграмма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2563813"/>
            <a:ext cx="968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7" descr="Диаграмма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22764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8" descr="Диаграмма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20605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9" descr="Диаграмма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18446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196975"/>
            <a:ext cx="2771775" cy="5472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>
                <a:latin typeface="+mn-lt"/>
              </a:rPr>
              <a:t>     </a:t>
            </a:r>
            <a:r>
              <a:rPr lang="ru-RU" sz="2000">
                <a:solidFill>
                  <a:schemeClr val="bg1"/>
                </a:solidFill>
                <a:latin typeface="+mn-lt"/>
              </a:rPr>
              <a:t>Целевая  концентрация и  технологическая организация средств поддержки </a:t>
            </a:r>
            <a:r>
              <a:rPr lang="ru-RU">
                <a:solidFill>
                  <a:schemeClr val="bg1"/>
                </a:solidFill>
                <a:latin typeface="+mn-lt"/>
              </a:rPr>
              <a:t>профессионального </a:t>
            </a:r>
            <a:r>
              <a:rPr lang="ru-RU" sz="2000">
                <a:solidFill>
                  <a:schemeClr val="bg1"/>
                </a:solidFill>
                <a:latin typeface="+mn-lt"/>
              </a:rPr>
              <a:t>самоопределения молодежи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3200">
              <a:latin typeface="+mn-lt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16238" y="14128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99FF"/>
              </a:solidFill>
              <a:latin typeface="Calibri" pitchFamily="34" charset="0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419475" y="1268413"/>
            <a:ext cx="5543550" cy="935037"/>
            <a:chOff x="2064" y="1888"/>
            <a:chExt cx="3492" cy="589"/>
          </a:xfrm>
        </p:grpSpPr>
        <p:sp>
          <p:nvSpPr>
            <p:cNvPr id="33808" name="Rectangle 5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809" name="Rectangle 6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63" y="1933"/>
              <a:ext cx="3208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Создание нового поколения профориентационной литературы</a:t>
              </a:r>
              <a:endParaRPr lang="en-US" sz="1600" b="1">
                <a:latin typeface="Calibri" pitchFamily="34" charset="0"/>
              </a:endParaRPr>
            </a:p>
          </p:txBody>
        </p:sp>
      </p:grpSp>
      <p:sp>
        <p:nvSpPr>
          <p:cNvPr id="33802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7180" name="Text Box 62"/>
          <p:cNvSpPr txBox="1">
            <a:spLocks noChangeArrowheads="1"/>
          </p:cNvSpPr>
          <p:nvPr/>
        </p:nvSpPr>
        <p:spPr bwMode="auto">
          <a:xfrm>
            <a:off x="395288" y="333375"/>
            <a:ext cx="8367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Профессиональная ориентация, поддержка самоопределения школьников и профильное обучение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3419475" y="2997200"/>
            <a:ext cx="5543550" cy="3529013"/>
            <a:chOff x="2064" y="1888"/>
            <a:chExt cx="3492" cy="589"/>
          </a:xfrm>
        </p:grpSpPr>
        <p:sp>
          <p:nvSpPr>
            <p:cNvPr id="33806" name="Rectangle 5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807" name="Rectangle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63" y="1933"/>
              <a:ext cx="3208" cy="5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>
                  <a:latin typeface="Calibri" pitchFamily="34" charset="0"/>
                </a:rPr>
                <a:t>«Путешествие в мир профессий» (1-4 класс)</a:t>
              </a:r>
              <a:r>
                <a:rPr lang="ru-RU">
                  <a:latin typeface="Calibri" pitchFamily="34" charset="0"/>
                </a:rPr>
                <a:t>  </a:t>
              </a:r>
              <a:r>
                <a:rPr lang="ru-RU" b="1">
                  <a:latin typeface="Calibri" pitchFamily="34" charset="0"/>
                </a:rPr>
                <a:t> </a:t>
              </a:r>
            </a:p>
            <a:p>
              <a:r>
                <a:rPr lang="ru-RU" b="1" i="1">
                  <a:latin typeface="Calibri" pitchFamily="34" charset="0"/>
                </a:rPr>
                <a:t>«Кем я хочу быть»</a:t>
              </a:r>
              <a:r>
                <a:rPr lang="ru-RU">
                  <a:latin typeface="Calibri" pitchFamily="34" charset="0"/>
                </a:rPr>
                <a:t> </a:t>
              </a:r>
              <a:r>
                <a:rPr lang="ru-RU" b="1">
                  <a:latin typeface="Calibri" pitchFamily="34" charset="0"/>
                </a:rPr>
                <a:t>(5 — 6 класс) </a:t>
              </a:r>
            </a:p>
            <a:p>
              <a:r>
                <a:rPr lang="ru-RU" b="1">
                  <a:latin typeface="Calibri" pitchFamily="34" charset="0"/>
                </a:rPr>
                <a:t> </a:t>
              </a:r>
              <a:r>
                <a:rPr lang="ru-RU" b="1" i="1">
                  <a:latin typeface="Calibri" pitchFamily="34" charset="0"/>
                </a:rPr>
                <a:t>«Познаю себя и профессии»</a:t>
              </a:r>
              <a:r>
                <a:rPr lang="ru-RU" b="1">
                  <a:latin typeface="Calibri" pitchFamily="34" charset="0"/>
                </a:rPr>
                <a:t> (7 — 8 класс),</a:t>
              </a:r>
              <a:r>
                <a:rPr lang="ru-RU">
                  <a:latin typeface="Calibri" pitchFamily="34" charset="0"/>
                </a:rPr>
                <a:t> </a:t>
              </a:r>
            </a:p>
            <a:p>
              <a:r>
                <a:rPr lang="ru-RU">
                  <a:latin typeface="Calibri" pitchFamily="34" charset="0"/>
                </a:rPr>
                <a:t> </a:t>
              </a:r>
              <a:r>
                <a:rPr lang="ru-RU" b="1" i="1">
                  <a:latin typeface="Calibri" pitchFamily="34" charset="0"/>
                </a:rPr>
                <a:t>«Профессиональное самоопределение: Выбор профиля обучения и профессии» (9 класс)</a:t>
              </a:r>
              <a:r>
                <a:rPr lang="ru-RU">
                  <a:latin typeface="Calibri" pitchFamily="34" charset="0"/>
                </a:rPr>
                <a:t> </a:t>
              </a:r>
            </a:p>
            <a:p>
              <a:r>
                <a:rPr lang="ru-RU" b="1" i="1">
                  <a:latin typeface="Calibri" pitchFamily="34" charset="0"/>
                </a:rPr>
                <a:t>«Профессиональное самоопределение: от учебы к профессиональной карьере» (10 класс)</a:t>
              </a:r>
              <a:r>
                <a:rPr lang="ru-RU">
                  <a:latin typeface="Calibri" pitchFamily="34" charset="0"/>
                </a:rPr>
                <a:t> </a:t>
              </a:r>
              <a:endParaRPr lang="ru-RU" sz="1200" b="1">
                <a:latin typeface="Calibri" pitchFamily="34" charset="0"/>
              </a:endParaRPr>
            </a:p>
          </p:txBody>
        </p:sp>
      </p:grpSp>
      <p:sp>
        <p:nvSpPr>
          <p:cNvPr id="33805" name="AutoShape 18"/>
          <p:cNvSpPr>
            <a:spLocks noChangeArrowheads="1"/>
          </p:cNvSpPr>
          <p:nvPr/>
        </p:nvSpPr>
        <p:spPr bwMode="auto">
          <a:xfrm>
            <a:off x="5508625" y="2420938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66"/>
                </a:solidFill>
              </a:rPr>
              <a:t>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18435" name="Picture 35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419350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6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563813"/>
            <a:ext cx="968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7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2764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8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0605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9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18446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196975"/>
            <a:ext cx="2771775" cy="5472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40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40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4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4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/>
              <a:t>     </a:t>
            </a:r>
            <a:r>
              <a:rPr lang="ru-RU" altLang="ru-RU" sz="2000">
                <a:solidFill>
                  <a:schemeClr val="bg1"/>
                </a:solidFill>
              </a:rPr>
              <a:t>Активизация профессио-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>
                <a:solidFill>
                  <a:schemeClr val="bg1"/>
                </a:solidFill>
              </a:rPr>
              <a:t>     нального самоопределения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>
                <a:solidFill>
                  <a:schemeClr val="bg1"/>
                </a:solidFill>
              </a:rPr>
              <a:t>     подростков достигается следующими приёмами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00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00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0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0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0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320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419475" y="2276475"/>
            <a:ext cx="5543550" cy="935038"/>
            <a:chOff x="2064" y="1888"/>
            <a:chExt cx="3492" cy="589"/>
          </a:xfrm>
        </p:grpSpPr>
        <p:sp>
          <p:nvSpPr>
            <p:cNvPr id="18457" name="Rectangle 4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8458" name="Rectangle 4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63" y="1933"/>
              <a:ext cx="3208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400" b="1"/>
                <a:t>применение способов логической аргументации при проектировании конкретных версий продолжения образования</a:t>
              </a:r>
              <a:r>
                <a:rPr lang="ru-RU" altLang="ru-RU" sz="1400"/>
                <a:t> </a:t>
              </a:r>
              <a:endParaRPr lang="en-US" altLang="ru-RU" sz="1400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419475" y="3284538"/>
            <a:ext cx="5543550" cy="935037"/>
            <a:chOff x="2064" y="1888"/>
            <a:chExt cx="3492" cy="589"/>
          </a:xfrm>
        </p:grpSpPr>
        <p:sp>
          <p:nvSpPr>
            <p:cNvPr id="18455" name="Rectangle 4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8456" name="Rectangle 4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63" y="1933"/>
              <a:ext cx="3208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400" b="1"/>
                <a:t>использование интриги сюжетной линии,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ru-RU" altLang="ru-RU" sz="1400" b="1"/>
                <a:t>использование биографических примеров</a:t>
              </a:r>
              <a:endParaRPr lang="en-US" altLang="ru-RU" sz="1400" b="1"/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419475" y="4292600"/>
            <a:ext cx="5543550" cy="1008063"/>
            <a:chOff x="2064" y="1888"/>
            <a:chExt cx="3492" cy="589"/>
          </a:xfrm>
        </p:grpSpPr>
        <p:sp>
          <p:nvSpPr>
            <p:cNvPr id="18453" name="Rectangle 5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8454" name="Rectangle 5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63" y="1933"/>
              <a:ext cx="3208" cy="3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400" b="1"/>
                <a:t>акцентирование внимания на ценностно-смысловых проблемах, «незавершенность действия»</a:t>
              </a:r>
              <a:endParaRPr lang="en-US" altLang="ru-RU" sz="1400" b="1"/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916238" y="242093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16238" y="14128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</a:endParaRPr>
          </a:p>
        </p:txBody>
      </p:sp>
      <p:sp>
        <p:nvSpPr>
          <p:cNvPr id="48183" name="AutoShape 55"/>
          <p:cNvSpPr>
            <a:spLocks noChangeArrowheads="1"/>
          </p:cNvSpPr>
          <p:nvPr/>
        </p:nvSpPr>
        <p:spPr bwMode="auto">
          <a:xfrm>
            <a:off x="2916238" y="34290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2916238" y="4437063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3419475" y="1268413"/>
            <a:ext cx="5543550" cy="935037"/>
            <a:chOff x="2064" y="1888"/>
            <a:chExt cx="3492" cy="589"/>
          </a:xfrm>
        </p:grpSpPr>
        <p:sp>
          <p:nvSpPr>
            <p:cNvPr id="18451" name="Rectangle 5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8452" name="Rectangle 6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63" y="1933"/>
              <a:ext cx="320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400" b="1"/>
                <a:t>эмоциональное воздействие при помощи введения яркой, необычной информации</a:t>
              </a:r>
              <a:endParaRPr lang="en-US" altLang="ru-RU" sz="1400" b="1"/>
            </a:p>
          </p:txBody>
        </p:sp>
      </p:grpSp>
      <p:sp>
        <p:nvSpPr>
          <p:cNvPr id="18449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8450" name="Text Box 62"/>
          <p:cNvSpPr txBox="1">
            <a:spLocks noChangeArrowheads="1"/>
          </p:cNvSpPr>
          <p:nvPr/>
        </p:nvSpPr>
        <p:spPr bwMode="auto">
          <a:xfrm>
            <a:off x="395288" y="333375"/>
            <a:ext cx="83677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British Council Sans" pitchFamily="34" charset="0"/>
              </a:rPr>
              <a:t>Формы и методы, используемые при реализации курсов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1" grpId="0" animBg="1"/>
      <p:bldP spid="48182" grpId="0" animBg="1"/>
      <p:bldP spid="48183" grpId="0" animBg="1"/>
      <p:bldP spid="481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Учебно-методическое обеспечение 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3" name="Содержимое 6" descr="учебно-методическое обеспеч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9400" y="1484313"/>
            <a:ext cx="8377238" cy="464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Учебно-методическое обеспечение 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7" name="Содержимое 4" descr="учебно-методическое обеспечение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49425"/>
            <a:ext cx="8229600" cy="4227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Учебно-методическое обеспечение 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1" name="Содержимое 4" descr="учебно-методическое обеспечение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1688" y="1600200"/>
            <a:ext cx="75406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Экспериментальная работа</a:t>
            </a:r>
          </a:p>
        </p:txBody>
      </p:sp>
      <p:pic>
        <p:nvPicPr>
          <p:cNvPr id="46082" name="Picture 3" descr="Карта_для_презентаци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55763"/>
            <a:ext cx="7159625" cy="4470400"/>
          </a:xfrm>
        </p:spPr>
      </p:pic>
      <p:sp>
        <p:nvSpPr>
          <p:cNvPr id="269345" name="AutoShape 33"/>
          <p:cNvSpPr>
            <a:spLocks noChangeArrowheads="1"/>
          </p:cNvSpPr>
          <p:nvPr/>
        </p:nvSpPr>
        <p:spPr bwMode="auto">
          <a:xfrm>
            <a:off x="1476375" y="4643438"/>
            <a:ext cx="1095375" cy="2143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>
                <a:latin typeface="Calibri" pitchFamily="34" charset="0"/>
              </a:rPr>
              <a:t>г.Курск</a:t>
            </a:r>
          </a:p>
        </p:txBody>
      </p:sp>
      <p:sp>
        <p:nvSpPr>
          <p:cNvPr id="2" name="AutoShape 33"/>
          <p:cNvSpPr>
            <a:spLocks noChangeArrowheads="1"/>
          </p:cNvSpPr>
          <p:nvPr/>
        </p:nvSpPr>
        <p:spPr bwMode="auto">
          <a:xfrm>
            <a:off x="2339753" y="5445224"/>
            <a:ext cx="1944216" cy="21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>
                <a:latin typeface="Calibri" pitchFamily="34" charset="0"/>
              </a:rPr>
              <a:t>г.Кемерово, г.Новокузнецк</a:t>
            </a:r>
            <a:r>
              <a:rPr lang="ru-RU" sz="1000" dirty="0">
                <a:latin typeface="Calibri" pitchFamily="34" charset="0"/>
              </a:rPr>
              <a:t> </a:t>
            </a:r>
          </a:p>
        </p:txBody>
      </p:sp>
      <p:sp>
        <p:nvSpPr>
          <p:cNvPr id="3" name="AutoShape 33"/>
          <p:cNvSpPr>
            <a:spLocks noChangeArrowheads="1"/>
          </p:cNvSpPr>
          <p:nvPr/>
        </p:nvSpPr>
        <p:spPr bwMode="auto">
          <a:xfrm>
            <a:off x="3779838" y="3789363"/>
            <a:ext cx="2160587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>
                <a:latin typeface="Calibri" pitchFamily="34" charset="0"/>
              </a:rPr>
              <a:t>Республика Саха (Якутия)</a:t>
            </a:r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4" name="AutoShape 33"/>
          <p:cNvSpPr>
            <a:spLocks noChangeArrowheads="1"/>
          </p:cNvSpPr>
          <p:nvPr/>
        </p:nvSpPr>
        <p:spPr bwMode="auto">
          <a:xfrm>
            <a:off x="2051050" y="4149725"/>
            <a:ext cx="1440830" cy="43140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>
                <a:latin typeface="Calibri" pitchFamily="34" charset="0"/>
              </a:rPr>
              <a:t>г.Москва, </a:t>
            </a:r>
          </a:p>
          <a:p>
            <a:pPr algn="ctr"/>
            <a:r>
              <a:rPr lang="ru-RU" sz="1000" b="1" dirty="0">
                <a:latin typeface="Calibri" pitchFamily="34" charset="0"/>
              </a:rPr>
              <a:t>Московская обл</a:t>
            </a:r>
            <a:r>
              <a:rPr lang="ru-RU" sz="1000" dirty="0">
                <a:latin typeface="Calibri" pitchFamily="34" charset="0"/>
              </a:rPr>
              <a:t>.</a:t>
            </a: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1509713" y="4929188"/>
            <a:ext cx="942975" cy="2143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>
                <a:latin typeface="Calibri" pitchFamily="34" charset="0"/>
              </a:rPr>
              <a:t>г.Белгород</a:t>
            </a: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1214438" y="3571875"/>
            <a:ext cx="1071562" cy="285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>
                <a:latin typeface="Calibri" pitchFamily="34" charset="0"/>
              </a:rPr>
              <a:t>г.Калининград</a:t>
            </a: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auto">
          <a:xfrm>
            <a:off x="3563888" y="4293096"/>
            <a:ext cx="108012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 smtClean="0">
                <a:latin typeface="Calibri" pitchFamily="34" charset="0"/>
              </a:rPr>
              <a:t>Республика Башкортостан</a:t>
            </a:r>
            <a:r>
              <a:rPr lang="ru-RU" sz="1000" dirty="0" smtClean="0">
                <a:latin typeface="Calibri" pitchFamily="34" charset="0"/>
              </a:rPr>
              <a:t> </a:t>
            </a:r>
            <a:endParaRPr lang="ru-RU" sz="1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45" grpId="0" animBg="1"/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107950" y="6497638"/>
            <a:ext cx="8353425" cy="719137"/>
          </a:xfrm>
          <a:noFill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rgbClr val="000066"/>
                </a:solidFill>
                <a:effectLst/>
                <a:latin typeface="Garamond" pitchFamily="18" charset="0"/>
              </a:rPr>
              <a:t>  </a:t>
            </a:r>
          </a:p>
          <a:p>
            <a:pPr marL="0" indent="0" eaLnBrk="1" hangingPunct="1">
              <a:buFont typeface="Wingdings" pitchFamily="2" charset="2"/>
              <a:buChar char="q"/>
            </a:pPr>
            <a:endParaRPr lang="ru-RU" sz="1800" smtClean="0">
              <a:solidFill>
                <a:srgbClr val="000066"/>
              </a:solidFill>
              <a:effectLst/>
              <a:latin typeface="Garamond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 b="1">
              <a:latin typeface="British Council Sans" pitchFamily="34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821488" y="4179888"/>
            <a:ext cx="1946275" cy="95408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en-US" sz="2000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000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«временное затишье»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74700" y="1052513"/>
            <a:ext cx="5329238" cy="95408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20-е и 30-е годы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решение проблемы непосредственного трудоустройства молодежи на работу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811213" y="2492375"/>
            <a:ext cx="5256212" cy="95408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40-е и 50-е годы 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проверка соответствия способностей и склонностей требованиям профессии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811213" y="3933825"/>
            <a:ext cx="5256212" cy="95408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Конец 60-х и 70-е годы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– развитие воспитательной концепции профессиональной ориентации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846138" y="5373688"/>
            <a:ext cx="5184775" cy="954087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80-е и 90-е годы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– наибольшее развитие с позиций воспитательного и развивающего подходов</a:t>
            </a:r>
          </a:p>
        </p:txBody>
      </p:sp>
      <p:sp>
        <p:nvSpPr>
          <p:cNvPr id="5129" name="Rectangle 3"/>
          <p:cNvSpPr>
            <a:spLocks noChangeArrowheads="1"/>
          </p:cNvSpPr>
          <p:nvPr/>
        </p:nvSpPr>
        <p:spPr bwMode="auto">
          <a:xfrm>
            <a:off x="457200" y="0"/>
            <a:ext cx="8686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ЭТАПЫ СТАНОВЛЕНИЯ И РАЗВИТИЯ ПРОБЛЕМЫ</a:t>
            </a:r>
          </a:p>
        </p:txBody>
      </p:sp>
      <p:cxnSp>
        <p:nvCxnSpPr>
          <p:cNvPr id="15" name="Прямая со стрелкой 14"/>
          <p:cNvCxnSpPr>
            <a:stCxn id="55301" idx="2"/>
            <a:endCxn id="55302" idx="0"/>
          </p:cNvCxnSpPr>
          <p:nvPr/>
        </p:nvCxnSpPr>
        <p:spPr>
          <a:xfrm rot="5400000">
            <a:off x="3195637" y="2249488"/>
            <a:ext cx="48577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5302" idx="2"/>
            <a:endCxn id="55303" idx="0"/>
          </p:cNvCxnSpPr>
          <p:nvPr/>
        </p:nvCxnSpPr>
        <p:spPr>
          <a:xfrm rot="16200000" flipH="1">
            <a:off x="3194844" y="3690144"/>
            <a:ext cx="48736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5303" idx="2"/>
            <a:endCxn id="55304" idx="0"/>
          </p:cNvCxnSpPr>
          <p:nvPr/>
        </p:nvCxnSpPr>
        <p:spPr>
          <a:xfrm rot="5400000">
            <a:off x="3195638" y="5130800"/>
            <a:ext cx="487362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55304" idx="3"/>
            <a:endCxn id="55300" idx="2"/>
          </p:cNvCxnSpPr>
          <p:nvPr/>
        </p:nvCxnSpPr>
        <p:spPr>
          <a:xfrm flipV="1">
            <a:off x="6030913" y="5133975"/>
            <a:ext cx="1763712" cy="715963"/>
          </a:xfrm>
          <a:prstGeom prst="bentConnector2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715272" y="2786058"/>
            <a:ext cx="0" cy="128588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500826" y="1000109"/>
            <a:ext cx="2419337" cy="1714511"/>
          </a:xfrm>
          <a:prstGeom prst="rect">
            <a:avLst/>
          </a:prstGeom>
          <a:gradFill rotWithShape="1">
            <a:gsLst>
              <a:gs pos="74000">
                <a:srgbClr val="7030A0"/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50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2010-е годы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 smtClea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«Второй век профессиональной ориентации»</a:t>
            </a:r>
            <a:endParaRPr lang="ru-RU" sz="2000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3" grpId="0" animBg="1"/>
      <p:bldP spid="55304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07950" y="0"/>
            <a:ext cx="820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b="1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8313" y="5373688"/>
            <a:ext cx="7920037" cy="863600"/>
            <a:chOff x="385" y="3430"/>
            <a:chExt cx="4989" cy="544"/>
          </a:xfrm>
        </p:grpSpPr>
        <p:sp>
          <p:nvSpPr>
            <p:cNvPr id="40180" name="AutoShape 4"/>
            <p:cNvSpPr>
              <a:spLocks noChangeArrowheads="1"/>
            </p:cNvSpPr>
            <p:nvPr/>
          </p:nvSpPr>
          <p:spPr bwMode="auto">
            <a:xfrm flipH="1">
              <a:off x="385" y="3430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81" name="AutoShape 5"/>
            <p:cNvSpPr>
              <a:spLocks noChangeArrowheads="1"/>
            </p:cNvSpPr>
            <p:nvPr/>
          </p:nvSpPr>
          <p:spPr bwMode="auto">
            <a:xfrm>
              <a:off x="4874" y="3430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82" name="Rectangle 6"/>
            <p:cNvSpPr>
              <a:spLocks noChangeArrowheads="1"/>
            </p:cNvSpPr>
            <p:nvPr/>
          </p:nvSpPr>
          <p:spPr bwMode="auto">
            <a:xfrm>
              <a:off x="883" y="3430"/>
              <a:ext cx="3992" cy="54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83" name="Line 7"/>
            <p:cNvSpPr>
              <a:spLocks noChangeShapeType="1"/>
            </p:cNvSpPr>
            <p:nvPr/>
          </p:nvSpPr>
          <p:spPr bwMode="auto">
            <a:xfrm>
              <a:off x="385" y="3974"/>
              <a:ext cx="49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84" name="Line 8"/>
            <p:cNvSpPr>
              <a:spLocks noChangeShapeType="1"/>
            </p:cNvSpPr>
            <p:nvPr/>
          </p:nvSpPr>
          <p:spPr bwMode="auto">
            <a:xfrm flipV="1">
              <a:off x="385" y="3430"/>
              <a:ext cx="498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85" name="Line 9"/>
            <p:cNvSpPr>
              <a:spLocks noChangeShapeType="1"/>
            </p:cNvSpPr>
            <p:nvPr/>
          </p:nvSpPr>
          <p:spPr bwMode="auto">
            <a:xfrm>
              <a:off x="4875" y="3430"/>
              <a:ext cx="49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86" name="Line 10"/>
            <p:cNvSpPr>
              <a:spLocks noChangeShapeType="1"/>
            </p:cNvSpPr>
            <p:nvPr/>
          </p:nvSpPr>
          <p:spPr bwMode="auto">
            <a:xfrm>
              <a:off x="883" y="3430"/>
              <a:ext cx="3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87" name="Text Box 11"/>
            <p:cNvSpPr txBox="1">
              <a:spLocks noChangeArrowheads="1"/>
            </p:cNvSpPr>
            <p:nvPr/>
          </p:nvSpPr>
          <p:spPr bwMode="auto">
            <a:xfrm>
              <a:off x="385" y="3702"/>
              <a:ext cx="49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ru-RU" altLang="ru-RU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58888" y="4508500"/>
            <a:ext cx="6338887" cy="1816100"/>
            <a:chOff x="1655" y="2704"/>
            <a:chExt cx="3993" cy="1144"/>
          </a:xfrm>
        </p:grpSpPr>
        <p:sp>
          <p:nvSpPr>
            <p:cNvPr id="40172" name="AutoShape 13"/>
            <p:cNvSpPr>
              <a:spLocks noChangeArrowheads="1"/>
            </p:cNvSpPr>
            <p:nvPr/>
          </p:nvSpPr>
          <p:spPr bwMode="auto">
            <a:xfrm flipH="1">
              <a:off x="1655" y="2704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73" name="AutoShape 14"/>
            <p:cNvSpPr>
              <a:spLocks noChangeArrowheads="1"/>
            </p:cNvSpPr>
            <p:nvPr/>
          </p:nvSpPr>
          <p:spPr bwMode="auto">
            <a:xfrm>
              <a:off x="5148" y="2704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74" name="Rectangle 15"/>
            <p:cNvSpPr>
              <a:spLocks noChangeArrowheads="1"/>
            </p:cNvSpPr>
            <p:nvPr/>
          </p:nvSpPr>
          <p:spPr bwMode="auto">
            <a:xfrm>
              <a:off x="2154" y="2704"/>
              <a:ext cx="2994" cy="54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75" name="Line 16"/>
            <p:cNvSpPr>
              <a:spLocks noChangeShapeType="1"/>
            </p:cNvSpPr>
            <p:nvPr/>
          </p:nvSpPr>
          <p:spPr bwMode="auto">
            <a:xfrm>
              <a:off x="1655" y="3248"/>
              <a:ext cx="3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76" name="Line 17"/>
            <p:cNvSpPr>
              <a:spLocks noChangeShapeType="1"/>
            </p:cNvSpPr>
            <p:nvPr/>
          </p:nvSpPr>
          <p:spPr bwMode="auto">
            <a:xfrm>
              <a:off x="2154" y="2704"/>
              <a:ext cx="29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77" name="Line 18"/>
            <p:cNvSpPr>
              <a:spLocks noChangeShapeType="1"/>
            </p:cNvSpPr>
            <p:nvPr/>
          </p:nvSpPr>
          <p:spPr bwMode="auto">
            <a:xfrm flipV="1">
              <a:off x="1655" y="2704"/>
              <a:ext cx="498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78" name="Line 19"/>
            <p:cNvSpPr>
              <a:spLocks noChangeShapeType="1"/>
            </p:cNvSpPr>
            <p:nvPr/>
          </p:nvSpPr>
          <p:spPr bwMode="auto">
            <a:xfrm>
              <a:off x="5148" y="2704"/>
              <a:ext cx="49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79" name="Text Box 20"/>
            <p:cNvSpPr txBox="1">
              <a:spLocks noChangeArrowheads="1"/>
            </p:cNvSpPr>
            <p:nvPr/>
          </p:nvSpPr>
          <p:spPr bwMode="auto">
            <a:xfrm>
              <a:off x="1655" y="3022"/>
              <a:ext cx="3992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/>
                <a:t>Общеобразовательные учреждения и их сети: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altLang="ru-RU" sz="1400" b="1">
                  <a:solidFill>
                    <a:srgbClr val="3333FF"/>
                  </a:solidFill>
                </a:rPr>
                <a:t>реализация технологий педагогической поддержки профессионального самоопределения учащихся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ru-RU" altLang="ru-RU" b="1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051050" y="3644900"/>
            <a:ext cx="4754563" cy="1481138"/>
            <a:chOff x="2290" y="2160"/>
            <a:chExt cx="2995" cy="933"/>
          </a:xfrm>
        </p:grpSpPr>
        <p:sp>
          <p:nvSpPr>
            <p:cNvPr id="40164" name="AutoShape 22"/>
            <p:cNvSpPr>
              <a:spLocks noChangeArrowheads="1"/>
            </p:cNvSpPr>
            <p:nvPr/>
          </p:nvSpPr>
          <p:spPr bwMode="auto">
            <a:xfrm flipH="1">
              <a:off x="2290" y="2160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65" name="AutoShape 23"/>
            <p:cNvSpPr>
              <a:spLocks noChangeArrowheads="1"/>
            </p:cNvSpPr>
            <p:nvPr/>
          </p:nvSpPr>
          <p:spPr bwMode="auto">
            <a:xfrm>
              <a:off x="4785" y="2160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66" name="Rectangle 24"/>
            <p:cNvSpPr>
              <a:spLocks noChangeArrowheads="1"/>
            </p:cNvSpPr>
            <p:nvPr/>
          </p:nvSpPr>
          <p:spPr bwMode="auto">
            <a:xfrm>
              <a:off x="2789" y="2160"/>
              <a:ext cx="1996" cy="54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67" name="Line 25"/>
            <p:cNvSpPr>
              <a:spLocks noChangeShapeType="1"/>
            </p:cNvSpPr>
            <p:nvPr/>
          </p:nvSpPr>
          <p:spPr bwMode="auto">
            <a:xfrm flipV="1">
              <a:off x="2290" y="2160"/>
              <a:ext cx="498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68" name="Line 26"/>
            <p:cNvSpPr>
              <a:spLocks noChangeShapeType="1"/>
            </p:cNvSpPr>
            <p:nvPr/>
          </p:nvSpPr>
          <p:spPr bwMode="auto">
            <a:xfrm>
              <a:off x="2290" y="2705"/>
              <a:ext cx="29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69" name="Line 27"/>
            <p:cNvSpPr>
              <a:spLocks noChangeShapeType="1"/>
            </p:cNvSpPr>
            <p:nvPr/>
          </p:nvSpPr>
          <p:spPr bwMode="auto">
            <a:xfrm>
              <a:off x="4785" y="2160"/>
              <a:ext cx="49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70" name="Line 28"/>
            <p:cNvSpPr>
              <a:spLocks noChangeShapeType="1"/>
            </p:cNvSpPr>
            <p:nvPr/>
          </p:nvSpPr>
          <p:spPr bwMode="auto">
            <a:xfrm>
              <a:off x="2789" y="2160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71" name="Text Box 29"/>
            <p:cNvSpPr txBox="1">
              <a:spLocks noChangeArrowheads="1"/>
            </p:cNvSpPr>
            <p:nvPr/>
          </p:nvSpPr>
          <p:spPr bwMode="auto">
            <a:xfrm>
              <a:off x="2290" y="2478"/>
              <a:ext cx="2994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1600"/>
                <a:t>Муниципалитет: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altLang="ru-RU" sz="1200" b="1">
                  <a:solidFill>
                    <a:srgbClr val="3333FF"/>
                  </a:solidFill>
                </a:rPr>
                <a:t>организация социального партнёрства, определение содержания и механизмов взаимодействия общего, профессионального образования и рынка труда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843213" y="2781300"/>
            <a:ext cx="3170237" cy="1519238"/>
            <a:chOff x="3061" y="1616"/>
            <a:chExt cx="1997" cy="957"/>
          </a:xfrm>
        </p:grpSpPr>
        <p:sp>
          <p:nvSpPr>
            <p:cNvPr id="40156" name="AutoShape 31"/>
            <p:cNvSpPr>
              <a:spLocks noChangeArrowheads="1"/>
            </p:cNvSpPr>
            <p:nvPr/>
          </p:nvSpPr>
          <p:spPr bwMode="auto">
            <a:xfrm flipH="1">
              <a:off x="3061" y="1616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57" name="AutoShape 32"/>
            <p:cNvSpPr>
              <a:spLocks noChangeArrowheads="1"/>
            </p:cNvSpPr>
            <p:nvPr/>
          </p:nvSpPr>
          <p:spPr bwMode="auto">
            <a:xfrm>
              <a:off x="4558" y="1616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58" name="Rectangle 33"/>
            <p:cNvSpPr>
              <a:spLocks noChangeArrowheads="1"/>
            </p:cNvSpPr>
            <p:nvPr/>
          </p:nvSpPr>
          <p:spPr bwMode="auto">
            <a:xfrm>
              <a:off x="3560" y="1616"/>
              <a:ext cx="998" cy="54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59" name="Line 34"/>
            <p:cNvSpPr>
              <a:spLocks noChangeShapeType="1"/>
            </p:cNvSpPr>
            <p:nvPr/>
          </p:nvSpPr>
          <p:spPr bwMode="auto">
            <a:xfrm>
              <a:off x="4558" y="1616"/>
              <a:ext cx="49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60" name="Line 35"/>
            <p:cNvSpPr>
              <a:spLocks noChangeShapeType="1"/>
            </p:cNvSpPr>
            <p:nvPr/>
          </p:nvSpPr>
          <p:spPr bwMode="auto">
            <a:xfrm flipV="1">
              <a:off x="3061" y="1616"/>
              <a:ext cx="498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61" name="Line 36"/>
            <p:cNvSpPr>
              <a:spLocks noChangeShapeType="1"/>
            </p:cNvSpPr>
            <p:nvPr/>
          </p:nvSpPr>
          <p:spPr bwMode="auto">
            <a:xfrm>
              <a:off x="3061" y="2160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62" name="Line 37"/>
            <p:cNvSpPr>
              <a:spLocks noChangeShapeType="1"/>
            </p:cNvSpPr>
            <p:nvPr/>
          </p:nvSpPr>
          <p:spPr bwMode="auto">
            <a:xfrm>
              <a:off x="3560" y="1616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63" name="Text Box 38"/>
            <p:cNvSpPr txBox="1">
              <a:spLocks noChangeArrowheads="1"/>
            </p:cNvSpPr>
            <p:nvPr/>
          </p:nvSpPr>
          <p:spPr bwMode="auto">
            <a:xfrm>
              <a:off x="3061" y="1979"/>
              <a:ext cx="199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1400" b="1">
                  <a:solidFill>
                    <a:srgbClr val="3333FF"/>
                  </a:solidFill>
                </a:rPr>
                <a:t>Выработка региональной стратегии и программы развития профессиональной ориентации, переподготовка кадров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3635375" y="1916113"/>
            <a:ext cx="1585913" cy="912812"/>
            <a:chOff x="2290" y="1071"/>
            <a:chExt cx="999" cy="575"/>
          </a:xfrm>
        </p:grpSpPr>
        <p:sp>
          <p:nvSpPr>
            <p:cNvPr id="40150" name="AutoShape 40"/>
            <p:cNvSpPr>
              <a:spLocks noChangeArrowheads="1"/>
            </p:cNvSpPr>
            <p:nvPr/>
          </p:nvSpPr>
          <p:spPr bwMode="auto">
            <a:xfrm flipH="1">
              <a:off x="2290" y="1071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51" name="AutoShape 41"/>
            <p:cNvSpPr>
              <a:spLocks noChangeArrowheads="1"/>
            </p:cNvSpPr>
            <p:nvPr/>
          </p:nvSpPr>
          <p:spPr bwMode="auto">
            <a:xfrm>
              <a:off x="2789" y="1071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52" name="Line 42"/>
            <p:cNvSpPr>
              <a:spLocks noChangeShapeType="1"/>
            </p:cNvSpPr>
            <p:nvPr/>
          </p:nvSpPr>
          <p:spPr bwMode="auto">
            <a:xfrm>
              <a:off x="2789" y="1071"/>
              <a:ext cx="49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53" name="Line 43"/>
            <p:cNvSpPr>
              <a:spLocks noChangeShapeType="1"/>
            </p:cNvSpPr>
            <p:nvPr/>
          </p:nvSpPr>
          <p:spPr bwMode="auto">
            <a:xfrm flipV="1">
              <a:off x="2290" y="1071"/>
              <a:ext cx="498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54" name="Line 44"/>
            <p:cNvSpPr>
              <a:spLocks noChangeShapeType="1"/>
            </p:cNvSpPr>
            <p:nvPr/>
          </p:nvSpPr>
          <p:spPr bwMode="auto">
            <a:xfrm>
              <a:off x="2290" y="1615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55" name="Text Box 45"/>
            <p:cNvSpPr txBox="1">
              <a:spLocks noChangeArrowheads="1"/>
            </p:cNvSpPr>
            <p:nvPr/>
          </p:nvSpPr>
          <p:spPr bwMode="auto">
            <a:xfrm>
              <a:off x="2290" y="1434"/>
              <a:ext cx="9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1600" b="1"/>
                <a:t>Регион</a:t>
              </a:r>
            </a:p>
          </p:txBody>
        </p:sp>
      </p:grpSp>
      <p:sp>
        <p:nvSpPr>
          <p:cNvPr id="50222" name="Text Box 46"/>
          <p:cNvSpPr txBox="1">
            <a:spLocks noChangeArrowheads="1"/>
          </p:cNvSpPr>
          <p:nvPr/>
        </p:nvSpPr>
        <p:spPr bwMode="auto">
          <a:xfrm rot="-2873402">
            <a:off x="883445" y="3612356"/>
            <a:ext cx="28813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/>
              <a:t>От иерархических взаимодействий к сетевым</a:t>
            </a:r>
          </a:p>
        </p:txBody>
      </p:sp>
      <p:sp>
        <p:nvSpPr>
          <p:cNvPr id="50223" name="AutoShape 47"/>
          <p:cNvSpPr>
            <a:spLocks/>
          </p:cNvSpPr>
          <p:nvPr/>
        </p:nvSpPr>
        <p:spPr bwMode="auto">
          <a:xfrm rot="-2563696">
            <a:off x="7589838" y="4127500"/>
            <a:ext cx="204787" cy="2306638"/>
          </a:xfrm>
          <a:prstGeom prst="rightBrace">
            <a:avLst>
              <a:gd name="adj1" fmla="val 9386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0224" name="Text Box 48"/>
          <p:cNvSpPr txBox="1">
            <a:spLocks noChangeArrowheads="1"/>
          </p:cNvSpPr>
          <p:nvPr/>
        </p:nvSpPr>
        <p:spPr bwMode="auto">
          <a:xfrm rot="2873402" flipH="1">
            <a:off x="6488112" y="4800601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/>
              <a:t>Школы и их сети</a:t>
            </a:r>
          </a:p>
        </p:txBody>
      </p:sp>
      <p:sp>
        <p:nvSpPr>
          <p:cNvPr id="50225" name="AutoShape 49"/>
          <p:cNvSpPr>
            <a:spLocks/>
          </p:cNvSpPr>
          <p:nvPr/>
        </p:nvSpPr>
        <p:spPr bwMode="auto">
          <a:xfrm rot="-2563696">
            <a:off x="5602288" y="1331913"/>
            <a:ext cx="239712" cy="3527425"/>
          </a:xfrm>
          <a:prstGeom prst="rightBrace">
            <a:avLst>
              <a:gd name="adj1" fmla="val 12262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0226" name="Text Box 50"/>
          <p:cNvSpPr txBox="1">
            <a:spLocks noChangeArrowheads="1"/>
          </p:cNvSpPr>
          <p:nvPr/>
        </p:nvSpPr>
        <p:spPr bwMode="auto">
          <a:xfrm rot="2873402" flipH="1">
            <a:off x="4553743" y="2643982"/>
            <a:ext cx="288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/>
              <a:t>Регион и муниципалитет</a:t>
            </a:r>
          </a:p>
        </p:txBody>
      </p:sp>
      <p:sp>
        <p:nvSpPr>
          <p:cNvPr id="39949" name="Rectangle 52"/>
          <p:cNvSpPr>
            <a:spLocks noChangeArrowheads="1"/>
          </p:cNvSpPr>
          <p:nvPr/>
        </p:nvSpPr>
        <p:spPr bwMode="auto">
          <a:xfrm>
            <a:off x="1619250" y="476250"/>
            <a:ext cx="5832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tx2"/>
                </a:solidFill>
              </a:rPr>
              <a:t>РЕАЛИЗАЦИЯ СРЕДСТВ ПРОФЕССИОНАЛЬНОЙ ОРИЕНТАЦИИ В РЕГИОНЕ, МУНИЦИПАЛИТЕТЕ, ОБЩЕОБРАЗОВАТЕЛЬНОМ УЧРЕЖДЕНИИ</a:t>
            </a: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 rot="-2482968">
            <a:off x="179388" y="2492375"/>
            <a:ext cx="3600450" cy="1152525"/>
            <a:chOff x="1701" y="1434"/>
            <a:chExt cx="2874" cy="773"/>
          </a:xfrm>
        </p:grpSpPr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3833" y="1525"/>
              <a:ext cx="742" cy="682"/>
              <a:chOff x="3833" y="1525"/>
              <a:chExt cx="742" cy="682"/>
            </a:xfrm>
          </p:grpSpPr>
          <p:sp>
            <p:nvSpPr>
              <p:cNvPr id="40088" name="Freeform 55"/>
              <p:cNvSpPr>
                <a:spLocks/>
              </p:cNvSpPr>
              <p:nvPr/>
            </p:nvSpPr>
            <p:spPr bwMode="auto">
              <a:xfrm>
                <a:off x="3833" y="1525"/>
                <a:ext cx="742" cy="682"/>
              </a:xfrm>
              <a:custGeom>
                <a:avLst/>
                <a:gdLst>
                  <a:gd name="T0" fmla="*/ 732 w 742"/>
                  <a:gd name="T1" fmla="*/ 227 h 682"/>
                  <a:gd name="T2" fmla="*/ 708 w 742"/>
                  <a:gd name="T3" fmla="*/ 218 h 682"/>
                  <a:gd name="T4" fmla="*/ 678 w 742"/>
                  <a:gd name="T5" fmla="*/ 237 h 682"/>
                  <a:gd name="T6" fmla="*/ 617 w 742"/>
                  <a:gd name="T7" fmla="*/ 280 h 682"/>
                  <a:gd name="T8" fmla="*/ 542 w 742"/>
                  <a:gd name="T9" fmla="*/ 334 h 682"/>
                  <a:gd name="T10" fmla="*/ 471 w 742"/>
                  <a:gd name="T11" fmla="*/ 388 h 682"/>
                  <a:gd name="T12" fmla="*/ 427 w 742"/>
                  <a:gd name="T13" fmla="*/ 428 h 682"/>
                  <a:gd name="T14" fmla="*/ 394 w 742"/>
                  <a:gd name="T15" fmla="*/ 460 h 682"/>
                  <a:gd name="T16" fmla="*/ 378 w 742"/>
                  <a:gd name="T17" fmla="*/ 458 h 682"/>
                  <a:gd name="T18" fmla="*/ 412 w 742"/>
                  <a:gd name="T19" fmla="*/ 372 h 682"/>
                  <a:gd name="T20" fmla="*/ 465 w 742"/>
                  <a:gd name="T21" fmla="*/ 297 h 682"/>
                  <a:gd name="T22" fmla="*/ 552 w 742"/>
                  <a:gd name="T23" fmla="*/ 211 h 682"/>
                  <a:gd name="T24" fmla="*/ 639 w 742"/>
                  <a:gd name="T25" fmla="*/ 127 h 682"/>
                  <a:gd name="T26" fmla="*/ 666 w 742"/>
                  <a:gd name="T27" fmla="*/ 35 h 682"/>
                  <a:gd name="T28" fmla="*/ 637 w 742"/>
                  <a:gd name="T29" fmla="*/ 11 h 682"/>
                  <a:gd name="T30" fmla="*/ 601 w 742"/>
                  <a:gd name="T31" fmla="*/ 11 h 682"/>
                  <a:gd name="T32" fmla="*/ 563 w 742"/>
                  <a:gd name="T33" fmla="*/ 31 h 682"/>
                  <a:gd name="T34" fmla="*/ 475 w 742"/>
                  <a:gd name="T35" fmla="*/ 83 h 682"/>
                  <a:gd name="T36" fmla="*/ 402 w 742"/>
                  <a:gd name="T37" fmla="*/ 142 h 682"/>
                  <a:gd name="T38" fmla="*/ 345 w 742"/>
                  <a:gd name="T39" fmla="*/ 213 h 682"/>
                  <a:gd name="T40" fmla="*/ 292 w 742"/>
                  <a:gd name="T41" fmla="*/ 284 h 682"/>
                  <a:gd name="T42" fmla="*/ 248 w 742"/>
                  <a:gd name="T43" fmla="*/ 342 h 682"/>
                  <a:gd name="T44" fmla="*/ 204 w 742"/>
                  <a:gd name="T45" fmla="*/ 399 h 682"/>
                  <a:gd name="T46" fmla="*/ 218 w 742"/>
                  <a:gd name="T47" fmla="*/ 346 h 682"/>
                  <a:gd name="T48" fmla="*/ 285 w 742"/>
                  <a:gd name="T49" fmla="*/ 216 h 682"/>
                  <a:gd name="T50" fmla="*/ 370 w 742"/>
                  <a:gd name="T51" fmla="*/ 97 h 682"/>
                  <a:gd name="T52" fmla="*/ 380 w 742"/>
                  <a:gd name="T53" fmla="*/ 36 h 682"/>
                  <a:gd name="T54" fmla="*/ 309 w 742"/>
                  <a:gd name="T55" fmla="*/ 1 h 682"/>
                  <a:gd name="T56" fmla="*/ 234 w 742"/>
                  <a:gd name="T57" fmla="*/ 22 h 682"/>
                  <a:gd name="T58" fmla="*/ 162 w 742"/>
                  <a:gd name="T59" fmla="*/ 56 h 682"/>
                  <a:gd name="T60" fmla="*/ 100 w 742"/>
                  <a:gd name="T61" fmla="*/ 103 h 682"/>
                  <a:gd name="T62" fmla="*/ 49 w 742"/>
                  <a:gd name="T63" fmla="*/ 164 h 682"/>
                  <a:gd name="T64" fmla="*/ 14 w 742"/>
                  <a:gd name="T65" fmla="*/ 243 h 682"/>
                  <a:gd name="T66" fmla="*/ 1 w 742"/>
                  <a:gd name="T67" fmla="*/ 353 h 682"/>
                  <a:gd name="T68" fmla="*/ 20 w 742"/>
                  <a:gd name="T69" fmla="*/ 424 h 682"/>
                  <a:gd name="T70" fmla="*/ 51 w 742"/>
                  <a:gd name="T71" fmla="*/ 443 h 682"/>
                  <a:gd name="T72" fmla="*/ 78 w 742"/>
                  <a:gd name="T73" fmla="*/ 443 h 682"/>
                  <a:gd name="T74" fmla="*/ 85 w 742"/>
                  <a:gd name="T75" fmla="*/ 465 h 682"/>
                  <a:gd name="T76" fmla="*/ 97 w 742"/>
                  <a:gd name="T77" fmla="*/ 548 h 682"/>
                  <a:gd name="T78" fmla="*/ 147 w 742"/>
                  <a:gd name="T79" fmla="*/ 596 h 682"/>
                  <a:gd name="T80" fmla="*/ 190 w 742"/>
                  <a:gd name="T81" fmla="*/ 583 h 682"/>
                  <a:gd name="T82" fmla="*/ 237 w 742"/>
                  <a:gd name="T83" fmla="*/ 537 h 682"/>
                  <a:gd name="T84" fmla="*/ 254 w 742"/>
                  <a:gd name="T85" fmla="*/ 537 h 682"/>
                  <a:gd name="T86" fmla="*/ 263 w 742"/>
                  <a:gd name="T87" fmla="*/ 655 h 682"/>
                  <a:gd name="T88" fmla="*/ 292 w 742"/>
                  <a:gd name="T89" fmla="*/ 678 h 682"/>
                  <a:gd name="T90" fmla="*/ 328 w 742"/>
                  <a:gd name="T91" fmla="*/ 677 h 682"/>
                  <a:gd name="T92" fmla="*/ 367 w 742"/>
                  <a:gd name="T93" fmla="*/ 641 h 682"/>
                  <a:gd name="T94" fmla="*/ 465 w 742"/>
                  <a:gd name="T95" fmla="*/ 544 h 682"/>
                  <a:gd name="T96" fmla="*/ 510 w 742"/>
                  <a:gd name="T97" fmla="*/ 549 h 682"/>
                  <a:gd name="T98" fmla="*/ 514 w 742"/>
                  <a:gd name="T99" fmla="*/ 584 h 682"/>
                  <a:gd name="T100" fmla="*/ 565 w 742"/>
                  <a:gd name="T101" fmla="*/ 617 h 682"/>
                  <a:gd name="T102" fmla="*/ 603 w 742"/>
                  <a:gd name="T103" fmla="*/ 611 h 682"/>
                  <a:gd name="T104" fmla="*/ 655 w 742"/>
                  <a:gd name="T105" fmla="*/ 600 h 682"/>
                  <a:gd name="T106" fmla="*/ 699 w 742"/>
                  <a:gd name="T107" fmla="*/ 551 h 682"/>
                  <a:gd name="T108" fmla="*/ 684 w 742"/>
                  <a:gd name="T109" fmla="*/ 505 h 682"/>
                  <a:gd name="T110" fmla="*/ 654 w 742"/>
                  <a:gd name="T111" fmla="*/ 488 h 682"/>
                  <a:gd name="T112" fmla="*/ 647 w 742"/>
                  <a:gd name="T113" fmla="*/ 458 h 682"/>
                  <a:gd name="T114" fmla="*/ 685 w 742"/>
                  <a:gd name="T115" fmla="*/ 394 h 682"/>
                  <a:gd name="T116" fmla="*/ 730 w 742"/>
                  <a:gd name="T117" fmla="*/ 343 h 6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42"/>
                  <a:gd name="T178" fmla="*/ 0 h 682"/>
                  <a:gd name="T179" fmla="*/ 742 w 742"/>
                  <a:gd name="T180" fmla="*/ 682 h 68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42" h="682">
                    <a:moveTo>
                      <a:pt x="737" y="326"/>
                    </a:moveTo>
                    <a:lnTo>
                      <a:pt x="740" y="304"/>
                    </a:lnTo>
                    <a:lnTo>
                      <a:pt x="741" y="280"/>
                    </a:lnTo>
                    <a:lnTo>
                      <a:pt x="740" y="255"/>
                    </a:lnTo>
                    <a:lnTo>
                      <a:pt x="736" y="235"/>
                    </a:lnTo>
                    <a:lnTo>
                      <a:pt x="734" y="231"/>
                    </a:lnTo>
                    <a:lnTo>
                      <a:pt x="732" y="227"/>
                    </a:lnTo>
                    <a:lnTo>
                      <a:pt x="729" y="223"/>
                    </a:lnTo>
                    <a:lnTo>
                      <a:pt x="726" y="220"/>
                    </a:lnTo>
                    <a:lnTo>
                      <a:pt x="722" y="218"/>
                    </a:lnTo>
                    <a:lnTo>
                      <a:pt x="718" y="217"/>
                    </a:lnTo>
                    <a:lnTo>
                      <a:pt x="714" y="217"/>
                    </a:lnTo>
                    <a:lnTo>
                      <a:pt x="708" y="217"/>
                    </a:lnTo>
                    <a:lnTo>
                      <a:pt x="708" y="218"/>
                    </a:lnTo>
                    <a:lnTo>
                      <a:pt x="707" y="219"/>
                    </a:lnTo>
                    <a:lnTo>
                      <a:pt x="704" y="221"/>
                    </a:lnTo>
                    <a:lnTo>
                      <a:pt x="700" y="222"/>
                    </a:lnTo>
                    <a:lnTo>
                      <a:pt x="696" y="226"/>
                    </a:lnTo>
                    <a:lnTo>
                      <a:pt x="691" y="229"/>
                    </a:lnTo>
                    <a:lnTo>
                      <a:pt x="685" y="233"/>
                    </a:lnTo>
                    <a:lnTo>
                      <a:pt x="678" y="237"/>
                    </a:lnTo>
                    <a:lnTo>
                      <a:pt x="671" y="242"/>
                    </a:lnTo>
                    <a:lnTo>
                      <a:pt x="663" y="248"/>
                    </a:lnTo>
                    <a:lnTo>
                      <a:pt x="655" y="254"/>
                    </a:lnTo>
                    <a:lnTo>
                      <a:pt x="646" y="260"/>
                    </a:lnTo>
                    <a:lnTo>
                      <a:pt x="637" y="266"/>
                    </a:lnTo>
                    <a:lnTo>
                      <a:pt x="627" y="273"/>
                    </a:lnTo>
                    <a:lnTo>
                      <a:pt x="617" y="280"/>
                    </a:lnTo>
                    <a:lnTo>
                      <a:pt x="607" y="287"/>
                    </a:lnTo>
                    <a:lnTo>
                      <a:pt x="596" y="294"/>
                    </a:lnTo>
                    <a:lnTo>
                      <a:pt x="585" y="302"/>
                    </a:lnTo>
                    <a:lnTo>
                      <a:pt x="574" y="310"/>
                    </a:lnTo>
                    <a:lnTo>
                      <a:pt x="564" y="317"/>
                    </a:lnTo>
                    <a:lnTo>
                      <a:pt x="552" y="326"/>
                    </a:lnTo>
                    <a:lnTo>
                      <a:pt x="542" y="334"/>
                    </a:lnTo>
                    <a:lnTo>
                      <a:pt x="530" y="342"/>
                    </a:lnTo>
                    <a:lnTo>
                      <a:pt x="520" y="350"/>
                    </a:lnTo>
                    <a:lnTo>
                      <a:pt x="510" y="358"/>
                    </a:lnTo>
                    <a:lnTo>
                      <a:pt x="499" y="365"/>
                    </a:lnTo>
                    <a:lnTo>
                      <a:pt x="489" y="373"/>
                    </a:lnTo>
                    <a:lnTo>
                      <a:pt x="480" y="381"/>
                    </a:lnTo>
                    <a:lnTo>
                      <a:pt x="471" y="388"/>
                    </a:lnTo>
                    <a:lnTo>
                      <a:pt x="462" y="396"/>
                    </a:lnTo>
                    <a:lnTo>
                      <a:pt x="453" y="403"/>
                    </a:lnTo>
                    <a:lnTo>
                      <a:pt x="446" y="410"/>
                    </a:lnTo>
                    <a:lnTo>
                      <a:pt x="441" y="414"/>
                    </a:lnTo>
                    <a:lnTo>
                      <a:pt x="436" y="419"/>
                    </a:lnTo>
                    <a:lnTo>
                      <a:pt x="431" y="423"/>
                    </a:lnTo>
                    <a:lnTo>
                      <a:pt x="427" y="428"/>
                    </a:lnTo>
                    <a:lnTo>
                      <a:pt x="422" y="433"/>
                    </a:lnTo>
                    <a:lnTo>
                      <a:pt x="417" y="437"/>
                    </a:lnTo>
                    <a:lnTo>
                      <a:pt x="413" y="442"/>
                    </a:lnTo>
                    <a:lnTo>
                      <a:pt x="408" y="446"/>
                    </a:lnTo>
                    <a:lnTo>
                      <a:pt x="404" y="451"/>
                    </a:lnTo>
                    <a:lnTo>
                      <a:pt x="399" y="456"/>
                    </a:lnTo>
                    <a:lnTo>
                      <a:pt x="394" y="460"/>
                    </a:lnTo>
                    <a:lnTo>
                      <a:pt x="390" y="465"/>
                    </a:lnTo>
                    <a:lnTo>
                      <a:pt x="385" y="469"/>
                    </a:lnTo>
                    <a:lnTo>
                      <a:pt x="381" y="474"/>
                    </a:lnTo>
                    <a:lnTo>
                      <a:pt x="377" y="478"/>
                    </a:lnTo>
                    <a:lnTo>
                      <a:pt x="372" y="483"/>
                    </a:lnTo>
                    <a:lnTo>
                      <a:pt x="375" y="470"/>
                    </a:lnTo>
                    <a:lnTo>
                      <a:pt x="378" y="458"/>
                    </a:lnTo>
                    <a:lnTo>
                      <a:pt x="382" y="445"/>
                    </a:lnTo>
                    <a:lnTo>
                      <a:pt x="386" y="433"/>
                    </a:lnTo>
                    <a:lnTo>
                      <a:pt x="390" y="420"/>
                    </a:lnTo>
                    <a:lnTo>
                      <a:pt x="395" y="408"/>
                    </a:lnTo>
                    <a:lnTo>
                      <a:pt x="401" y="396"/>
                    </a:lnTo>
                    <a:lnTo>
                      <a:pt x="406" y="384"/>
                    </a:lnTo>
                    <a:lnTo>
                      <a:pt x="412" y="372"/>
                    </a:lnTo>
                    <a:lnTo>
                      <a:pt x="418" y="361"/>
                    </a:lnTo>
                    <a:lnTo>
                      <a:pt x="425" y="349"/>
                    </a:lnTo>
                    <a:lnTo>
                      <a:pt x="432" y="338"/>
                    </a:lnTo>
                    <a:lnTo>
                      <a:pt x="440" y="327"/>
                    </a:lnTo>
                    <a:lnTo>
                      <a:pt x="448" y="317"/>
                    </a:lnTo>
                    <a:lnTo>
                      <a:pt x="457" y="306"/>
                    </a:lnTo>
                    <a:lnTo>
                      <a:pt x="465" y="297"/>
                    </a:lnTo>
                    <a:lnTo>
                      <a:pt x="477" y="283"/>
                    </a:lnTo>
                    <a:lnTo>
                      <a:pt x="489" y="271"/>
                    </a:lnTo>
                    <a:lnTo>
                      <a:pt x="502" y="259"/>
                    </a:lnTo>
                    <a:lnTo>
                      <a:pt x="515" y="246"/>
                    </a:lnTo>
                    <a:lnTo>
                      <a:pt x="527" y="235"/>
                    </a:lnTo>
                    <a:lnTo>
                      <a:pt x="540" y="222"/>
                    </a:lnTo>
                    <a:lnTo>
                      <a:pt x="552" y="211"/>
                    </a:lnTo>
                    <a:lnTo>
                      <a:pt x="565" y="199"/>
                    </a:lnTo>
                    <a:lnTo>
                      <a:pt x="578" y="187"/>
                    </a:lnTo>
                    <a:lnTo>
                      <a:pt x="590" y="176"/>
                    </a:lnTo>
                    <a:lnTo>
                      <a:pt x="603" y="164"/>
                    </a:lnTo>
                    <a:lnTo>
                      <a:pt x="615" y="151"/>
                    </a:lnTo>
                    <a:lnTo>
                      <a:pt x="627" y="139"/>
                    </a:lnTo>
                    <a:lnTo>
                      <a:pt x="639" y="127"/>
                    </a:lnTo>
                    <a:lnTo>
                      <a:pt x="651" y="114"/>
                    </a:lnTo>
                    <a:lnTo>
                      <a:pt x="662" y="101"/>
                    </a:lnTo>
                    <a:lnTo>
                      <a:pt x="670" y="83"/>
                    </a:lnTo>
                    <a:lnTo>
                      <a:pt x="673" y="71"/>
                    </a:lnTo>
                    <a:lnTo>
                      <a:pt x="673" y="58"/>
                    </a:lnTo>
                    <a:lnTo>
                      <a:pt x="671" y="47"/>
                    </a:lnTo>
                    <a:lnTo>
                      <a:pt x="666" y="35"/>
                    </a:lnTo>
                    <a:lnTo>
                      <a:pt x="662" y="31"/>
                    </a:lnTo>
                    <a:lnTo>
                      <a:pt x="659" y="26"/>
                    </a:lnTo>
                    <a:lnTo>
                      <a:pt x="655" y="22"/>
                    </a:lnTo>
                    <a:lnTo>
                      <a:pt x="651" y="19"/>
                    </a:lnTo>
                    <a:lnTo>
                      <a:pt x="646" y="16"/>
                    </a:lnTo>
                    <a:lnTo>
                      <a:pt x="642" y="14"/>
                    </a:lnTo>
                    <a:lnTo>
                      <a:pt x="637" y="11"/>
                    </a:lnTo>
                    <a:lnTo>
                      <a:pt x="632" y="10"/>
                    </a:lnTo>
                    <a:lnTo>
                      <a:pt x="627" y="9"/>
                    </a:lnTo>
                    <a:lnTo>
                      <a:pt x="621" y="8"/>
                    </a:lnTo>
                    <a:lnTo>
                      <a:pt x="616" y="8"/>
                    </a:lnTo>
                    <a:lnTo>
                      <a:pt x="611" y="9"/>
                    </a:lnTo>
                    <a:lnTo>
                      <a:pt x="606" y="10"/>
                    </a:lnTo>
                    <a:lnTo>
                      <a:pt x="601" y="11"/>
                    </a:lnTo>
                    <a:lnTo>
                      <a:pt x="596" y="14"/>
                    </a:lnTo>
                    <a:lnTo>
                      <a:pt x="591" y="16"/>
                    </a:lnTo>
                    <a:lnTo>
                      <a:pt x="590" y="17"/>
                    </a:lnTo>
                    <a:lnTo>
                      <a:pt x="586" y="19"/>
                    </a:lnTo>
                    <a:lnTo>
                      <a:pt x="580" y="22"/>
                    </a:lnTo>
                    <a:lnTo>
                      <a:pt x="572" y="26"/>
                    </a:lnTo>
                    <a:lnTo>
                      <a:pt x="563" y="31"/>
                    </a:lnTo>
                    <a:lnTo>
                      <a:pt x="552" y="37"/>
                    </a:lnTo>
                    <a:lnTo>
                      <a:pt x="540" y="43"/>
                    </a:lnTo>
                    <a:lnTo>
                      <a:pt x="528" y="50"/>
                    </a:lnTo>
                    <a:lnTo>
                      <a:pt x="515" y="58"/>
                    </a:lnTo>
                    <a:lnTo>
                      <a:pt x="501" y="66"/>
                    </a:lnTo>
                    <a:lnTo>
                      <a:pt x="488" y="74"/>
                    </a:lnTo>
                    <a:lnTo>
                      <a:pt x="475" y="83"/>
                    </a:lnTo>
                    <a:lnTo>
                      <a:pt x="462" y="91"/>
                    </a:lnTo>
                    <a:lnTo>
                      <a:pt x="450" y="99"/>
                    </a:lnTo>
                    <a:lnTo>
                      <a:pt x="440" y="107"/>
                    </a:lnTo>
                    <a:lnTo>
                      <a:pt x="430" y="115"/>
                    </a:lnTo>
                    <a:lnTo>
                      <a:pt x="420" y="124"/>
                    </a:lnTo>
                    <a:lnTo>
                      <a:pt x="411" y="133"/>
                    </a:lnTo>
                    <a:lnTo>
                      <a:pt x="402" y="142"/>
                    </a:lnTo>
                    <a:lnTo>
                      <a:pt x="393" y="152"/>
                    </a:lnTo>
                    <a:lnTo>
                      <a:pt x="384" y="162"/>
                    </a:lnTo>
                    <a:lnTo>
                      <a:pt x="377" y="172"/>
                    </a:lnTo>
                    <a:lnTo>
                      <a:pt x="369" y="182"/>
                    </a:lnTo>
                    <a:lnTo>
                      <a:pt x="361" y="192"/>
                    </a:lnTo>
                    <a:lnTo>
                      <a:pt x="353" y="203"/>
                    </a:lnTo>
                    <a:lnTo>
                      <a:pt x="345" y="213"/>
                    </a:lnTo>
                    <a:lnTo>
                      <a:pt x="338" y="223"/>
                    </a:lnTo>
                    <a:lnTo>
                      <a:pt x="330" y="234"/>
                    </a:lnTo>
                    <a:lnTo>
                      <a:pt x="322" y="244"/>
                    </a:lnTo>
                    <a:lnTo>
                      <a:pt x="314" y="255"/>
                    </a:lnTo>
                    <a:lnTo>
                      <a:pt x="306" y="265"/>
                    </a:lnTo>
                    <a:lnTo>
                      <a:pt x="298" y="276"/>
                    </a:lnTo>
                    <a:lnTo>
                      <a:pt x="292" y="284"/>
                    </a:lnTo>
                    <a:lnTo>
                      <a:pt x="285" y="293"/>
                    </a:lnTo>
                    <a:lnTo>
                      <a:pt x="279" y="300"/>
                    </a:lnTo>
                    <a:lnTo>
                      <a:pt x="272" y="309"/>
                    </a:lnTo>
                    <a:lnTo>
                      <a:pt x="266" y="317"/>
                    </a:lnTo>
                    <a:lnTo>
                      <a:pt x="260" y="325"/>
                    </a:lnTo>
                    <a:lnTo>
                      <a:pt x="253" y="334"/>
                    </a:lnTo>
                    <a:lnTo>
                      <a:pt x="248" y="342"/>
                    </a:lnTo>
                    <a:lnTo>
                      <a:pt x="241" y="350"/>
                    </a:lnTo>
                    <a:lnTo>
                      <a:pt x="235" y="358"/>
                    </a:lnTo>
                    <a:lnTo>
                      <a:pt x="229" y="366"/>
                    </a:lnTo>
                    <a:lnTo>
                      <a:pt x="223" y="375"/>
                    </a:lnTo>
                    <a:lnTo>
                      <a:pt x="216" y="383"/>
                    </a:lnTo>
                    <a:lnTo>
                      <a:pt x="211" y="391"/>
                    </a:lnTo>
                    <a:lnTo>
                      <a:pt x="204" y="399"/>
                    </a:lnTo>
                    <a:lnTo>
                      <a:pt x="198" y="407"/>
                    </a:lnTo>
                    <a:lnTo>
                      <a:pt x="199" y="402"/>
                    </a:lnTo>
                    <a:lnTo>
                      <a:pt x="201" y="396"/>
                    </a:lnTo>
                    <a:lnTo>
                      <a:pt x="202" y="391"/>
                    </a:lnTo>
                    <a:lnTo>
                      <a:pt x="204" y="386"/>
                    </a:lnTo>
                    <a:lnTo>
                      <a:pt x="211" y="366"/>
                    </a:lnTo>
                    <a:lnTo>
                      <a:pt x="218" y="346"/>
                    </a:lnTo>
                    <a:lnTo>
                      <a:pt x="226" y="327"/>
                    </a:lnTo>
                    <a:lnTo>
                      <a:pt x="235" y="307"/>
                    </a:lnTo>
                    <a:lnTo>
                      <a:pt x="244" y="289"/>
                    </a:lnTo>
                    <a:lnTo>
                      <a:pt x="254" y="270"/>
                    </a:lnTo>
                    <a:lnTo>
                      <a:pt x="264" y="252"/>
                    </a:lnTo>
                    <a:lnTo>
                      <a:pt x="275" y="234"/>
                    </a:lnTo>
                    <a:lnTo>
                      <a:pt x="285" y="216"/>
                    </a:lnTo>
                    <a:lnTo>
                      <a:pt x="297" y="198"/>
                    </a:lnTo>
                    <a:lnTo>
                      <a:pt x="309" y="181"/>
                    </a:lnTo>
                    <a:lnTo>
                      <a:pt x="320" y="164"/>
                    </a:lnTo>
                    <a:lnTo>
                      <a:pt x="333" y="147"/>
                    </a:lnTo>
                    <a:lnTo>
                      <a:pt x="345" y="130"/>
                    </a:lnTo>
                    <a:lnTo>
                      <a:pt x="358" y="113"/>
                    </a:lnTo>
                    <a:lnTo>
                      <a:pt x="370" y="97"/>
                    </a:lnTo>
                    <a:lnTo>
                      <a:pt x="380" y="75"/>
                    </a:lnTo>
                    <a:lnTo>
                      <a:pt x="381" y="71"/>
                    </a:lnTo>
                    <a:lnTo>
                      <a:pt x="382" y="67"/>
                    </a:lnTo>
                    <a:lnTo>
                      <a:pt x="383" y="62"/>
                    </a:lnTo>
                    <a:lnTo>
                      <a:pt x="383" y="58"/>
                    </a:lnTo>
                    <a:lnTo>
                      <a:pt x="382" y="47"/>
                    </a:lnTo>
                    <a:lnTo>
                      <a:pt x="380" y="36"/>
                    </a:lnTo>
                    <a:lnTo>
                      <a:pt x="375" y="26"/>
                    </a:lnTo>
                    <a:lnTo>
                      <a:pt x="368" y="18"/>
                    </a:lnTo>
                    <a:lnTo>
                      <a:pt x="361" y="10"/>
                    </a:lnTo>
                    <a:lnTo>
                      <a:pt x="352" y="5"/>
                    </a:lnTo>
                    <a:lnTo>
                      <a:pt x="341" y="2"/>
                    </a:lnTo>
                    <a:lnTo>
                      <a:pt x="331" y="0"/>
                    </a:lnTo>
                    <a:lnTo>
                      <a:pt x="309" y="1"/>
                    </a:lnTo>
                    <a:lnTo>
                      <a:pt x="298" y="4"/>
                    </a:lnTo>
                    <a:lnTo>
                      <a:pt x="287" y="6"/>
                    </a:lnTo>
                    <a:lnTo>
                      <a:pt x="277" y="9"/>
                    </a:lnTo>
                    <a:lnTo>
                      <a:pt x="266" y="12"/>
                    </a:lnTo>
                    <a:lnTo>
                      <a:pt x="255" y="15"/>
                    </a:lnTo>
                    <a:lnTo>
                      <a:pt x="244" y="19"/>
                    </a:lnTo>
                    <a:lnTo>
                      <a:pt x="234" y="22"/>
                    </a:lnTo>
                    <a:lnTo>
                      <a:pt x="223" y="27"/>
                    </a:lnTo>
                    <a:lnTo>
                      <a:pt x="212" y="31"/>
                    </a:lnTo>
                    <a:lnTo>
                      <a:pt x="202" y="35"/>
                    </a:lnTo>
                    <a:lnTo>
                      <a:pt x="192" y="40"/>
                    </a:lnTo>
                    <a:lnTo>
                      <a:pt x="182" y="45"/>
                    </a:lnTo>
                    <a:lnTo>
                      <a:pt x="172" y="50"/>
                    </a:lnTo>
                    <a:lnTo>
                      <a:pt x="162" y="56"/>
                    </a:lnTo>
                    <a:lnTo>
                      <a:pt x="153" y="62"/>
                    </a:lnTo>
                    <a:lnTo>
                      <a:pt x="144" y="68"/>
                    </a:lnTo>
                    <a:lnTo>
                      <a:pt x="134" y="75"/>
                    </a:lnTo>
                    <a:lnTo>
                      <a:pt x="125" y="81"/>
                    </a:lnTo>
                    <a:lnTo>
                      <a:pt x="117" y="88"/>
                    </a:lnTo>
                    <a:lnTo>
                      <a:pt x="108" y="95"/>
                    </a:lnTo>
                    <a:lnTo>
                      <a:pt x="100" y="103"/>
                    </a:lnTo>
                    <a:lnTo>
                      <a:pt x="92" y="111"/>
                    </a:lnTo>
                    <a:lnTo>
                      <a:pt x="84" y="119"/>
                    </a:lnTo>
                    <a:lnTo>
                      <a:pt x="76" y="127"/>
                    </a:lnTo>
                    <a:lnTo>
                      <a:pt x="69" y="136"/>
                    </a:lnTo>
                    <a:lnTo>
                      <a:pt x="62" y="145"/>
                    </a:lnTo>
                    <a:lnTo>
                      <a:pt x="56" y="154"/>
                    </a:lnTo>
                    <a:lnTo>
                      <a:pt x="49" y="164"/>
                    </a:lnTo>
                    <a:lnTo>
                      <a:pt x="43" y="174"/>
                    </a:lnTo>
                    <a:lnTo>
                      <a:pt x="38" y="184"/>
                    </a:lnTo>
                    <a:lnTo>
                      <a:pt x="33" y="195"/>
                    </a:lnTo>
                    <a:lnTo>
                      <a:pt x="28" y="206"/>
                    </a:lnTo>
                    <a:lnTo>
                      <a:pt x="23" y="218"/>
                    </a:lnTo>
                    <a:lnTo>
                      <a:pt x="18" y="231"/>
                    </a:lnTo>
                    <a:lnTo>
                      <a:pt x="14" y="243"/>
                    </a:lnTo>
                    <a:lnTo>
                      <a:pt x="10" y="256"/>
                    </a:lnTo>
                    <a:lnTo>
                      <a:pt x="7" y="269"/>
                    </a:lnTo>
                    <a:lnTo>
                      <a:pt x="5" y="282"/>
                    </a:lnTo>
                    <a:lnTo>
                      <a:pt x="2" y="295"/>
                    </a:lnTo>
                    <a:lnTo>
                      <a:pt x="1" y="308"/>
                    </a:lnTo>
                    <a:lnTo>
                      <a:pt x="0" y="331"/>
                    </a:lnTo>
                    <a:lnTo>
                      <a:pt x="1" y="353"/>
                    </a:lnTo>
                    <a:lnTo>
                      <a:pt x="4" y="376"/>
                    </a:lnTo>
                    <a:lnTo>
                      <a:pt x="9" y="398"/>
                    </a:lnTo>
                    <a:lnTo>
                      <a:pt x="10" y="404"/>
                    </a:lnTo>
                    <a:lnTo>
                      <a:pt x="12" y="410"/>
                    </a:lnTo>
                    <a:lnTo>
                      <a:pt x="14" y="415"/>
                    </a:lnTo>
                    <a:lnTo>
                      <a:pt x="17" y="420"/>
                    </a:lnTo>
                    <a:lnTo>
                      <a:pt x="20" y="424"/>
                    </a:lnTo>
                    <a:lnTo>
                      <a:pt x="24" y="428"/>
                    </a:lnTo>
                    <a:lnTo>
                      <a:pt x="27" y="432"/>
                    </a:lnTo>
                    <a:lnTo>
                      <a:pt x="31" y="435"/>
                    </a:lnTo>
                    <a:lnTo>
                      <a:pt x="36" y="438"/>
                    </a:lnTo>
                    <a:lnTo>
                      <a:pt x="41" y="440"/>
                    </a:lnTo>
                    <a:lnTo>
                      <a:pt x="46" y="442"/>
                    </a:lnTo>
                    <a:lnTo>
                      <a:pt x="51" y="443"/>
                    </a:lnTo>
                    <a:lnTo>
                      <a:pt x="56" y="444"/>
                    </a:lnTo>
                    <a:lnTo>
                      <a:pt x="61" y="445"/>
                    </a:lnTo>
                    <a:lnTo>
                      <a:pt x="67" y="444"/>
                    </a:lnTo>
                    <a:lnTo>
                      <a:pt x="72" y="444"/>
                    </a:lnTo>
                    <a:lnTo>
                      <a:pt x="74" y="443"/>
                    </a:lnTo>
                    <a:lnTo>
                      <a:pt x="76" y="443"/>
                    </a:lnTo>
                    <a:lnTo>
                      <a:pt x="78" y="443"/>
                    </a:lnTo>
                    <a:lnTo>
                      <a:pt x="80" y="442"/>
                    </a:lnTo>
                    <a:lnTo>
                      <a:pt x="81" y="441"/>
                    </a:lnTo>
                    <a:lnTo>
                      <a:pt x="83" y="440"/>
                    </a:lnTo>
                    <a:lnTo>
                      <a:pt x="84" y="440"/>
                    </a:lnTo>
                    <a:lnTo>
                      <a:pt x="86" y="439"/>
                    </a:lnTo>
                    <a:lnTo>
                      <a:pt x="85" y="452"/>
                    </a:lnTo>
                    <a:lnTo>
                      <a:pt x="85" y="465"/>
                    </a:lnTo>
                    <a:lnTo>
                      <a:pt x="86" y="478"/>
                    </a:lnTo>
                    <a:lnTo>
                      <a:pt x="87" y="492"/>
                    </a:lnTo>
                    <a:lnTo>
                      <a:pt x="88" y="505"/>
                    </a:lnTo>
                    <a:lnTo>
                      <a:pt x="90" y="519"/>
                    </a:lnTo>
                    <a:lnTo>
                      <a:pt x="92" y="533"/>
                    </a:lnTo>
                    <a:lnTo>
                      <a:pt x="95" y="546"/>
                    </a:lnTo>
                    <a:lnTo>
                      <a:pt x="97" y="548"/>
                    </a:lnTo>
                    <a:lnTo>
                      <a:pt x="101" y="554"/>
                    </a:lnTo>
                    <a:lnTo>
                      <a:pt x="107" y="562"/>
                    </a:lnTo>
                    <a:lnTo>
                      <a:pt x="113" y="571"/>
                    </a:lnTo>
                    <a:lnTo>
                      <a:pt x="122" y="580"/>
                    </a:lnTo>
                    <a:lnTo>
                      <a:pt x="130" y="588"/>
                    </a:lnTo>
                    <a:lnTo>
                      <a:pt x="139" y="594"/>
                    </a:lnTo>
                    <a:lnTo>
                      <a:pt x="147" y="596"/>
                    </a:lnTo>
                    <a:lnTo>
                      <a:pt x="148" y="595"/>
                    </a:lnTo>
                    <a:lnTo>
                      <a:pt x="153" y="595"/>
                    </a:lnTo>
                    <a:lnTo>
                      <a:pt x="160" y="594"/>
                    </a:lnTo>
                    <a:lnTo>
                      <a:pt x="167" y="592"/>
                    </a:lnTo>
                    <a:lnTo>
                      <a:pt x="175" y="590"/>
                    </a:lnTo>
                    <a:lnTo>
                      <a:pt x="184" y="587"/>
                    </a:lnTo>
                    <a:lnTo>
                      <a:pt x="190" y="583"/>
                    </a:lnTo>
                    <a:lnTo>
                      <a:pt x="196" y="579"/>
                    </a:lnTo>
                    <a:lnTo>
                      <a:pt x="202" y="572"/>
                    </a:lnTo>
                    <a:lnTo>
                      <a:pt x="209" y="566"/>
                    </a:lnTo>
                    <a:lnTo>
                      <a:pt x="216" y="558"/>
                    </a:lnTo>
                    <a:lnTo>
                      <a:pt x="224" y="552"/>
                    </a:lnTo>
                    <a:lnTo>
                      <a:pt x="230" y="544"/>
                    </a:lnTo>
                    <a:lnTo>
                      <a:pt x="237" y="537"/>
                    </a:lnTo>
                    <a:lnTo>
                      <a:pt x="243" y="529"/>
                    </a:lnTo>
                    <a:lnTo>
                      <a:pt x="250" y="522"/>
                    </a:lnTo>
                    <a:lnTo>
                      <a:pt x="256" y="514"/>
                    </a:lnTo>
                    <a:lnTo>
                      <a:pt x="256" y="513"/>
                    </a:lnTo>
                    <a:lnTo>
                      <a:pt x="257" y="513"/>
                    </a:lnTo>
                    <a:lnTo>
                      <a:pt x="257" y="512"/>
                    </a:lnTo>
                    <a:lnTo>
                      <a:pt x="254" y="537"/>
                    </a:lnTo>
                    <a:lnTo>
                      <a:pt x="253" y="561"/>
                    </a:lnTo>
                    <a:lnTo>
                      <a:pt x="252" y="585"/>
                    </a:lnTo>
                    <a:lnTo>
                      <a:pt x="252" y="610"/>
                    </a:lnTo>
                    <a:lnTo>
                      <a:pt x="253" y="615"/>
                    </a:lnTo>
                    <a:lnTo>
                      <a:pt x="255" y="628"/>
                    </a:lnTo>
                    <a:lnTo>
                      <a:pt x="259" y="644"/>
                    </a:lnTo>
                    <a:lnTo>
                      <a:pt x="263" y="655"/>
                    </a:lnTo>
                    <a:lnTo>
                      <a:pt x="266" y="660"/>
                    </a:lnTo>
                    <a:lnTo>
                      <a:pt x="270" y="664"/>
                    </a:lnTo>
                    <a:lnTo>
                      <a:pt x="274" y="668"/>
                    </a:lnTo>
                    <a:lnTo>
                      <a:pt x="278" y="671"/>
                    </a:lnTo>
                    <a:lnTo>
                      <a:pt x="282" y="674"/>
                    </a:lnTo>
                    <a:lnTo>
                      <a:pt x="287" y="676"/>
                    </a:lnTo>
                    <a:lnTo>
                      <a:pt x="292" y="678"/>
                    </a:lnTo>
                    <a:lnTo>
                      <a:pt x="297" y="680"/>
                    </a:lnTo>
                    <a:lnTo>
                      <a:pt x="302" y="680"/>
                    </a:lnTo>
                    <a:lnTo>
                      <a:pt x="307" y="681"/>
                    </a:lnTo>
                    <a:lnTo>
                      <a:pt x="312" y="681"/>
                    </a:lnTo>
                    <a:lnTo>
                      <a:pt x="317" y="680"/>
                    </a:lnTo>
                    <a:lnTo>
                      <a:pt x="323" y="679"/>
                    </a:lnTo>
                    <a:lnTo>
                      <a:pt x="328" y="677"/>
                    </a:lnTo>
                    <a:lnTo>
                      <a:pt x="333" y="675"/>
                    </a:lnTo>
                    <a:lnTo>
                      <a:pt x="338" y="672"/>
                    </a:lnTo>
                    <a:lnTo>
                      <a:pt x="339" y="671"/>
                    </a:lnTo>
                    <a:lnTo>
                      <a:pt x="343" y="666"/>
                    </a:lnTo>
                    <a:lnTo>
                      <a:pt x="349" y="660"/>
                    </a:lnTo>
                    <a:lnTo>
                      <a:pt x="358" y="652"/>
                    </a:lnTo>
                    <a:lnTo>
                      <a:pt x="367" y="641"/>
                    </a:lnTo>
                    <a:lnTo>
                      <a:pt x="379" y="629"/>
                    </a:lnTo>
                    <a:lnTo>
                      <a:pt x="392" y="617"/>
                    </a:lnTo>
                    <a:lnTo>
                      <a:pt x="406" y="602"/>
                    </a:lnTo>
                    <a:lnTo>
                      <a:pt x="420" y="588"/>
                    </a:lnTo>
                    <a:lnTo>
                      <a:pt x="435" y="573"/>
                    </a:lnTo>
                    <a:lnTo>
                      <a:pt x="450" y="558"/>
                    </a:lnTo>
                    <a:lnTo>
                      <a:pt x="465" y="544"/>
                    </a:lnTo>
                    <a:lnTo>
                      <a:pt x="480" y="530"/>
                    </a:lnTo>
                    <a:lnTo>
                      <a:pt x="494" y="516"/>
                    </a:lnTo>
                    <a:lnTo>
                      <a:pt x="506" y="504"/>
                    </a:lnTo>
                    <a:lnTo>
                      <a:pt x="518" y="494"/>
                    </a:lnTo>
                    <a:lnTo>
                      <a:pt x="515" y="510"/>
                    </a:lnTo>
                    <a:lnTo>
                      <a:pt x="512" y="531"/>
                    </a:lnTo>
                    <a:lnTo>
                      <a:pt x="510" y="549"/>
                    </a:lnTo>
                    <a:lnTo>
                      <a:pt x="509" y="556"/>
                    </a:lnTo>
                    <a:lnTo>
                      <a:pt x="509" y="558"/>
                    </a:lnTo>
                    <a:lnTo>
                      <a:pt x="509" y="559"/>
                    </a:lnTo>
                    <a:lnTo>
                      <a:pt x="509" y="561"/>
                    </a:lnTo>
                    <a:lnTo>
                      <a:pt x="509" y="562"/>
                    </a:lnTo>
                    <a:lnTo>
                      <a:pt x="511" y="573"/>
                    </a:lnTo>
                    <a:lnTo>
                      <a:pt x="514" y="584"/>
                    </a:lnTo>
                    <a:lnTo>
                      <a:pt x="519" y="593"/>
                    </a:lnTo>
                    <a:lnTo>
                      <a:pt x="526" y="602"/>
                    </a:lnTo>
                    <a:lnTo>
                      <a:pt x="534" y="608"/>
                    </a:lnTo>
                    <a:lnTo>
                      <a:pt x="543" y="613"/>
                    </a:lnTo>
                    <a:lnTo>
                      <a:pt x="553" y="616"/>
                    </a:lnTo>
                    <a:lnTo>
                      <a:pt x="564" y="617"/>
                    </a:lnTo>
                    <a:lnTo>
                      <a:pt x="565" y="617"/>
                    </a:lnTo>
                    <a:lnTo>
                      <a:pt x="567" y="617"/>
                    </a:lnTo>
                    <a:lnTo>
                      <a:pt x="571" y="616"/>
                    </a:lnTo>
                    <a:lnTo>
                      <a:pt x="576" y="615"/>
                    </a:lnTo>
                    <a:lnTo>
                      <a:pt x="581" y="615"/>
                    </a:lnTo>
                    <a:lnTo>
                      <a:pt x="588" y="614"/>
                    </a:lnTo>
                    <a:lnTo>
                      <a:pt x="595" y="612"/>
                    </a:lnTo>
                    <a:lnTo>
                      <a:pt x="603" y="611"/>
                    </a:lnTo>
                    <a:lnTo>
                      <a:pt x="610" y="609"/>
                    </a:lnTo>
                    <a:lnTo>
                      <a:pt x="619" y="608"/>
                    </a:lnTo>
                    <a:lnTo>
                      <a:pt x="627" y="607"/>
                    </a:lnTo>
                    <a:lnTo>
                      <a:pt x="634" y="605"/>
                    </a:lnTo>
                    <a:lnTo>
                      <a:pt x="642" y="604"/>
                    </a:lnTo>
                    <a:lnTo>
                      <a:pt x="649" y="602"/>
                    </a:lnTo>
                    <a:lnTo>
                      <a:pt x="655" y="600"/>
                    </a:lnTo>
                    <a:lnTo>
                      <a:pt x="661" y="599"/>
                    </a:lnTo>
                    <a:lnTo>
                      <a:pt x="671" y="595"/>
                    </a:lnTo>
                    <a:lnTo>
                      <a:pt x="680" y="589"/>
                    </a:lnTo>
                    <a:lnTo>
                      <a:pt x="687" y="581"/>
                    </a:lnTo>
                    <a:lnTo>
                      <a:pt x="693" y="572"/>
                    </a:lnTo>
                    <a:lnTo>
                      <a:pt x="697" y="562"/>
                    </a:lnTo>
                    <a:lnTo>
                      <a:pt x="699" y="551"/>
                    </a:lnTo>
                    <a:lnTo>
                      <a:pt x="700" y="540"/>
                    </a:lnTo>
                    <a:lnTo>
                      <a:pt x="698" y="529"/>
                    </a:lnTo>
                    <a:lnTo>
                      <a:pt x="696" y="524"/>
                    </a:lnTo>
                    <a:lnTo>
                      <a:pt x="693" y="518"/>
                    </a:lnTo>
                    <a:lnTo>
                      <a:pt x="691" y="514"/>
                    </a:lnTo>
                    <a:lnTo>
                      <a:pt x="688" y="509"/>
                    </a:lnTo>
                    <a:lnTo>
                      <a:pt x="684" y="505"/>
                    </a:lnTo>
                    <a:lnTo>
                      <a:pt x="681" y="501"/>
                    </a:lnTo>
                    <a:lnTo>
                      <a:pt x="677" y="498"/>
                    </a:lnTo>
                    <a:lnTo>
                      <a:pt x="673" y="495"/>
                    </a:lnTo>
                    <a:lnTo>
                      <a:pt x="668" y="493"/>
                    </a:lnTo>
                    <a:lnTo>
                      <a:pt x="664" y="491"/>
                    </a:lnTo>
                    <a:lnTo>
                      <a:pt x="659" y="490"/>
                    </a:lnTo>
                    <a:lnTo>
                      <a:pt x="654" y="488"/>
                    </a:lnTo>
                    <a:lnTo>
                      <a:pt x="648" y="488"/>
                    </a:lnTo>
                    <a:lnTo>
                      <a:pt x="643" y="488"/>
                    </a:lnTo>
                    <a:lnTo>
                      <a:pt x="638" y="488"/>
                    </a:lnTo>
                    <a:lnTo>
                      <a:pt x="633" y="490"/>
                    </a:lnTo>
                    <a:lnTo>
                      <a:pt x="637" y="478"/>
                    </a:lnTo>
                    <a:lnTo>
                      <a:pt x="642" y="467"/>
                    </a:lnTo>
                    <a:lnTo>
                      <a:pt x="647" y="458"/>
                    </a:lnTo>
                    <a:lnTo>
                      <a:pt x="652" y="448"/>
                    </a:lnTo>
                    <a:lnTo>
                      <a:pt x="657" y="438"/>
                    </a:lnTo>
                    <a:lnTo>
                      <a:pt x="662" y="429"/>
                    </a:lnTo>
                    <a:lnTo>
                      <a:pt x="667" y="420"/>
                    </a:lnTo>
                    <a:lnTo>
                      <a:pt x="673" y="411"/>
                    </a:lnTo>
                    <a:lnTo>
                      <a:pt x="679" y="402"/>
                    </a:lnTo>
                    <a:lnTo>
                      <a:pt x="685" y="394"/>
                    </a:lnTo>
                    <a:lnTo>
                      <a:pt x="692" y="386"/>
                    </a:lnTo>
                    <a:lnTo>
                      <a:pt x="698" y="377"/>
                    </a:lnTo>
                    <a:lnTo>
                      <a:pt x="706" y="369"/>
                    </a:lnTo>
                    <a:lnTo>
                      <a:pt x="713" y="361"/>
                    </a:lnTo>
                    <a:lnTo>
                      <a:pt x="721" y="353"/>
                    </a:lnTo>
                    <a:lnTo>
                      <a:pt x="729" y="344"/>
                    </a:lnTo>
                    <a:lnTo>
                      <a:pt x="730" y="343"/>
                    </a:lnTo>
                    <a:lnTo>
                      <a:pt x="732" y="340"/>
                    </a:lnTo>
                    <a:lnTo>
                      <a:pt x="735" y="334"/>
                    </a:lnTo>
                    <a:lnTo>
                      <a:pt x="737" y="326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56"/>
              <p:cNvGrpSpPr>
                <a:grpSpLocks/>
              </p:cNvGrpSpPr>
              <p:nvPr/>
            </p:nvGrpSpPr>
            <p:grpSpPr bwMode="auto">
              <a:xfrm>
                <a:off x="3900" y="1539"/>
                <a:ext cx="631" cy="606"/>
                <a:chOff x="3900" y="1539"/>
                <a:chExt cx="631" cy="606"/>
              </a:xfrm>
            </p:grpSpPr>
            <p:sp>
              <p:nvSpPr>
                <p:cNvPr id="40090" name="Freeform 57"/>
                <p:cNvSpPr>
                  <a:spLocks/>
                </p:cNvSpPr>
                <p:nvPr/>
              </p:nvSpPr>
              <p:spPr bwMode="auto">
                <a:xfrm>
                  <a:off x="3941" y="1703"/>
                  <a:ext cx="74" cy="152"/>
                </a:xfrm>
                <a:custGeom>
                  <a:avLst/>
                  <a:gdLst>
                    <a:gd name="T0" fmla="*/ 24 w 74"/>
                    <a:gd name="T1" fmla="*/ 61 h 152"/>
                    <a:gd name="T2" fmla="*/ 29 w 74"/>
                    <a:gd name="T3" fmla="*/ 52 h 152"/>
                    <a:gd name="T4" fmla="*/ 34 w 74"/>
                    <a:gd name="T5" fmla="*/ 44 h 152"/>
                    <a:gd name="T6" fmla="*/ 39 w 74"/>
                    <a:gd name="T7" fmla="*/ 35 h 152"/>
                    <a:gd name="T8" fmla="*/ 45 w 74"/>
                    <a:gd name="T9" fmla="*/ 28 h 152"/>
                    <a:gd name="T10" fmla="*/ 52 w 74"/>
                    <a:gd name="T11" fmla="*/ 20 h 152"/>
                    <a:gd name="T12" fmla="*/ 59 w 74"/>
                    <a:gd name="T13" fmla="*/ 13 h 152"/>
                    <a:gd name="T14" fmla="*/ 66 w 74"/>
                    <a:gd name="T15" fmla="*/ 6 h 152"/>
                    <a:gd name="T16" fmla="*/ 73 w 74"/>
                    <a:gd name="T17" fmla="*/ 0 h 152"/>
                    <a:gd name="T18" fmla="*/ 68 w 74"/>
                    <a:gd name="T19" fmla="*/ 9 h 152"/>
                    <a:gd name="T20" fmla="*/ 62 w 74"/>
                    <a:gd name="T21" fmla="*/ 18 h 152"/>
                    <a:gd name="T22" fmla="*/ 57 w 74"/>
                    <a:gd name="T23" fmla="*/ 28 h 152"/>
                    <a:gd name="T24" fmla="*/ 52 w 74"/>
                    <a:gd name="T25" fmla="*/ 37 h 152"/>
                    <a:gd name="T26" fmla="*/ 47 w 74"/>
                    <a:gd name="T27" fmla="*/ 46 h 152"/>
                    <a:gd name="T28" fmla="*/ 42 w 74"/>
                    <a:gd name="T29" fmla="*/ 55 h 152"/>
                    <a:gd name="T30" fmla="*/ 37 w 74"/>
                    <a:gd name="T31" fmla="*/ 65 h 152"/>
                    <a:gd name="T32" fmla="*/ 32 w 74"/>
                    <a:gd name="T33" fmla="*/ 74 h 152"/>
                    <a:gd name="T34" fmla="*/ 28 w 74"/>
                    <a:gd name="T35" fmla="*/ 83 h 152"/>
                    <a:gd name="T36" fmla="*/ 23 w 74"/>
                    <a:gd name="T37" fmla="*/ 93 h 152"/>
                    <a:gd name="T38" fmla="*/ 19 w 74"/>
                    <a:gd name="T39" fmla="*/ 102 h 152"/>
                    <a:gd name="T40" fmla="*/ 14 w 74"/>
                    <a:gd name="T41" fmla="*/ 112 h 152"/>
                    <a:gd name="T42" fmla="*/ 11 w 74"/>
                    <a:gd name="T43" fmla="*/ 122 h 152"/>
                    <a:gd name="T44" fmla="*/ 7 w 74"/>
                    <a:gd name="T45" fmla="*/ 132 h 152"/>
                    <a:gd name="T46" fmla="*/ 3 w 74"/>
                    <a:gd name="T47" fmla="*/ 141 h 152"/>
                    <a:gd name="T48" fmla="*/ 0 w 74"/>
                    <a:gd name="T49" fmla="*/ 151 h 152"/>
                    <a:gd name="T50" fmla="*/ 1 w 74"/>
                    <a:gd name="T51" fmla="*/ 139 h 152"/>
                    <a:gd name="T52" fmla="*/ 2 w 74"/>
                    <a:gd name="T53" fmla="*/ 128 h 152"/>
                    <a:gd name="T54" fmla="*/ 4 w 74"/>
                    <a:gd name="T55" fmla="*/ 116 h 152"/>
                    <a:gd name="T56" fmla="*/ 7 w 74"/>
                    <a:gd name="T57" fmla="*/ 104 h 152"/>
                    <a:gd name="T58" fmla="*/ 11 w 74"/>
                    <a:gd name="T59" fmla="*/ 93 h 152"/>
                    <a:gd name="T60" fmla="*/ 14 w 74"/>
                    <a:gd name="T61" fmla="*/ 82 h 152"/>
                    <a:gd name="T62" fmla="*/ 19 w 74"/>
                    <a:gd name="T63" fmla="*/ 71 h 152"/>
                    <a:gd name="T64" fmla="*/ 24 w 74"/>
                    <a:gd name="T65" fmla="*/ 61 h 1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4"/>
                    <a:gd name="T100" fmla="*/ 0 h 152"/>
                    <a:gd name="T101" fmla="*/ 74 w 74"/>
                    <a:gd name="T102" fmla="*/ 152 h 1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4" h="152">
                      <a:moveTo>
                        <a:pt x="24" y="61"/>
                      </a:moveTo>
                      <a:lnTo>
                        <a:pt x="29" y="52"/>
                      </a:lnTo>
                      <a:lnTo>
                        <a:pt x="34" y="44"/>
                      </a:lnTo>
                      <a:lnTo>
                        <a:pt x="39" y="35"/>
                      </a:lnTo>
                      <a:lnTo>
                        <a:pt x="45" y="28"/>
                      </a:lnTo>
                      <a:lnTo>
                        <a:pt x="52" y="20"/>
                      </a:lnTo>
                      <a:lnTo>
                        <a:pt x="59" y="13"/>
                      </a:lnTo>
                      <a:lnTo>
                        <a:pt x="66" y="6"/>
                      </a:lnTo>
                      <a:lnTo>
                        <a:pt x="73" y="0"/>
                      </a:lnTo>
                      <a:lnTo>
                        <a:pt x="68" y="9"/>
                      </a:lnTo>
                      <a:lnTo>
                        <a:pt x="62" y="18"/>
                      </a:lnTo>
                      <a:lnTo>
                        <a:pt x="57" y="28"/>
                      </a:lnTo>
                      <a:lnTo>
                        <a:pt x="52" y="37"/>
                      </a:lnTo>
                      <a:lnTo>
                        <a:pt x="47" y="46"/>
                      </a:lnTo>
                      <a:lnTo>
                        <a:pt x="42" y="55"/>
                      </a:lnTo>
                      <a:lnTo>
                        <a:pt x="37" y="65"/>
                      </a:lnTo>
                      <a:lnTo>
                        <a:pt x="32" y="74"/>
                      </a:lnTo>
                      <a:lnTo>
                        <a:pt x="28" y="83"/>
                      </a:lnTo>
                      <a:lnTo>
                        <a:pt x="23" y="93"/>
                      </a:lnTo>
                      <a:lnTo>
                        <a:pt x="19" y="102"/>
                      </a:lnTo>
                      <a:lnTo>
                        <a:pt x="14" y="112"/>
                      </a:lnTo>
                      <a:lnTo>
                        <a:pt x="11" y="122"/>
                      </a:lnTo>
                      <a:lnTo>
                        <a:pt x="7" y="132"/>
                      </a:lnTo>
                      <a:lnTo>
                        <a:pt x="3" y="141"/>
                      </a:lnTo>
                      <a:lnTo>
                        <a:pt x="0" y="151"/>
                      </a:lnTo>
                      <a:lnTo>
                        <a:pt x="1" y="139"/>
                      </a:lnTo>
                      <a:lnTo>
                        <a:pt x="2" y="128"/>
                      </a:lnTo>
                      <a:lnTo>
                        <a:pt x="4" y="116"/>
                      </a:lnTo>
                      <a:lnTo>
                        <a:pt x="7" y="104"/>
                      </a:lnTo>
                      <a:lnTo>
                        <a:pt x="11" y="93"/>
                      </a:lnTo>
                      <a:lnTo>
                        <a:pt x="14" y="82"/>
                      </a:lnTo>
                      <a:lnTo>
                        <a:pt x="19" y="71"/>
                      </a:lnTo>
                      <a:lnTo>
                        <a:pt x="24" y="61"/>
                      </a:lnTo>
                    </a:path>
                  </a:pathLst>
                </a:custGeom>
                <a:solidFill>
                  <a:srgbClr val="33F2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1" name="Freeform 58"/>
                <p:cNvSpPr>
                  <a:spLocks/>
                </p:cNvSpPr>
                <p:nvPr/>
              </p:nvSpPr>
              <p:spPr bwMode="auto">
                <a:xfrm>
                  <a:off x="3900" y="1539"/>
                  <a:ext cx="631" cy="606"/>
                </a:xfrm>
                <a:custGeom>
                  <a:avLst/>
                  <a:gdLst>
                    <a:gd name="T0" fmla="*/ 565 w 631"/>
                    <a:gd name="T1" fmla="*/ 117 h 606"/>
                    <a:gd name="T2" fmla="*/ 572 w 631"/>
                    <a:gd name="T3" fmla="*/ 85 h 606"/>
                    <a:gd name="T4" fmla="*/ 587 w 631"/>
                    <a:gd name="T5" fmla="*/ 74 h 606"/>
                    <a:gd name="T6" fmla="*/ 608 w 631"/>
                    <a:gd name="T7" fmla="*/ 79 h 606"/>
                    <a:gd name="T8" fmla="*/ 626 w 631"/>
                    <a:gd name="T9" fmla="*/ 100 h 606"/>
                    <a:gd name="T10" fmla="*/ 628 w 631"/>
                    <a:gd name="T11" fmla="*/ 137 h 606"/>
                    <a:gd name="T12" fmla="*/ 609 w 631"/>
                    <a:gd name="T13" fmla="*/ 153 h 606"/>
                    <a:gd name="T14" fmla="*/ 620 w 631"/>
                    <a:gd name="T15" fmla="*/ 194 h 606"/>
                    <a:gd name="T16" fmla="*/ 613 w 631"/>
                    <a:gd name="T17" fmla="*/ 250 h 606"/>
                    <a:gd name="T18" fmla="*/ 610 w 631"/>
                    <a:gd name="T19" fmla="*/ 362 h 606"/>
                    <a:gd name="T20" fmla="*/ 603 w 631"/>
                    <a:gd name="T21" fmla="*/ 423 h 606"/>
                    <a:gd name="T22" fmla="*/ 587 w 631"/>
                    <a:gd name="T23" fmla="*/ 420 h 606"/>
                    <a:gd name="T24" fmla="*/ 558 w 631"/>
                    <a:gd name="T25" fmla="*/ 348 h 606"/>
                    <a:gd name="T26" fmla="*/ 510 w 631"/>
                    <a:gd name="T27" fmla="*/ 386 h 606"/>
                    <a:gd name="T28" fmla="*/ 501 w 631"/>
                    <a:gd name="T29" fmla="*/ 476 h 606"/>
                    <a:gd name="T30" fmla="*/ 496 w 631"/>
                    <a:gd name="T31" fmla="*/ 516 h 606"/>
                    <a:gd name="T32" fmla="*/ 490 w 631"/>
                    <a:gd name="T33" fmla="*/ 547 h 606"/>
                    <a:gd name="T34" fmla="*/ 487 w 631"/>
                    <a:gd name="T35" fmla="*/ 562 h 606"/>
                    <a:gd name="T36" fmla="*/ 499 w 631"/>
                    <a:gd name="T37" fmla="*/ 571 h 606"/>
                    <a:gd name="T38" fmla="*/ 468 w 631"/>
                    <a:gd name="T39" fmla="*/ 580 h 606"/>
                    <a:gd name="T40" fmla="*/ 431 w 631"/>
                    <a:gd name="T41" fmla="*/ 571 h 606"/>
                    <a:gd name="T42" fmla="*/ 418 w 631"/>
                    <a:gd name="T43" fmla="*/ 601 h 606"/>
                    <a:gd name="T44" fmla="*/ 390 w 631"/>
                    <a:gd name="T45" fmla="*/ 602 h 606"/>
                    <a:gd name="T46" fmla="*/ 404 w 631"/>
                    <a:gd name="T47" fmla="*/ 576 h 606"/>
                    <a:gd name="T48" fmla="*/ 390 w 631"/>
                    <a:gd name="T49" fmla="*/ 571 h 606"/>
                    <a:gd name="T50" fmla="*/ 382 w 631"/>
                    <a:gd name="T51" fmla="*/ 555 h 606"/>
                    <a:gd name="T52" fmla="*/ 322 w 631"/>
                    <a:gd name="T53" fmla="*/ 494 h 606"/>
                    <a:gd name="T54" fmla="*/ 257 w 631"/>
                    <a:gd name="T55" fmla="*/ 488 h 606"/>
                    <a:gd name="T56" fmla="*/ 244 w 631"/>
                    <a:gd name="T57" fmla="*/ 511 h 606"/>
                    <a:gd name="T58" fmla="*/ 249 w 631"/>
                    <a:gd name="T59" fmla="*/ 559 h 606"/>
                    <a:gd name="T60" fmla="*/ 279 w 631"/>
                    <a:gd name="T61" fmla="*/ 594 h 606"/>
                    <a:gd name="T62" fmla="*/ 256 w 631"/>
                    <a:gd name="T63" fmla="*/ 603 h 606"/>
                    <a:gd name="T64" fmla="*/ 220 w 631"/>
                    <a:gd name="T65" fmla="*/ 575 h 606"/>
                    <a:gd name="T66" fmla="*/ 185 w 631"/>
                    <a:gd name="T67" fmla="*/ 548 h 606"/>
                    <a:gd name="T68" fmla="*/ 158 w 631"/>
                    <a:gd name="T69" fmla="*/ 560 h 606"/>
                    <a:gd name="T70" fmla="*/ 160 w 631"/>
                    <a:gd name="T71" fmla="*/ 585 h 606"/>
                    <a:gd name="T72" fmla="*/ 140 w 631"/>
                    <a:gd name="T73" fmla="*/ 593 h 606"/>
                    <a:gd name="T74" fmla="*/ 130 w 631"/>
                    <a:gd name="T75" fmla="*/ 508 h 606"/>
                    <a:gd name="T76" fmla="*/ 116 w 631"/>
                    <a:gd name="T77" fmla="*/ 463 h 606"/>
                    <a:gd name="T78" fmla="*/ 96 w 631"/>
                    <a:gd name="T79" fmla="*/ 428 h 606"/>
                    <a:gd name="T80" fmla="*/ 78 w 631"/>
                    <a:gd name="T81" fmla="*/ 456 h 606"/>
                    <a:gd name="T82" fmla="*/ 65 w 631"/>
                    <a:gd name="T83" fmla="*/ 502 h 606"/>
                    <a:gd name="T84" fmla="*/ 49 w 631"/>
                    <a:gd name="T85" fmla="*/ 515 h 606"/>
                    <a:gd name="T86" fmla="*/ 48 w 631"/>
                    <a:gd name="T87" fmla="*/ 490 h 606"/>
                    <a:gd name="T88" fmla="*/ 37 w 631"/>
                    <a:gd name="T89" fmla="*/ 421 h 606"/>
                    <a:gd name="T90" fmla="*/ 20 w 631"/>
                    <a:gd name="T91" fmla="*/ 406 h 606"/>
                    <a:gd name="T92" fmla="*/ 4 w 631"/>
                    <a:gd name="T93" fmla="*/ 322 h 606"/>
                    <a:gd name="T94" fmla="*/ 13 w 631"/>
                    <a:gd name="T95" fmla="*/ 252 h 606"/>
                    <a:gd name="T96" fmla="*/ 23 w 631"/>
                    <a:gd name="T97" fmla="*/ 219 h 606"/>
                    <a:gd name="T98" fmla="*/ 11 w 631"/>
                    <a:gd name="T99" fmla="*/ 208 h 606"/>
                    <a:gd name="T100" fmla="*/ 54 w 631"/>
                    <a:gd name="T101" fmla="*/ 149 h 606"/>
                    <a:gd name="T102" fmla="*/ 67 w 631"/>
                    <a:gd name="T103" fmla="*/ 146 h 606"/>
                    <a:gd name="T104" fmla="*/ 94 w 631"/>
                    <a:gd name="T105" fmla="*/ 157 h 606"/>
                    <a:gd name="T106" fmla="*/ 110 w 631"/>
                    <a:gd name="T107" fmla="*/ 119 h 606"/>
                    <a:gd name="T108" fmla="*/ 161 w 631"/>
                    <a:gd name="T109" fmla="*/ 57 h 606"/>
                    <a:gd name="T110" fmla="*/ 213 w 631"/>
                    <a:gd name="T111" fmla="*/ 22 h 606"/>
                    <a:gd name="T112" fmla="*/ 275 w 631"/>
                    <a:gd name="T113" fmla="*/ 3 h 606"/>
                    <a:gd name="T114" fmla="*/ 339 w 631"/>
                    <a:gd name="T115" fmla="*/ 2 h 606"/>
                    <a:gd name="T116" fmla="*/ 400 w 631"/>
                    <a:gd name="T117" fmla="*/ 18 h 606"/>
                    <a:gd name="T118" fmla="*/ 473 w 631"/>
                    <a:gd name="T119" fmla="*/ 66 h 606"/>
                    <a:gd name="T120" fmla="*/ 526 w 631"/>
                    <a:gd name="T121" fmla="*/ 140 h 6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31"/>
                    <a:gd name="T184" fmla="*/ 0 h 606"/>
                    <a:gd name="T185" fmla="*/ 631 w 631"/>
                    <a:gd name="T186" fmla="*/ 606 h 6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31" h="606">
                      <a:moveTo>
                        <a:pt x="526" y="140"/>
                      </a:moveTo>
                      <a:lnTo>
                        <a:pt x="553" y="144"/>
                      </a:lnTo>
                      <a:lnTo>
                        <a:pt x="554" y="139"/>
                      </a:lnTo>
                      <a:lnTo>
                        <a:pt x="555" y="134"/>
                      </a:lnTo>
                      <a:lnTo>
                        <a:pt x="557" y="129"/>
                      </a:lnTo>
                      <a:lnTo>
                        <a:pt x="559" y="124"/>
                      </a:lnTo>
                      <a:lnTo>
                        <a:pt x="562" y="121"/>
                      </a:lnTo>
                      <a:lnTo>
                        <a:pt x="565" y="117"/>
                      </a:lnTo>
                      <a:lnTo>
                        <a:pt x="569" y="112"/>
                      </a:lnTo>
                      <a:lnTo>
                        <a:pt x="573" y="109"/>
                      </a:lnTo>
                      <a:lnTo>
                        <a:pt x="574" y="105"/>
                      </a:lnTo>
                      <a:lnTo>
                        <a:pt x="576" y="101"/>
                      </a:lnTo>
                      <a:lnTo>
                        <a:pt x="577" y="98"/>
                      </a:lnTo>
                      <a:lnTo>
                        <a:pt x="574" y="94"/>
                      </a:lnTo>
                      <a:lnTo>
                        <a:pt x="572" y="89"/>
                      </a:lnTo>
                      <a:lnTo>
                        <a:pt x="572" y="85"/>
                      </a:lnTo>
                      <a:lnTo>
                        <a:pt x="573" y="81"/>
                      </a:lnTo>
                      <a:lnTo>
                        <a:pt x="576" y="79"/>
                      </a:lnTo>
                      <a:lnTo>
                        <a:pt x="578" y="77"/>
                      </a:lnTo>
                      <a:lnTo>
                        <a:pt x="580" y="76"/>
                      </a:lnTo>
                      <a:lnTo>
                        <a:pt x="581" y="76"/>
                      </a:lnTo>
                      <a:lnTo>
                        <a:pt x="583" y="75"/>
                      </a:lnTo>
                      <a:lnTo>
                        <a:pt x="585" y="74"/>
                      </a:lnTo>
                      <a:lnTo>
                        <a:pt x="587" y="74"/>
                      </a:lnTo>
                      <a:lnTo>
                        <a:pt x="589" y="74"/>
                      </a:lnTo>
                      <a:lnTo>
                        <a:pt x="591" y="75"/>
                      </a:lnTo>
                      <a:lnTo>
                        <a:pt x="593" y="76"/>
                      </a:lnTo>
                      <a:lnTo>
                        <a:pt x="596" y="77"/>
                      </a:lnTo>
                      <a:lnTo>
                        <a:pt x="599" y="77"/>
                      </a:lnTo>
                      <a:lnTo>
                        <a:pt x="602" y="78"/>
                      </a:lnTo>
                      <a:lnTo>
                        <a:pt x="605" y="78"/>
                      </a:lnTo>
                      <a:lnTo>
                        <a:pt x="608" y="79"/>
                      </a:lnTo>
                      <a:lnTo>
                        <a:pt x="610" y="81"/>
                      </a:lnTo>
                      <a:lnTo>
                        <a:pt x="613" y="83"/>
                      </a:lnTo>
                      <a:lnTo>
                        <a:pt x="616" y="85"/>
                      </a:lnTo>
                      <a:lnTo>
                        <a:pt x="619" y="88"/>
                      </a:lnTo>
                      <a:lnTo>
                        <a:pt x="621" y="91"/>
                      </a:lnTo>
                      <a:lnTo>
                        <a:pt x="623" y="94"/>
                      </a:lnTo>
                      <a:lnTo>
                        <a:pt x="624" y="97"/>
                      </a:lnTo>
                      <a:lnTo>
                        <a:pt x="626" y="100"/>
                      </a:lnTo>
                      <a:lnTo>
                        <a:pt x="628" y="104"/>
                      </a:lnTo>
                      <a:lnTo>
                        <a:pt x="629" y="107"/>
                      </a:lnTo>
                      <a:lnTo>
                        <a:pt x="630" y="113"/>
                      </a:lnTo>
                      <a:lnTo>
                        <a:pt x="629" y="119"/>
                      </a:lnTo>
                      <a:lnTo>
                        <a:pt x="628" y="125"/>
                      </a:lnTo>
                      <a:lnTo>
                        <a:pt x="625" y="131"/>
                      </a:lnTo>
                      <a:lnTo>
                        <a:pt x="626" y="134"/>
                      </a:lnTo>
                      <a:lnTo>
                        <a:pt x="628" y="137"/>
                      </a:lnTo>
                      <a:lnTo>
                        <a:pt x="628" y="141"/>
                      </a:lnTo>
                      <a:lnTo>
                        <a:pt x="626" y="145"/>
                      </a:lnTo>
                      <a:lnTo>
                        <a:pt x="624" y="147"/>
                      </a:lnTo>
                      <a:lnTo>
                        <a:pt x="621" y="149"/>
                      </a:lnTo>
                      <a:lnTo>
                        <a:pt x="619" y="150"/>
                      </a:lnTo>
                      <a:lnTo>
                        <a:pt x="615" y="151"/>
                      </a:lnTo>
                      <a:lnTo>
                        <a:pt x="612" y="152"/>
                      </a:lnTo>
                      <a:lnTo>
                        <a:pt x="609" y="153"/>
                      </a:lnTo>
                      <a:lnTo>
                        <a:pt x="607" y="155"/>
                      </a:lnTo>
                      <a:lnTo>
                        <a:pt x="605" y="158"/>
                      </a:lnTo>
                      <a:lnTo>
                        <a:pt x="609" y="163"/>
                      </a:lnTo>
                      <a:lnTo>
                        <a:pt x="613" y="169"/>
                      </a:lnTo>
                      <a:lnTo>
                        <a:pt x="615" y="175"/>
                      </a:lnTo>
                      <a:lnTo>
                        <a:pt x="618" y="181"/>
                      </a:lnTo>
                      <a:lnTo>
                        <a:pt x="619" y="188"/>
                      </a:lnTo>
                      <a:lnTo>
                        <a:pt x="620" y="194"/>
                      </a:lnTo>
                      <a:lnTo>
                        <a:pt x="621" y="201"/>
                      </a:lnTo>
                      <a:lnTo>
                        <a:pt x="623" y="208"/>
                      </a:lnTo>
                      <a:lnTo>
                        <a:pt x="623" y="216"/>
                      </a:lnTo>
                      <a:lnTo>
                        <a:pt x="622" y="223"/>
                      </a:lnTo>
                      <a:lnTo>
                        <a:pt x="620" y="230"/>
                      </a:lnTo>
                      <a:lnTo>
                        <a:pt x="619" y="237"/>
                      </a:lnTo>
                      <a:lnTo>
                        <a:pt x="616" y="244"/>
                      </a:lnTo>
                      <a:lnTo>
                        <a:pt x="613" y="250"/>
                      </a:lnTo>
                      <a:lnTo>
                        <a:pt x="609" y="256"/>
                      </a:lnTo>
                      <a:lnTo>
                        <a:pt x="605" y="262"/>
                      </a:lnTo>
                      <a:lnTo>
                        <a:pt x="609" y="278"/>
                      </a:lnTo>
                      <a:lnTo>
                        <a:pt x="610" y="294"/>
                      </a:lnTo>
                      <a:lnTo>
                        <a:pt x="609" y="311"/>
                      </a:lnTo>
                      <a:lnTo>
                        <a:pt x="606" y="327"/>
                      </a:lnTo>
                      <a:lnTo>
                        <a:pt x="610" y="344"/>
                      </a:lnTo>
                      <a:lnTo>
                        <a:pt x="610" y="362"/>
                      </a:lnTo>
                      <a:lnTo>
                        <a:pt x="608" y="379"/>
                      </a:lnTo>
                      <a:lnTo>
                        <a:pt x="603" y="396"/>
                      </a:lnTo>
                      <a:lnTo>
                        <a:pt x="605" y="401"/>
                      </a:lnTo>
                      <a:lnTo>
                        <a:pt x="608" y="408"/>
                      </a:lnTo>
                      <a:lnTo>
                        <a:pt x="608" y="414"/>
                      </a:lnTo>
                      <a:lnTo>
                        <a:pt x="605" y="420"/>
                      </a:lnTo>
                      <a:lnTo>
                        <a:pt x="604" y="421"/>
                      </a:lnTo>
                      <a:lnTo>
                        <a:pt x="603" y="423"/>
                      </a:lnTo>
                      <a:lnTo>
                        <a:pt x="601" y="425"/>
                      </a:lnTo>
                      <a:lnTo>
                        <a:pt x="600" y="426"/>
                      </a:lnTo>
                      <a:lnTo>
                        <a:pt x="598" y="427"/>
                      </a:lnTo>
                      <a:lnTo>
                        <a:pt x="596" y="429"/>
                      </a:lnTo>
                      <a:lnTo>
                        <a:pt x="594" y="429"/>
                      </a:lnTo>
                      <a:lnTo>
                        <a:pt x="592" y="429"/>
                      </a:lnTo>
                      <a:lnTo>
                        <a:pt x="590" y="425"/>
                      </a:lnTo>
                      <a:lnTo>
                        <a:pt x="587" y="420"/>
                      </a:lnTo>
                      <a:lnTo>
                        <a:pt x="586" y="415"/>
                      </a:lnTo>
                      <a:lnTo>
                        <a:pt x="584" y="410"/>
                      </a:lnTo>
                      <a:lnTo>
                        <a:pt x="588" y="391"/>
                      </a:lnTo>
                      <a:lnTo>
                        <a:pt x="582" y="382"/>
                      </a:lnTo>
                      <a:lnTo>
                        <a:pt x="577" y="374"/>
                      </a:lnTo>
                      <a:lnTo>
                        <a:pt x="570" y="365"/>
                      </a:lnTo>
                      <a:lnTo>
                        <a:pt x="564" y="356"/>
                      </a:lnTo>
                      <a:lnTo>
                        <a:pt x="558" y="348"/>
                      </a:lnTo>
                      <a:lnTo>
                        <a:pt x="551" y="339"/>
                      </a:lnTo>
                      <a:lnTo>
                        <a:pt x="545" y="330"/>
                      </a:lnTo>
                      <a:lnTo>
                        <a:pt x="540" y="321"/>
                      </a:lnTo>
                      <a:lnTo>
                        <a:pt x="536" y="335"/>
                      </a:lnTo>
                      <a:lnTo>
                        <a:pt x="530" y="348"/>
                      </a:lnTo>
                      <a:lnTo>
                        <a:pt x="524" y="361"/>
                      </a:lnTo>
                      <a:lnTo>
                        <a:pt x="517" y="374"/>
                      </a:lnTo>
                      <a:lnTo>
                        <a:pt x="510" y="386"/>
                      </a:lnTo>
                      <a:lnTo>
                        <a:pt x="502" y="398"/>
                      </a:lnTo>
                      <a:lnTo>
                        <a:pt x="492" y="410"/>
                      </a:lnTo>
                      <a:lnTo>
                        <a:pt x="482" y="421"/>
                      </a:lnTo>
                      <a:lnTo>
                        <a:pt x="485" y="432"/>
                      </a:lnTo>
                      <a:lnTo>
                        <a:pt x="490" y="443"/>
                      </a:lnTo>
                      <a:lnTo>
                        <a:pt x="494" y="454"/>
                      </a:lnTo>
                      <a:lnTo>
                        <a:pt x="497" y="465"/>
                      </a:lnTo>
                      <a:lnTo>
                        <a:pt x="501" y="476"/>
                      </a:lnTo>
                      <a:lnTo>
                        <a:pt x="504" y="487"/>
                      </a:lnTo>
                      <a:lnTo>
                        <a:pt x="505" y="499"/>
                      </a:lnTo>
                      <a:lnTo>
                        <a:pt x="506" y="511"/>
                      </a:lnTo>
                      <a:lnTo>
                        <a:pt x="505" y="514"/>
                      </a:lnTo>
                      <a:lnTo>
                        <a:pt x="503" y="515"/>
                      </a:lnTo>
                      <a:lnTo>
                        <a:pt x="501" y="515"/>
                      </a:lnTo>
                      <a:lnTo>
                        <a:pt x="499" y="515"/>
                      </a:lnTo>
                      <a:lnTo>
                        <a:pt x="496" y="516"/>
                      </a:lnTo>
                      <a:lnTo>
                        <a:pt x="494" y="517"/>
                      </a:lnTo>
                      <a:lnTo>
                        <a:pt x="494" y="518"/>
                      </a:lnTo>
                      <a:lnTo>
                        <a:pt x="494" y="520"/>
                      </a:lnTo>
                      <a:lnTo>
                        <a:pt x="494" y="526"/>
                      </a:lnTo>
                      <a:lnTo>
                        <a:pt x="494" y="532"/>
                      </a:lnTo>
                      <a:lnTo>
                        <a:pt x="494" y="538"/>
                      </a:lnTo>
                      <a:lnTo>
                        <a:pt x="491" y="544"/>
                      </a:lnTo>
                      <a:lnTo>
                        <a:pt x="490" y="547"/>
                      </a:lnTo>
                      <a:lnTo>
                        <a:pt x="488" y="549"/>
                      </a:lnTo>
                      <a:lnTo>
                        <a:pt x="485" y="550"/>
                      </a:lnTo>
                      <a:lnTo>
                        <a:pt x="482" y="551"/>
                      </a:lnTo>
                      <a:lnTo>
                        <a:pt x="482" y="553"/>
                      </a:lnTo>
                      <a:lnTo>
                        <a:pt x="483" y="556"/>
                      </a:lnTo>
                      <a:lnTo>
                        <a:pt x="484" y="558"/>
                      </a:lnTo>
                      <a:lnTo>
                        <a:pt x="485" y="561"/>
                      </a:lnTo>
                      <a:lnTo>
                        <a:pt x="487" y="562"/>
                      </a:lnTo>
                      <a:lnTo>
                        <a:pt x="490" y="562"/>
                      </a:lnTo>
                      <a:lnTo>
                        <a:pt x="492" y="563"/>
                      </a:lnTo>
                      <a:lnTo>
                        <a:pt x="495" y="564"/>
                      </a:lnTo>
                      <a:lnTo>
                        <a:pt x="498" y="565"/>
                      </a:lnTo>
                      <a:lnTo>
                        <a:pt x="500" y="566"/>
                      </a:lnTo>
                      <a:lnTo>
                        <a:pt x="501" y="567"/>
                      </a:lnTo>
                      <a:lnTo>
                        <a:pt x="502" y="568"/>
                      </a:lnTo>
                      <a:lnTo>
                        <a:pt x="499" y="571"/>
                      </a:lnTo>
                      <a:lnTo>
                        <a:pt x="495" y="573"/>
                      </a:lnTo>
                      <a:lnTo>
                        <a:pt x="491" y="574"/>
                      </a:lnTo>
                      <a:lnTo>
                        <a:pt x="488" y="576"/>
                      </a:lnTo>
                      <a:lnTo>
                        <a:pt x="484" y="577"/>
                      </a:lnTo>
                      <a:lnTo>
                        <a:pt x="480" y="578"/>
                      </a:lnTo>
                      <a:lnTo>
                        <a:pt x="476" y="579"/>
                      </a:lnTo>
                      <a:lnTo>
                        <a:pt x="473" y="581"/>
                      </a:lnTo>
                      <a:lnTo>
                        <a:pt x="468" y="580"/>
                      </a:lnTo>
                      <a:lnTo>
                        <a:pt x="466" y="578"/>
                      </a:lnTo>
                      <a:lnTo>
                        <a:pt x="465" y="574"/>
                      </a:lnTo>
                      <a:lnTo>
                        <a:pt x="464" y="571"/>
                      </a:lnTo>
                      <a:lnTo>
                        <a:pt x="464" y="567"/>
                      </a:lnTo>
                      <a:lnTo>
                        <a:pt x="464" y="563"/>
                      </a:lnTo>
                      <a:lnTo>
                        <a:pt x="463" y="559"/>
                      </a:lnTo>
                      <a:lnTo>
                        <a:pt x="462" y="557"/>
                      </a:lnTo>
                      <a:lnTo>
                        <a:pt x="431" y="571"/>
                      </a:lnTo>
                      <a:lnTo>
                        <a:pt x="432" y="574"/>
                      </a:lnTo>
                      <a:lnTo>
                        <a:pt x="431" y="577"/>
                      </a:lnTo>
                      <a:lnTo>
                        <a:pt x="429" y="580"/>
                      </a:lnTo>
                      <a:lnTo>
                        <a:pt x="428" y="584"/>
                      </a:lnTo>
                      <a:lnTo>
                        <a:pt x="427" y="589"/>
                      </a:lnTo>
                      <a:lnTo>
                        <a:pt x="425" y="594"/>
                      </a:lnTo>
                      <a:lnTo>
                        <a:pt x="423" y="598"/>
                      </a:lnTo>
                      <a:lnTo>
                        <a:pt x="418" y="601"/>
                      </a:lnTo>
                      <a:lnTo>
                        <a:pt x="415" y="601"/>
                      </a:lnTo>
                      <a:lnTo>
                        <a:pt x="411" y="602"/>
                      </a:lnTo>
                      <a:lnTo>
                        <a:pt x="407" y="603"/>
                      </a:lnTo>
                      <a:lnTo>
                        <a:pt x="403" y="605"/>
                      </a:lnTo>
                      <a:lnTo>
                        <a:pt x="400" y="605"/>
                      </a:lnTo>
                      <a:lnTo>
                        <a:pt x="396" y="605"/>
                      </a:lnTo>
                      <a:lnTo>
                        <a:pt x="393" y="604"/>
                      </a:lnTo>
                      <a:lnTo>
                        <a:pt x="390" y="602"/>
                      </a:lnTo>
                      <a:lnTo>
                        <a:pt x="391" y="599"/>
                      </a:lnTo>
                      <a:lnTo>
                        <a:pt x="393" y="596"/>
                      </a:lnTo>
                      <a:lnTo>
                        <a:pt x="397" y="594"/>
                      </a:lnTo>
                      <a:lnTo>
                        <a:pt x="400" y="591"/>
                      </a:lnTo>
                      <a:lnTo>
                        <a:pt x="401" y="588"/>
                      </a:lnTo>
                      <a:lnTo>
                        <a:pt x="403" y="584"/>
                      </a:lnTo>
                      <a:lnTo>
                        <a:pt x="405" y="581"/>
                      </a:lnTo>
                      <a:lnTo>
                        <a:pt x="404" y="576"/>
                      </a:lnTo>
                      <a:lnTo>
                        <a:pt x="402" y="576"/>
                      </a:lnTo>
                      <a:lnTo>
                        <a:pt x="400" y="576"/>
                      </a:lnTo>
                      <a:lnTo>
                        <a:pt x="398" y="575"/>
                      </a:lnTo>
                      <a:lnTo>
                        <a:pt x="397" y="575"/>
                      </a:lnTo>
                      <a:lnTo>
                        <a:pt x="395" y="574"/>
                      </a:lnTo>
                      <a:lnTo>
                        <a:pt x="393" y="574"/>
                      </a:lnTo>
                      <a:lnTo>
                        <a:pt x="391" y="572"/>
                      </a:lnTo>
                      <a:lnTo>
                        <a:pt x="390" y="571"/>
                      </a:lnTo>
                      <a:lnTo>
                        <a:pt x="389" y="569"/>
                      </a:lnTo>
                      <a:lnTo>
                        <a:pt x="389" y="567"/>
                      </a:lnTo>
                      <a:lnTo>
                        <a:pt x="389" y="563"/>
                      </a:lnTo>
                      <a:lnTo>
                        <a:pt x="389" y="560"/>
                      </a:lnTo>
                      <a:lnTo>
                        <a:pt x="389" y="557"/>
                      </a:lnTo>
                      <a:lnTo>
                        <a:pt x="388" y="555"/>
                      </a:lnTo>
                      <a:lnTo>
                        <a:pt x="386" y="554"/>
                      </a:lnTo>
                      <a:lnTo>
                        <a:pt x="382" y="555"/>
                      </a:lnTo>
                      <a:lnTo>
                        <a:pt x="379" y="486"/>
                      </a:lnTo>
                      <a:lnTo>
                        <a:pt x="371" y="488"/>
                      </a:lnTo>
                      <a:lnTo>
                        <a:pt x="364" y="489"/>
                      </a:lnTo>
                      <a:lnTo>
                        <a:pt x="356" y="491"/>
                      </a:lnTo>
                      <a:lnTo>
                        <a:pt x="347" y="491"/>
                      </a:lnTo>
                      <a:lnTo>
                        <a:pt x="339" y="493"/>
                      </a:lnTo>
                      <a:lnTo>
                        <a:pt x="331" y="494"/>
                      </a:lnTo>
                      <a:lnTo>
                        <a:pt x="322" y="494"/>
                      </a:lnTo>
                      <a:lnTo>
                        <a:pt x="314" y="494"/>
                      </a:lnTo>
                      <a:lnTo>
                        <a:pt x="306" y="494"/>
                      </a:lnTo>
                      <a:lnTo>
                        <a:pt x="297" y="494"/>
                      </a:lnTo>
                      <a:lnTo>
                        <a:pt x="289" y="493"/>
                      </a:lnTo>
                      <a:lnTo>
                        <a:pt x="281" y="492"/>
                      </a:lnTo>
                      <a:lnTo>
                        <a:pt x="273" y="491"/>
                      </a:lnTo>
                      <a:lnTo>
                        <a:pt x="264" y="490"/>
                      </a:lnTo>
                      <a:lnTo>
                        <a:pt x="257" y="488"/>
                      </a:lnTo>
                      <a:lnTo>
                        <a:pt x="249" y="486"/>
                      </a:lnTo>
                      <a:lnTo>
                        <a:pt x="250" y="490"/>
                      </a:lnTo>
                      <a:lnTo>
                        <a:pt x="250" y="494"/>
                      </a:lnTo>
                      <a:lnTo>
                        <a:pt x="249" y="498"/>
                      </a:lnTo>
                      <a:lnTo>
                        <a:pt x="244" y="500"/>
                      </a:lnTo>
                      <a:lnTo>
                        <a:pt x="242" y="500"/>
                      </a:lnTo>
                      <a:lnTo>
                        <a:pt x="243" y="505"/>
                      </a:lnTo>
                      <a:lnTo>
                        <a:pt x="244" y="511"/>
                      </a:lnTo>
                      <a:lnTo>
                        <a:pt x="247" y="516"/>
                      </a:lnTo>
                      <a:lnTo>
                        <a:pt x="249" y="522"/>
                      </a:lnTo>
                      <a:lnTo>
                        <a:pt x="250" y="528"/>
                      </a:lnTo>
                      <a:lnTo>
                        <a:pt x="251" y="533"/>
                      </a:lnTo>
                      <a:lnTo>
                        <a:pt x="249" y="539"/>
                      </a:lnTo>
                      <a:lnTo>
                        <a:pt x="247" y="545"/>
                      </a:lnTo>
                      <a:lnTo>
                        <a:pt x="247" y="552"/>
                      </a:lnTo>
                      <a:lnTo>
                        <a:pt x="249" y="559"/>
                      </a:lnTo>
                      <a:lnTo>
                        <a:pt x="252" y="566"/>
                      </a:lnTo>
                      <a:lnTo>
                        <a:pt x="255" y="572"/>
                      </a:lnTo>
                      <a:lnTo>
                        <a:pt x="259" y="578"/>
                      </a:lnTo>
                      <a:lnTo>
                        <a:pt x="264" y="584"/>
                      </a:lnTo>
                      <a:lnTo>
                        <a:pt x="270" y="587"/>
                      </a:lnTo>
                      <a:lnTo>
                        <a:pt x="276" y="591"/>
                      </a:lnTo>
                      <a:lnTo>
                        <a:pt x="278" y="592"/>
                      </a:lnTo>
                      <a:lnTo>
                        <a:pt x="279" y="594"/>
                      </a:lnTo>
                      <a:lnTo>
                        <a:pt x="280" y="597"/>
                      </a:lnTo>
                      <a:lnTo>
                        <a:pt x="280" y="600"/>
                      </a:lnTo>
                      <a:lnTo>
                        <a:pt x="276" y="600"/>
                      </a:lnTo>
                      <a:lnTo>
                        <a:pt x="272" y="601"/>
                      </a:lnTo>
                      <a:lnTo>
                        <a:pt x="268" y="602"/>
                      </a:lnTo>
                      <a:lnTo>
                        <a:pt x="264" y="603"/>
                      </a:lnTo>
                      <a:lnTo>
                        <a:pt x="260" y="603"/>
                      </a:lnTo>
                      <a:lnTo>
                        <a:pt x="256" y="603"/>
                      </a:lnTo>
                      <a:lnTo>
                        <a:pt x="253" y="603"/>
                      </a:lnTo>
                      <a:lnTo>
                        <a:pt x="249" y="602"/>
                      </a:lnTo>
                      <a:lnTo>
                        <a:pt x="246" y="591"/>
                      </a:lnTo>
                      <a:lnTo>
                        <a:pt x="240" y="589"/>
                      </a:lnTo>
                      <a:lnTo>
                        <a:pt x="235" y="586"/>
                      </a:lnTo>
                      <a:lnTo>
                        <a:pt x="230" y="583"/>
                      </a:lnTo>
                      <a:lnTo>
                        <a:pt x="225" y="579"/>
                      </a:lnTo>
                      <a:lnTo>
                        <a:pt x="220" y="575"/>
                      </a:lnTo>
                      <a:lnTo>
                        <a:pt x="216" y="571"/>
                      </a:lnTo>
                      <a:lnTo>
                        <a:pt x="211" y="567"/>
                      </a:lnTo>
                      <a:lnTo>
                        <a:pt x="206" y="564"/>
                      </a:lnTo>
                      <a:lnTo>
                        <a:pt x="201" y="561"/>
                      </a:lnTo>
                      <a:lnTo>
                        <a:pt x="197" y="558"/>
                      </a:lnTo>
                      <a:lnTo>
                        <a:pt x="193" y="555"/>
                      </a:lnTo>
                      <a:lnTo>
                        <a:pt x="189" y="552"/>
                      </a:lnTo>
                      <a:lnTo>
                        <a:pt x="185" y="548"/>
                      </a:lnTo>
                      <a:lnTo>
                        <a:pt x="181" y="544"/>
                      </a:lnTo>
                      <a:lnTo>
                        <a:pt x="176" y="541"/>
                      </a:lnTo>
                      <a:lnTo>
                        <a:pt x="172" y="536"/>
                      </a:lnTo>
                      <a:lnTo>
                        <a:pt x="170" y="541"/>
                      </a:lnTo>
                      <a:lnTo>
                        <a:pt x="168" y="546"/>
                      </a:lnTo>
                      <a:lnTo>
                        <a:pt x="164" y="551"/>
                      </a:lnTo>
                      <a:lnTo>
                        <a:pt x="162" y="555"/>
                      </a:lnTo>
                      <a:lnTo>
                        <a:pt x="158" y="560"/>
                      </a:lnTo>
                      <a:lnTo>
                        <a:pt x="155" y="565"/>
                      </a:lnTo>
                      <a:lnTo>
                        <a:pt x="152" y="570"/>
                      </a:lnTo>
                      <a:lnTo>
                        <a:pt x="150" y="575"/>
                      </a:lnTo>
                      <a:lnTo>
                        <a:pt x="151" y="577"/>
                      </a:lnTo>
                      <a:lnTo>
                        <a:pt x="153" y="579"/>
                      </a:lnTo>
                      <a:lnTo>
                        <a:pt x="155" y="581"/>
                      </a:lnTo>
                      <a:lnTo>
                        <a:pt x="158" y="583"/>
                      </a:lnTo>
                      <a:lnTo>
                        <a:pt x="160" y="585"/>
                      </a:lnTo>
                      <a:lnTo>
                        <a:pt x="161" y="587"/>
                      </a:lnTo>
                      <a:lnTo>
                        <a:pt x="160" y="589"/>
                      </a:lnTo>
                      <a:lnTo>
                        <a:pt x="158" y="591"/>
                      </a:lnTo>
                      <a:lnTo>
                        <a:pt x="155" y="591"/>
                      </a:lnTo>
                      <a:lnTo>
                        <a:pt x="152" y="592"/>
                      </a:lnTo>
                      <a:lnTo>
                        <a:pt x="148" y="592"/>
                      </a:lnTo>
                      <a:lnTo>
                        <a:pt x="144" y="593"/>
                      </a:lnTo>
                      <a:lnTo>
                        <a:pt x="140" y="593"/>
                      </a:lnTo>
                      <a:lnTo>
                        <a:pt x="137" y="593"/>
                      </a:lnTo>
                      <a:lnTo>
                        <a:pt x="134" y="591"/>
                      </a:lnTo>
                      <a:lnTo>
                        <a:pt x="131" y="589"/>
                      </a:lnTo>
                      <a:lnTo>
                        <a:pt x="131" y="584"/>
                      </a:lnTo>
                      <a:lnTo>
                        <a:pt x="132" y="578"/>
                      </a:lnTo>
                      <a:lnTo>
                        <a:pt x="133" y="574"/>
                      </a:lnTo>
                      <a:lnTo>
                        <a:pt x="134" y="569"/>
                      </a:lnTo>
                      <a:lnTo>
                        <a:pt x="130" y="508"/>
                      </a:lnTo>
                      <a:lnTo>
                        <a:pt x="129" y="501"/>
                      </a:lnTo>
                      <a:lnTo>
                        <a:pt x="129" y="494"/>
                      </a:lnTo>
                      <a:lnTo>
                        <a:pt x="128" y="488"/>
                      </a:lnTo>
                      <a:lnTo>
                        <a:pt x="123" y="482"/>
                      </a:lnTo>
                      <a:lnTo>
                        <a:pt x="123" y="477"/>
                      </a:lnTo>
                      <a:lnTo>
                        <a:pt x="122" y="472"/>
                      </a:lnTo>
                      <a:lnTo>
                        <a:pt x="119" y="467"/>
                      </a:lnTo>
                      <a:lnTo>
                        <a:pt x="116" y="463"/>
                      </a:lnTo>
                      <a:lnTo>
                        <a:pt x="112" y="459"/>
                      </a:lnTo>
                      <a:lnTo>
                        <a:pt x="108" y="454"/>
                      </a:lnTo>
                      <a:lnTo>
                        <a:pt x="105" y="450"/>
                      </a:lnTo>
                      <a:lnTo>
                        <a:pt x="102" y="446"/>
                      </a:lnTo>
                      <a:lnTo>
                        <a:pt x="99" y="441"/>
                      </a:lnTo>
                      <a:lnTo>
                        <a:pt x="99" y="436"/>
                      </a:lnTo>
                      <a:lnTo>
                        <a:pt x="97" y="432"/>
                      </a:lnTo>
                      <a:lnTo>
                        <a:pt x="96" y="428"/>
                      </a:lnTo>
                      <a:lnTo>
                        <a:pt x="94" y="428"/>
                      </a:lnTo>
                      <a:lnTo>
                        <a:pt x="90" y="429"/>
                      </a:lnTo>
                      <a:lnTo>
                        <a:pt x="88" y="429"/>
                      </a:lnTo>
                      <a:lnTo>
                        <a:pt x="85" y="430"/>
                      </a:lnTo>
                      <a:lnTo>
                        <a:pt x="84" y="437"/>
                      </a:lnTo>
                      <a:lnTo>
                        <a:pt x="82" y="443"/>
                      </a:lnTo>
                      <a:lnTo>
                        <a:pt x="80" y="449"/>
                      </a:lnTo>
                      <a:lnTo>
                        <a:pt x="78" y="456"/>
                      </a:lnTo>
                      <a:lnTo>
                        <a:pt x="76" y="462"/>
                      </a:lnTo>
                      <a:lnTo>
                        <a:pt x="73" y="468"/>
                      </a:lnTo>
                      <a:lnTo>
                        <a:pt x="71" y="475"/>
                      </a:lnTo>
                      <a:lnTo>
                        <a:pt x="69" y="481"/>
                      </a:lnTo>
                      <a:lnTo>
                        <a:pt x="67" y="486"/>
                      </a:lnTo>
                      <a:lnTo>
                        <a:pt x="65" y="491"/>
                      </a:lnTo>
                      <a:lnTo>
                        <a:pt x="65" y="496"/>
                      </a:lnTo>
                      <a:lnTo>
                        <a:pt x="65" y="502"/>
                      </a:lnTo>
                      <a:lnTo>
                        <a:pt x="65" y="507"/>
                      </a:lnTo>
                      <a:lnTo>
                        <a:pt x="64" y="512"/>
                      </a:lnTo>
                      <a:lnTo>
                        <a:pt x="62" y="517"/>
                      </a:lnTo>
                      <a:lnTo>
                        <a:pt x="58" y="521"/>
                      </a:lnTo>
                      <a:lnTo>
                        <a:pt x="56" y="520"/>
                      </a:lnTo>
                      <a:lnTo>
                        <a:pt x="53" y="519"/>
                      </a:lnTo>
                      <a:lnTo>
                        <a:pt x="51" y="517"/>
                      </a:lnTo>
                      <a:lnTo>
                        <a:pt x="49" y="515"/>
                      </a:lnTo>
                      <a:lnTo>
                        <a:pt x="48" y="513"/>
                      </a:lnTo>
                      <a:lnTo>
                        <a:pt x="46" y="511"/>
                      </a:lnTo>
                      <a:lnTo>
                        <a:pt x="45" y="509"/>
                      </a:lnTo>
                      <a:lnTo>
                        <a:pt x="45" y="506"/>
                      </a:lnTo>
                      <a:lnTo>
                        <a:pt x="45" y="501"/>
                      </a:lnTo>
                      <a:lnTo>
                        <a:pt x="45" y="497"/>
                      </a:lnTo>
                      <a:lnTo>
                        <a:pt x="46" y="494"/>
                      </a:lnTo>
                      <a:lnTo>
                        <a:pt x="48" y="490"/>
                      </a:lnTo>
                      <a:lnTo>
                        <a:pt x="46" y="481"/>
                      </a:lnTo>
                      <a:lnTo>
                        <a:pt x="44" y="473"/>
                      </a:lnTo>
                      <a:lnTo>
                        <a:pt x="43" y="465"/>
                      </a:lnTo>
                      <a:lnTo>
                        <a:pt x="40" y="456"/>
                      </a:lnTo>
                      <a:lnTo>
                        <a:pt x="39" y="448"/>
                      </a:lnTo>
                      <a:lnTo>
                        <a:pt x="38" y="439"/>
                      </a:lnTo>
                      <a:lnTo>
                        <a:pt x="37" y="430"/>
                      </a:lnTo>
                      <a:lnTo>
                        <a:pt x="37" y="421"/>
                      </a:lnTo>
                      <a:lnTo>
                        <a:pt x="35" y="419"/>
                      </a:lnTo>
                      <a:lnTo>
                        <a:pt x="33" y="417"/>
                      </a:lnTo>
                      <a:lnTo>
                        <a:pt x="30" y="415"/>
                      </a:lnTo>
                      <a:lnTo>
                        <a:pt x="27" y="414"/>
                      </a:lnTo>
                      <a:lnTo>
                        <a:pt x="25" y="412"/>
                      </a:lnTo>
                      <a:lnTo>
                        <a:pt x="23" y="410"/>
                      </a:lnTo>
                      <a:lnTo>
                        <a:pt x="21" y="408"/>
                      </a:lnTo>
                      <a:lnTo>
                        <a:pt x="20" y="406"/>
                      </a:lnTo>
                      <a:lnTo>
                        <a:pt x="21" y="393"/>
                      </a:lnTo>
                      <a:lnTo>
                        <a:pt x="23" y="380"/>
                      </a:lnTo>
                      <a:lnTo>
                        <a:pt x="25" y="367"/>
                      </a:lnTo>
                      <a:lnTo>
                        <a:pt x="26" y="354"/>
                      </a:lnTo>
                      <a:lnTo>
                        <a:pt x="19" y="347"/>
                      </a:lnTo>
                      <a:lnTo>
                        <a:pt x="13" y="339"/>
                      </a:lnTo>
                      <a:lnTo>
                        <a:pt x="8" y="331"/>
                      </a:lnTo>
                      <a:lnTo>
                        <a:pt x="4" y="322"/>
                      </a:lnTo>
                      <a:lnTo>
                        <a:pt x="1" y="313"/>
                      </a:lnTo>
                      <a:lnTo>
                        <a:pt x="0" y="303"/>
                      </a:lnTo>
                      <a:lnTo>
                        <a:pt x="0" y="293"/>
                      </a:lnTo>
                      <a:lnTo>
                        <a:pt x="2" y="283"/>
                      </a:lnTo>
                      <a:lnTo>
                        <a:pt x="4" y="275"/>
                      </a:lnTo>
                      <a:lnTo>
                        <a:pt x="7" y="267"/>
                      </a:lnTo>
                      <a:lnTo>
                        <a:pt x="10" y="259"/>
                      </a:lnTo>
                      <a:lnTo>
                        <a:pt x="13" y="252"/>
                      </a:lnTo>
                      <a:lnTo>
                        <a:pt x="17" y="244"/>
                      </a:lnTo>
                      <a:lnTo>
                        <a:pt x="21" y="237"/>
                      </a:lnTo>
                      <a:lnTo>
                        <a:pt x="26" y="230"/>
                      </a:lnTo>
                      <a:lnTo>
                        <a:pt x="31" y="223"/>
                      </a:lnTo>
                      <a:lnTo>
                        <a:pt x="29" y="221"/>
                      </a:lnTo>
                      <a:lnTo>
                        <a:pt x="27" y="221"/>
                      </a:lnTo>
                      <a:lnTo>
                        <a:pt x="25" y="220"/>
                      </a:lnTo>
                      <a:lnTo>
                        <a:pt x="23" y="219"/>
                      </a:lnTo>
                      <a:lnTo>
                        <a:pt x="21" y="218"/>
                      </a:lnTo>
                      <a:lnTo>
                        <a:pt x="19" y="217"/>
                      </a:lnTo>
                      <a:lnTo>
                        <a:pt x="16" y="216"/>
                      </a:lnTo>
                      <a:lnTo>
                        <a:pt x="15" y="215"/>
                      </a:lnTo>
                      <a:lnTo>
                        <a:pt x="13" y="214"/>
                      </a:lnTo>
                      <a:lnTo>
                        <a:pt x="11" y="212"/>
                      </a:lnTo>
                      <a:lnTo>
                        <a:pt x="11" y="210"/>
                      </a:lnTo>
                      <a:lnTo>
                        <a:pt x="11" y="208"/>
                      </a:lnTo>
                      <a:lnTo>
                        <a:pt x="17" y="201"/>
                      </a:lnTo>
                      <a:lnTo>
                        <a:pt x="22" y="193"/>
                      </a:lnTo>
                      <a:lnTo>
                        <a:pt x="26" y="184"/>
                      </a:lnTo>
                      <a:lnTo>
                        <a:pt x="30" y="176"/>
                      </a:lnTo>
                      <a:lnTo>
                        <a:pt x="34" y="168"/>
                      </a:lnTo>
                      <a:lnTo>
                        <a:pt x="39" y="160"/>
                      </a:lnTo>
                      <a:lnTo>
                        <a:pt x="46" y="154"/>
                      </a:lnTo>
                      <a:lnTo>
                        <a:pt x="54" y="149"/>
                      </a:lnTo>
                      <a:lnTo>
                        <a:pt x="57" y="148"/>
                      </a:lnTo>
                      <a:lnTo>
                        <a:pt x="59" y="148"/>
                      </a:lnTo>
                      <a:lnTo>
                        <a:pt x="61" y="148"/>
                      </a:lnTo>
                      <a:lnTo>
                        <a:pt x="62" y="148"/>
                      </a:lnTo>
                      <a:lnTo>
                        <a:pt x="64" y="149"/>
                      </a:lnTo>
                      <a:lnTo>
                        <a:pt x="65" y="148"/>
                      </a:lnTo>
                      <a:lnTo>
                        <a:pt x="66" y="148"/>
                      </a:lnTo>
                      <a:lnTo>
                        <a:pt x="67" y="146"/>
                      </a:lnTo>
                      <a:lnTo>
                        <a:pt x="71" y="146"/>
                      </a:lnTo>
                      <a:lnTo>
                        <a:pt x="75" y="146"/>
                      </a:lnTo>
                      <a:lnTo>
                        <a:pt x="79" y="147"/>
                      </a:lnTo>
                      <a:lnTo>
                        <a:pt x="82" y="148"/>
                      </a:lnTo>
                      <a:lnTo>
                        <a:pt x="85" y="150"/>
                      </a:lnTo>
                      <a:lnTo>
                        <a:pt x="88" y="152"/>
                      </a:lnTo>
                      <a:lnTo>
                        <a:pt x="91" y="154"/>
                      </a:lnTo>
                      <a:lnTo>
                        <a:pt x="94" y="157"/>
                      </a:lnTo>
                      <a:lnTo>
                        <a:pt x="95" y="152"/>
                      </a:lnTo>
                      <a:lnTo>
                        <a:pt x="96" y="148"/>
                      </a:lnTo>
                      <a:lnTo>
                        <a:pt x="99" y="143"/>
                      </a:lnTo>
                      <a:lnTo>
                        <a:pt x="100" y="139"/>
                      </a:lnTo>
                      <a:lnTo>
                        <a:pt x="102" y="134"/>
                      </a:lnTo>
                      <a:lnTo>
                        <a:pt x="104" y="129"/>
                      </a:lnTo>
                      <a:lnTo>
                        <a:pt x="107" y="124"/>
                      </a:lnTo>
                      <a:lnTo>
                        <a:pt x="110" y="119"/>
                      </a:lnTo>
                      <a:lnTo>
                        <a:pt x="116" y="108"/>
                      </a:lnTo>
                      <a:lnTo>
                        <a:pt x="122" y="99"/>
                      </a:lnTo>
                      <a:lnTo>
                        <a:pt x="128" y="92"/>
                      </a:lnTo>
                      <a:lnTo>
                        <a:pt x="133" y="85"/>
                      </a:lnTo>
                      <a:lnTo>
                        <a:pt x="139" y="78"/>
                      </a:lnTo>
                      <a:lnTo>
                        <a:pt x="145" y="72"/>
                      </a:lnTo>
                      <a:lnTo>
                        <a:pt x="152" y="65"/>
                      </a:lnTo>
                      <a:lnTo>
                        <a:pt x="161" y="57"/>
                      </a:lnTo>
                      <a:lnTo>
                        <a:pt x="167" y="52"/>
                      </a:lnTo>
                      <a:lnTo>
                        <a:pt x="172" y="47"/>
                      </a:lnTo>
                      <a:lnTo>
                        <a:pt x="179" y="42"/>
                      </a:lnTo>
                      <a:lnTo>
                        <a:pt x="186" y="38"/>
                      </a:lnTo>
                      <a:lnTo>
                        <a:pt x="192" y="34"/>
                      </a:lnTo>
                      <a:lnTo>
                        <a:pt x="199" y="30"/>
                      </a:lnTo>
                      <a:lnTo>
                        <a:pt x="206" y="26"/>
                      </a:lnTo>
                      <a:lnTo>
                        <a:pt x="213" y="22"/>
                      </a:lnTo>
                      <a:lnTo>
                        <a:pt x="220" y="19"/>
                      </a:lnTo>
                      <a:lnTo>
                        <a:pt x="228" y="16"/>
                      </a:lnTo>
                      <a:lnTo>
                        <a:pt x="236" y="13"/>
                      </a:lnTo>
                      <a:lnTo>
                        <a:pt x="244" y="11"/>
                      </a:lnTo>
                      <a:lnTo>
                        <a:pt x="251" y="9"/>
                      </a:lnTo>
                      <a:lnTo>
                        <a:pt x="259" y="6"/>
                      </a:lnTo>
                      <a:lnTo>
                        <a:pt x="267" y="5"/>
                      </a:lnTo>
                      <a:lnTo>
                        <a:pt x="275" y="3"/>
                      </a:lnTo>
                      <a:lnTo>
                        <a:pt x="283" y="2"/>
                      </a:lnTo>
                      <a:lnTo>
                        <a:pt x="291" y="1"/>
                      </a:lnTo>
                      <a:lnTo>
                        <a:pt x="299" y="0"/>
                      </a:lnTo>
                      <a:lnTo>
                        <a:pt x="307" y="0"/>
                      </a:lnTo>
                      <a:lnTo>
                        <a:pt x="315" y="0"/>
                      </a:lnTo>
                      <a:lnTo>
                        <a:pt x="323" y="0"/>
                      </a:lnTo>
                      <a:lnTo>
                        <a:pt x="331" y="1"/>
                      </a:lnTo>
                      <a:lnTo>
                        <a:pt x="339" y="2"/>
                      </a:lnTo>
                      <a:lnTo>
                        <a:pt x="347" y="2"/>
                      </a:lnTo>
                      <a:lnTo>
                        <a:pt x="355" y="3"/>
                      </a:lnTo>
                      <a:lnTo>
                        <a:pt x="362" y="5"/>
                      </a:lnTo>
                      <a:lnTo>
                        <a:pt x="370" y="7"/>
                      </a:lnTo>
                      <a:lnTo>
                        <a:pt x="378" y="9"/>
                      </a:lnTo>
                      <a:lnTo>
                        <a:pt x="385" y="12"/>
                      </a:lnTo>
                      <a:lnTo>
                        <a:pt x="393" y="14"/>
                      </a:lnTo>
                      <a:lnTo>
                        <a:pt x="400" y="18"/>
                      </a:lnTo>
                      <a:lnTo>
                        <a:pt x="409" y="22"/>
                      </a:lnTo>
                      <a:lnTo>
                        <a:pt x="419" y="27"/>
                      </a:lnTo>
                      <a:lnTo>
                        <a:pt x="428" y="32"/>
                      </a:lnTo>
                      <a:lnTo>
                        <a:pt x="437" y="38"/>
                      </a:lnTo>
                      <a:lnTo>
                        <a:pt x="446" y="45"/>
                      </a:lnTo>
                      <a:lnTo>
                        <a:pt x="456" y="51"/>
                      </a:lnTo>
                      <a:lnTo>
                        <a:pt x="464" y="59"/>
                      </a:lnTo>
                      <a:lnTo>
                        <a:pt x="473" y="66"/>
                      </a:lnTo>
                      <a:lnTo>
                        <a:pt x="481" y="75"/>
                      </a:lnTo>
                      <a:lnTo>
                        <a:pt x="489" y="83"/>
                      </a:lnTo>
                      <a:lnTo>
                        <a:pt x="496" y="92"/>
                      </a:lnTo>
                      <a:lnTo>
                        <a:pt x="503" y="101"/>
                      </a:lnTo>
                      <a:lnTo>
                        <a:pt x="509" y="111"/>
                      </a:lnTo>
                      <a:lnTo>
                        <a:pt x="515" y="120"/>
                      </a:lnTo>
                      <a:lnTo>
                        <a:pt x="521" y="130"/>
                      </a:lnTo>
                      <a:lnTo>
                        <a:pt x="526" y="14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2" name="Freeform 59"/>
                <p:cNvSpPr>
                  <a:spLocks/>
                </p:cNvSpPr>
                <p:nvPr/>
              </p:nvSpPr>
              <p:spPr bwMode="auto">
                <a:xfrm>
                  <a:off x="4159" y="1545"/>
                  <a:ext cx="287" cy="335"/>
                </a:xfrm>
                <a:custGeom>
                  <a:avLst/>
                  <a:gdLst>
                    <a:gd name="T0" fmla="*/ 139 w 287"/>
                    <a:gd name="T1" fmla="*/ 17 h 335"/>
                    <a:gd name="T2" fmla="*/ 183 w 287"/>
                    <a:gd name="T3" fmla="*/ 43 h 335"/>
                    <a:gd name="T4" fmla="*/ 222 w 287"/>
                    <a:gd name="T5" fmla="*/ 78 h 335"/>
                    <a:gd name="T6" fmla="*/ 254 w 287"/>
                    <a:gd name="T7" fmla="*/ 121 h 335"/>
                    <a:gd name="T8" fmla="*/ 277 w 287"/>
                    <a:gd name="T9" fmla="*/ 180 h 335"/>
                    <a:gd name="T10" fmla="*/ 286 w 287"/>
                    <a:gd name="T11" fmla="*/ 248 h 335"/>
                    <a:gd name="T12" fmla="*/ 278 w 287"/>
                    <a:gd name="T13" fmla="*/ 272 h 335"/>
                    <a:gd name="T14" fmla="*/ 263 w 287"/>
                    <a:gd name="T15" fmla="*/ 283 h 335"/>
                    <a:gd name="T16" fmla="*/ 255 w 287"/>
                    <a:gd name="T17" fmla="*/ 292 h 335"/>
                    <a:gd name="T18" fmla="*/ 248 w 287"/>
                    <a:gd name="T19" fmla="*/ 303 h 335"/>
                    <a:gd name="T20" fmla="*/ 238 w 287"/>
                    <a:gd name="T21" fmla="*/ 317 h 335"/>
                    <a:gd name="T22" fmla="*/ 220 w 287"/>
                    <a:gd name="T23" fmla="*/ 328 h 335"/>
                    <a:gd name="T24" fmla="*/ 207 w 287"/>
                    <a:gd name="T25" fmla="*/ 329 h 335"/>
                    <a:gd name="T26" fmla="*/ 202 w 287"/>
                    <a:gd name="T27" fmla="*/ 320 h 335"/>
                    <a:gd name="T28" fmla="*/ 206 w 287"/>
                    <a:gd name="T29" fmla="*/ 307 h 335"/>
                    <a:gd name="T30" fmla="*/ 208 w 287"/>
                    <a:gd name="T31" fmla="*/ 290 h 335"/>
                    <a:gd name="T32" fmla="*/ 224 w 287"/>
                    <a:gd name="T33" fmla="*/ 282 h 335"/>
                    <a:gd name="T34" fmla="*/ 242 w 287"/>
                    <a:gd name="T35" fmla="*/ 280 h 335"/>
                    <a:gd name="T36" fmla="*/ 250 w 287"/>
                    <a:gd name="T37" fmla="*/ 271 h 335"/>
                    <a:gd name="T38" fmla="*/ 255 w 287"/>
                    <a:gd name="T39" fmla="*/ 262 h 335"/>
                    <a:gd name="T40" fmla="*/ 268 w 287"/>
                    <a:gd name="T41" fmla="*/ 260 h 335"/>
                    <a:gd name="T42" fmla="*/ 279 w 287"/>
                    <a:gd name="T43" fmla="*/ 247 h 335"/>
                    <a:gd name="T44" fmla="*/ 284 w 287"/>
                    <a:gd name="T45" fmla="*/ 234 h 335"/>
                    <a:gd name="T46" fmla="*/ 279 w 287"/>
                    <a:gd name="T47" fmla="*/ 227 h 335"/>
                    <a:gd name="T48" fmla="*/ 271 w 287"/>
                    <a:gd name="T49" fmla="*/ 227 h 335"/>
                    <a:gd name="T50" fmla="*/ 269 w 287"/>
                    <a:gd name="T51" fmla="*/ 218 h 335"/>
                    <a:gd name="T52" fmla="*/ 263 w 287"/>
                    <a:gd name="T53" fmla="*/ 204 h 335"/>
                    <a:gd name="T54" fmla="*/ 253 w 287"/>
                    <a:gd name="T55" fmla="*/ 212 h 335"/>
                    <a:gd name="T56" fmla="*/ 247 w 287"/>
                    <a:gd name="T57" fmla="*/ 231 h 335"/>
                    <a:gd name="T58" fmla="*/ 237 w 287"/>
                    <a:gd name="T59" fmla="*/ 244 h 335"/>
                    <a:gd name="T60" fmla="*/ 230 w 287"/>
                    <a:gd name="T61" fmla="*/ 258 h 335"/>
                    <a:gd name="T62" fmla="*/ 218 w 287"/>
                    <a:gd name="T63" fmla="*/ 262 h 335"/>
                    <a:gd name="T64" fmla="*/ 212 w 287"/>
                    <a:gd name="T65" fmla="*/ 244 h 335"/>
                    <a:gd name="T66" fmla="*/ 218 w 287"/>
                    <a:gd name="T67" fmla="*/ 219 h 335"/>
                    <a:gd name="T68" fmla="*/ 214 w 287"/>
                    <a:gd name="T69" fmla="*/ 202 h 335"/>
                    <a:gd name="T70" fmla="*/ 219 w 287"/>
                    <a:gd name="T71" fmla="*/ 193 h 335"/>
                    <a:gd name="T72" fmla="*/ 226 w 287"/>
                    <a:gd name="T73" fmla="*/ 181 h 335"/>
                    <a:gd name="T74" fmla="*/ 219 w 287"/>
                    <a:gd name="T75" fmla="*/ 165 h 335"/>
                    <a:gd name="T76" fmla="*/ 202 w 287"/>
                    <a:gd name="T77" fmla="*/ 157 h 335"/>
                    <a:gd name="T78" fmla="*/ 197 w 287"/>
                    <a:gd name="T79" fmla="*/ 135 h 335"/>
                    <a:gd name="T80" fmla="*/ 208 w 287"/>
                    <a:gd name="T81" fmla="*/ 113 h 335"/>
                    <a:gd name="T82" fmla="*/ 215 w 287"/>
                    <a:gd name="T83" fmla="*/ 91 h 335"/>
                    <a:gd name="T84" fmla="*/ 202 w 287"/>
                    <a:gd name="T85" fmla="*/ 76 h 335"/>
                    <a:gd name="T86" fmla="*/ 182 w 287"/>
                    <a:gd name="T87" fmla="*/ 71 h 335"/>
                    <a:gd name="T88" fmla="*/ 164 w 287"/>
                    <a:gd name="T89" fmla="*/ 62 h 335"/>
                    <a:gd name="T90" fmla="*/ 149 w 287"/>
                    <a:gd name="T91" fmla="*/ 46 h 335"/>
                    <a:gd name="T92" fmla="*/ 136 w 287"/>
                    <a:gd name="T93" fmla="*/ 35 h 335"/>
                    <a:gd name="T94" fmla="*/ 131 w 287"/>
                    <a:gd name="T95" fmla="*/ 25 h 335"/>
                    <a:gd name="T96" fmla="*/ 126 w 287"/>
                    <a:gd name="T97" fmla="*/ 18 h 335"/>
                    <a:gd name="T98" fmla="*/ 113 w 287"/>
                    <a:gd name="T99" fmla="*/ 20 h 335"/>
                    <a:gd name="T100" fmla="*/ 97 w 287"/>
                    <a:gd name="T101" fmla="*/ 24 h 335"/>
                    <a:gd name="T102" fmla="*/ 80 w 287"/>
                    <a:gd name="T103" fmla="*/ 27 h 335"/>
                    <a:gd name="T104" fmla="*/ 61 w 287"/>
                    <a:gd name="T105" fmla="*/ 22 h 335"/>
                    <a:gd name="T106" fmla="*/ 37 w 287"/>
                    <a:gd name="T107" fmla="*/ 22 h 335"/>
                    <a:gd name="T108" fmla="*/ 12 w 287"/>
                    <a:gd name="T109" fmla="*/ 27 h 335"/>
                    <a:gd name="T110" fmla="*/ 3 w 287"/>
                    <a:gd name="T111" fmla="*/ 11 h 335"/>
                    <a:gd name="T112" fmla="*/ 13 w 287"/>
                    <a:gd name="T113" fmla="*/ 4 h 335"/>
                    <a:gd name="T114" fmla="*/ 40 w 287"/>
                    <a:gd name="T115" fmla="*/ 1 h 335"/>
                    <a:gd name="T116" fmla="*/ 65 w 287"/>
                    <a:gd name="T117" fmla="*/ 0 h 335"/>
                    <a:gd name="T118" fmla="*/ 91 w 287"/>
                    <a:gd name="T119" fmla="*/ 3 h 33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87"/>
                    <a:gd name="T181" fmla="*/ 0 h 335"/>
                    <a:gd name="T182" fmla="*/ 287 w 287"/>
                    <a:gd name="T183" fmla="*/ 335 h 33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87" h="335">
                      <a:moveTo>
                        <a:pt x="103" y="5"/>
                      </a:moveTo>
                      <a:lnTo>
                        <a:pt x="115" y="9"/>
                      </a:lnTo>
                      <a:lnTo>
                        <a:pt x="127" y="13"/>
                      </a:lnTo>
                      <a:lnTo>
                        <a:pt x="139" y="17"/>
                      </a:lnTo>
                      <a:lnTo>
                        <a:pt x="150" y="23"/>
                      </a:lnTo>
                      <a:lnTo>
                        <a:pt x="162" y="29"/>
                      </a:lnTo>
                      <a:lnTo>
                        <a:pt x="173" y="35"/>
                      </a:lnTo>
                      <a:lnTo>
                        <a:pt x="183" y="43"/>
                      </a:lnTo>
                      <a:lnTo>
                        <a:pt x="194" y="50"/>
                      </a:lnTo>
                      <a:lnTo>
                        <a:pt x="204" y="59"/>
                      </a:lnTo>
                      <a:lnTo>
                        <a:pt x="213" y="68"/>
                      </a:lnTo>
                      <a:lnTo>
                        <a:pt x="222" y="78"/>
                      </a:lnTo>
                      <a:lnTo>
                        <a:pt x="230" y="88"/>
                      </a:lnTo>
                      <a:lnTo>
                        <a:pt x="239" y="99"/>
                      </a:lnTo>
                      <a:lnTo>
                        <a:pt x="246" y="110"/>
                      </a:lnTo>
                      <a:lnTo>
                        <a:pt x="254" y="121"/>
                      </a:lnTo>
                      <a:lnTo>
                        <a:pt x="260" y="133"/>
                      </a:lnTo>
                      <a:lnTo>
                        <a:pt x="267" y="148"/>
                      </a:lnTo>
                      <a:lnTo>
                        <a:pt x="272" y="164"/>
                      </a:lnTo>
                      <a:lnTo>
                        <a:pt x="277" y="180"/>
                      </a:lnTo>
                      <a:lnTo>
                        <a:pt x="281" y="196"/>
                      </a:lnTo>
                      <a:lnTo>
                        <a:pt x="284" y="213"/>
                      </a:lnTo>
                      <a:lnTo>
                        <a:pt x="286" y="230"/>
                      </a:lnTo>
                      <a:lnTo>
                        <a:pt x="286" y="248"/>
                      </a:lnTo>
                      <a:lnTo>
                        <a:pt x="285" y="265"/>
                      </a:lnTo>
                      <a:lnTo>
                        <a:pt x="284" y="267"/>
                      </a:lnTo>
                      <a:lnTo>
                        <a:pt x="281" y="270"/>
                      </a:lnTo>
                      <a:lnTo>
                        <a:pt x="278" y="272"/>
                      </a:lnTo>
                      <a:lnTo>
                        <a:pt x="274" y="275"/>
                      </a:lnTo>
                      <a:lnTo>
                        <a:pt x="270" y="278"/>
                      </a:lnTo>
                      <a:lnTo>
                        <a:pt x="267" y="281"/>
                      </a:lnTo>
                      <a:lnTo>
                        <a:pt x="263" y="283"/>
                      </a:lnTo>
                      <a:lnTo>
                        <a:pt x="259" y="284"/>
                      </a:lnTo>
                      <a:lnTo>
                        <a:pt x="259" y="288"/>
                      </a:lnTo>
                      <a:lnTo>
                        <a:pt x="257" y="290"/>
                      </a:lnTo>
                      <a:lnTo>
                        <a:pt x="255" y="292"/>
                      </a:lnTo>
                      <a:lnTo>
                        <a:pt x="253" y="295"/>
                      </a:lnTo>
                      <a:lnTo>
                        <a:pt x="251" y="297"/>
                      </a:lnTo>
                      <a:lnTo>
                        <a:pt x="250" y="300"/>
                      </a:lnTo>
                      <a:lnTo>
                        <a:pt x="248" y="303"/>
                      </a:lnTo>
                      <a:lnTo>
                        <a:pt x="247" y="306"/>
                      </a:lnTo>
                      <a:lnTo>
                        <a:pt x="246" y="309"/>
                      </a:lnTo>
                      <a:lnTo>
                        <a:pt x="242" y="313"/>
                      </a:lnTo>
                      <a:lnTo>
                        <a:pt x="238" y="317"/>
                      </a:lnTo>
                      <a:lnTo>
                        <a:pt x="233" y="320"/>
                      </a:lnTo>
                      <a:lnTo>
                        <a:pt x="229" y="323"/>
                      </a:lnTo>
                      <a:lnTo>
                        <a:pt x="225" y="326"/>
                      </a:lnTo>
                      <a:lnTo>
                        <a:pt x="220" y="328"/>
                      </a:lnTo>
                      <a:lnTo>
                        <a:pt x="215" y="331"/>
                      </a:lnTo>
                      <a:lnTo>
                        <a:pt x="211" y="334"/>
                      </a:lnTo>
                      <a:lnTo>
                        <a:pt x="209" y="332"/>
                      </a:lnTo>
                      <a:lnTo>
                        <a:pt x="207" y="329"/>
                      </a:lnTo>
                      <a:lnTo>
                        <a:pt x="205" y="328"/>
                      </a:lnTo>
                      <a:lnTo>
                        <a:pt x="204" y="325"/>
                      </a:lnTo>
                      <a:lnTo>
                        <a:pt x="203" y="323"/>
                      </a:lnTo>
                      <a:lnTo>
                        <a:pt x="202" y="320"/>
                      </a:lnTo>
                      <a:lnTo>
                        <a:pt x="202" y="318"/>
                      </a:lnTo>
                      <a:lnTo>
                        <a:pt x="204" y="315"/>
                      </a:lnTo>
                      <a:lnTo>
                        <a:pt x="206" y="311"/>
                      </a:lnTo>
                      <a:lnTo>
                        <a:pt x="206" y="307"/>
                      </a:lnTo>
                      <a:lnTo>
                        <a:pt x="206" y="302"/>
                      </a:lnTo>
                      <a:lnTo>
                        <a:pt x="207" y="298"/>
                      </a:lnTo>
                      <a:lnTo>
                        <a:pt x="207" y="294"/>
                      </a:lnTo>
                      <a:lnTo>
                        <a:pt x="208" y="290"/>
                      </a:lnTo>
                      <a:lnTo>
                        <a:pt x="211" y="286"/>
                      </a:lnTo>
                      <a:lnTo>
                        <a:pt x="215" y="284"/>
                      </a:lnTo>
                      <a:lnTo>
                        <a:pt x="219" y="282"/>
                      </a:lnTo>
                      <a:lnTo>
                        <a:pt x="224" y="282"/>
                      </a:lnTo>
                      <a:lnTo>
                        <a:pt x="228" y="282"/>
                      </a:lnTo>
                      <a:lnTo>
                        <a:pt x="233" y="282"/>
                      </a:lnTo>
                      <a:lnTo>
                        <a:pt x="238" y="281"/>
                      </a:lnTo>
                      <a:lnTo>
                        <a:pt x="242" y="280"/>
                      </a:lnTo>
                      <a:lnTo>
                        <a:pt x="245" y="278"/>
                      </a:lnTo>
                      <a:lnTo>
                        <a:pt x="248" y="275"/>
                      </a:lnTo>
                      <a:lnTo>
                        <a:pt x="249" y="273"/>
                      </a:lnTo>
                      <a:lnTo>
                        <a:pt x="250" y="271"/>
                      </a:lnTo>
                      <a:lnTo>
                        <a:pt x="251" y="268"/>
                      </a:lnTo>
                      <a:lnTo>
                        <a:pt x="252" y="266"/>
                      </a:lnTo>
                      <a:lnTo>
                        <a:pt x="254" y="264"/>
                      </a:lnTo>
                      <a:lnTo>
                        <a:pt x="255" y="262"/>
                      </a:lnTo>
                      <a:lnTo>
                        <a:pt x="257" y="260"/>
                      </a:lnTo>
                      <a:lnTo>
                        <a:pt x="259" y="259"/>
                      </a:lnTo>
                      <a:lnTo>
                        <a:pt x="264" y="260"/>
                      </a:lnTo>
                      <a:lnTo>
                        <a:pt x="268" y="260"/>
                      </a:lnTo>
                      <a:lnTo>
                        <a:pt x="271" y="258"/>
                      </a:lnTo>
                      <a:lnTo>
                        <a:pt x="274" y="255"/>
                      </a:lnTo>
                      <a:lnTo>
                        <a:pt x="276" y="251"/>
                      </a:lnTo>
                      <a:lnTo>
                        <a:pt x="279" y="247"/>
                      </a:lnTo>
                      <a:lnTo>
                        <a:pt x="281" y="243"/>
                      </a:lnTo>
                      <a:lnTo>
                        <a:pt x="284" y="240"/>
                      </a:lnTo>
                      <a:lnTo>
                        <a:pt x="284" y="238"/>
                      </a:lnTo>
                      <a:lnTo>
                        <a:pt x="284" y="234"/>
                      </a:lnTo>
                      <a:lnTo>
                        <a:pt x="284" y="232"/>
                      </a:lnTo>
                      <a:lnTo>
                        <a:pt x="282" y="229"/>
                      </a:lnTo>
                      <a:lnTo>
                        <a:pt x="281" y="228"/>
                      </a:lnTo>
                      <a:lnTo>
                        <a:pt x="279" y="227"/>
                      </a:lnTo>
                      <a:lnTo>
                        <a:pt x="277" y="227"/>
                      </a:lnTo>
                      <a:lnTo>
                        <a:pt x="275" y="227"/>
                      </a:lnTo>
                      <a:lnTo>
                        <a:pt x="273" y="227"/>
                      </a:lnTo>
                      <a:lnTo>
                        <a:pt x="271" y="227"/>
                      </a:lnTo>
                      <a:lnTo>
                        <a:pt x="269" y="227"/>
                      </a:lnTo>
                      <a:lnTo>
                        <a:pt x="267" y="227"/>
                      </a:lnTo>
                      <a:lnTo>
                        <a:pt x="269" y="222"/>
                      </a:lnTo>
                      <a:lnTo>
                        <a:pt x="269" y="218"/>
                      </a:lnTo>
                      <a:lnTo>
                        <a:pt x="268" y="213"/>
                      </a:lnTo>
                      <a:lnTo>
                        <a:pt x="267" y="208"/>
                      </a:lnTo>
                      <a:lnTo>
                        <a:pt x="265" y="206"/>
                      </a:lnTo>
                      <a:lnTo>
                        <a:pt x="263" y="204"/>
                      </a:lnTo>
                      <a:lnTo>
                        <a:pt x="260" y="202"/>
                      </a:lnTo>
                      <a:lnTo>
                        <a:pt x="257" y="202"/>
                      </a:lnTo>
                      <a:lnTo>
                        <a:pt x="255" y="206"/>
                      </a:lnTo>
                      <a:lnTo>
                        <a:pt x="253" y="212"/>
                      </a:lnTo>
                      <a:lnTo>
                        <a:pt x="252" y="216"/>
                      </a:lnTo>
                      <a:lnTo>
                        <a:pt x="251" y="221"/>
                      </a:lnTo>
                      <a:lnTo>
                        <a:pt x="250" y="226"/>
                      </a:lnTo>
                      <a:lnTo>
                        <a:pt x="247" y="231"/>
                      </a:lnTo>
                      <a:lnTo>
                        <a:pt x="244" y="234"/>
                      </a:lnTo>
                      <a:lnTo>
                        <a:pt x="240" y="238"/>
                      </a:lnTo>
                      <a:lnTo>
                        <a:pt x="238" y="241"/>
                      </a:lnTo>
                      <a:lnTo>
                        <a:pt x="237" y="244"/>
                      </a:lnTo>
                      <a:lnTo>
                        <a:pt x="236" y="248"/>
                      </a:lnTo>
                      <a:lnTo>
                        <a:pt x="235" y="252"/>
                      </a:lnTo>
                      <a:lnTo>
                        <a:pt x="233" y="255"/>
                      </a:lnTo>
                      <a:lnTo>
                        <a:pt x="230" y="258"/>
                      </a:lnTo>
                      <a:lnTo>
                        <a:pt x="228" y="261"/>
                      </a:lnTo>
                      <a:lnTo>
                        <a:pt x="223" y="262"/>
                      </a:lnTo>
                      <a:lnTo>
                        <a:pt x="221" y="262"/>
                      </a:lnTo>
                      <a:lnTo>
                        <a:pt x="218" y="262"/>
                      </a:lnTo>
                      <a:lnTo>
                        <a:pt x="214" y="261"/>
                      </a:lnTo>
                      <a:lnTo>
                        <a:pt x="213" y="259"/>
                      </a:lnTo>
                      <a:lnTo>
                        <a:pt x="212" y="252"/>
                      </a:lnTo>
                      <a:lnTo>
                        <a:pt x="212" y="244"/>
                      </a:lnTo>
                      <a:lnTo>
                        <a:pt x="214" y="238"/>
                      </a:lnTo>
                      <a:lnTo>
                        <a:pt x="216" y="232"/>
                      </a:lnTo>
                      <a:lnTo>
                        <a:pt x="218" y="225"/>
                      </a:lnTo>
                      <a:lnTo>
                        <a:pt x="218" y="219"/>
                      </a:lnTo>
                      <a:lnTo>
                        <a:pt x="218" y="213"/>
                      </a:lnTo>
                      <a:lnTo>
                        <a:pt x="216" y="206"/>
                      </a:lnTo>
                      <a:lnTo>
                        <a:pt x="215" y="204"/>
                      </a:lnTo>
                      <a:lnTo>
                        <a:pt x="214" y="202"/>
                      </a:lnTo>
                      <a:lnTo>
                        <a:pt x="215" y="201"/>
                      </a:lnTo>
                      <a:lnTo>
                        <a:pt x="215" y="199"/>
                      </a:lnTo>
                      <a:lnTo>
                        <a:pt x="217" y="196"/>
                      </a:lnTo>
                      <a:lnTo>
                        <a:pt x="219" y="193"/>
                      </a:lnTo>
                      <a:lnTo>
                        <a:pt x="221" y="190"/>
                      </a:lnTo>
                      <a:lnTo>
                        <a:pt x="223" y="187"/>
                      </a:lnTo>
                      <a:lnTo>
                        <a:pt x="224" y="184"/>
                      </a:lnTo>
                      <a:lnTo>
                        <a:pt x="226" y="181"/>
                      </a:lnTo>
                      <a:lnTo>
                        <a:pt x="226" y="177"/>
                      </a:lnTo>
                      <a:lnTo>
                        <a:pt x="225" y="173"/>
                      </a:lnTo>
                      <a:lnTo>
                        <a:pt x="223" y="168"/>
                      </a:lnTo>
                      <a:lnTo>
                        <a:pt x="219" y="165"/>
                      </a:lnTo>
                      <a:lnTo>
                        <a:pt x="215" y="162"/>
                      </a:lnTo>
                      <a:lnTo>
                        <a:pt x="211" y="161"/>
                      </a:lnTo>
                      <a:lnTo>
                        <a:pt x="206" y="159"/>
                      </a:lnTo>
                      <a:lnTo>
                        <a:pt x="202" y="157"/>
                      </a:lnTo>
                      <a:lnTo>
                        <a:pt x="199" y="153"/>
                      </a:lnTo>
                      <a:lnTo>
                        <a:pt x="197" y="148"/>
                      </a:lnTo>
                      <a:lnTo>
                        <a:pt x="196" y="142"/>
                      </a:lnTo>
                      <a:lnTo>
                        <a:pt x="197" y="135"/>
                      </a:lnTo>
                      <a:lnTo>
                        <a:pt x="199" y="129"/>
                      </a:lnTo>
                      <a:lnTo>
                        <a:pt x="201" y="124"/>
                      </a:lnTo>
                      <a:lnTo>
                        <a:pt x="204" y="118"/>
                      </a:lnTo>
                      <a:lnTo>
                        <a:pt x="208" y="113"/>
                      </a:lnTo>
                      <a:lnTo>
                        <a:pt x="212" y="107"/>
                      </a:lnTo>
                      <a:lnTo>
                        <a:pt x="215" y="102"/>
                      </a:lnTo>
                      <a:lnTo>
                        <a:pt x="216" y="97"/>
                      </a:lnTo>
                      <a:lnTo>
                        <a:pt x="215" y="91"/>
                      </a:lnTo>
                      <a:lnTo>
                        <a:pt x="213" y="87"/>
                      </a:lnTo>
                      <a:lnTo>
                        <a:pt x="211" y="83"/>
                      </a:lnTo>
                      <a:lnTo>
                        <a:pt x="206" y="79"/>
                      </a:lnTo>
                      <a:lnTo>
                        <a:pt x="202" y="76"/>
                      </a:lnTo>
                      <a:lnTo>
                        <a:pt x="198" y="74"/>
                      </a:lnTo>
                      <a:lnTo>
                        <a:pt x="193" y="72"/>
                      </a:lnTo>
                      <a:lnTo>
                        <a:pt x="187" y="72"/>
                      </a:lnTo>
                      <a:lnTo>
                        <a:pt x="182" y="71"/>
                      </a:lnTo>
                      <a:lnTo>
                        <a:pt x="177" y="71"/>
                      </a:lnTo>
                      <a:lnTo>
                        <a:pt x="171" y="71"/>
                      </a:lnTo>
                      <a:lnTo>
                        <a:pt x="167" y="67"/>
                      </a:lnTo>
                      <a:lnTo>
                        <a:pt x="164" y="62"/>
                      </a:lnTo>
                      <a:lnTo>
                        <a:pt x="160" y="58"/>
                      </a:lnTo>
                      <a:lnTo>
                        <a:pt x="157" y="54"/>
                      </a:lnTo>
                      <a:lnTo>
                        <a:pt x="153" y="49"/>
                      </a:lnTo>
                      <a:lnTo>
                        <a:pt x="149" y="46"/>
                      </a:lnTo>
                      <a:lnTo>
                        <a:pt x="144" y="42"/>
                      </a:lnTo>
                      <a:lnTo>
                        <a:pt x="139" y="40"/>
                      </a:lnTo>
                      <a:lnTo>
                        <a:pt x="138" y="38"/>
                      </a:lnTo>
                      <a:lnTo>
                        <a:pt x="136" y="35"/>
                      </a:lnTo>
                      <a:lnTo>
                        <a:pt x="134" y="33"/>
                      </a:lnTo>
                      <a:lnTo>
                        <a:pt x="133" y="30"/>
                      </a:lnTo>
                      <a:lnTo>
                        <a:pt x="132" y="28"/>
                      </a:lnTo>
                      <a:lnTo>
                        <a:pt x="131" y="25"/>
                      </a:lnTo>
                      <a:lnTo>
                        <a:pt x="129" y="23"/>
                      </a:lnTo>
                      <a:lnTo>
                        <a:pt x="128" y="21"/>
                      </a:lnTo>
                      <a:lnTo>
                        <a:pt x="127" y="19"/>
                      </a:lnTo>
                      <a:lnTo>
                        <a:pt x="126" y="18"/>
                      </a:lnTo>
                      <a:lnTo>
                        <a:pt x="124" y="17"/>
                      </a:lnTo>
                      <a:lnTo>
                        <a:pt x="123" y="16"/>
                      </a:lnTo>
                      <a:lnTo>
                        <a:pt x="118" y="18"/>
                      </a:lnTo>
                      <a:lnTo>
                        <a:pt x="113" y="20"/>
                      </a:lnTo>
                      <a:lnTo>
                        <a:pt x="109" y="21"/>
                      </a:lnTo>
                      <a:lnTo>
                        <a:pt x="104" y="22"/>
                      </a:lnTo>
                      <a:lnTo>
                        <a:pt x="100" y="23"/>
                      </a:lnTo>
                      <a:lnTo>
                        <a:pt x="97" y="24"/>
                      </a:lnTo>
                      <a:lnTo>
                        <a:pt x="93" y="25"/>
                      </a:lnTo>
                      <a:lnTo>
                        <a:pt x="90" y="27"/>
                      </a:lnTo>
                      <a:lnTo>
                        <a:pt x="85" y="28"/>
                      </a:lnTo>
                      <a:lnTo>
                        <a:pt x="80" y="27"/>
                      </a:lnTo>
                      <a:lnTo>
                        <a:pt x="75" y="27"/>
                      </a:lnTo>
                      <a:lnTo>
                        <a:pt x="70" y="25"/>
                      </a:lnTo>
                      <a:lnTo>
                        <a:pt x="65" y="23"/>
                      </a:lnTo>
                      <a:lnTo>
                        <a:pt x="61" y="22"/>
                      </a:lnTo>
                      <a:lnTo>
                        <a:pt x="56" y="21"/>
                      </a:lnTo>
                      <a:lnTo>
                        <a:pt x="50" y="21"/>
                      </a:lnTo>
                      <a:lnTo>
                        <a:pt x="44" y="20"/>
                      </a:lnTo>
                      <a:lnTo>
                        <a:pt x="37" y="22"/>
                      </a:lnTo>
                      <a:lnTo>
                        <a:pt x="30" y="24"/>
                      </a:lnTo>
                      <a:lnTo>
                        <a:pt x="24" y="26"/>
                      </a:lnTo>
                      <a:lnTo>
                        <a:pt x="17" y="27"/>
                      </a:lnTo>
                      <a:lnTo>
                        <a:pt x="12" y="27"/>
                      </a:lnTo>
                      <a:lnTo>
                        <a:pt x="7" y="23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3" y="11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7" y="5"/>
                      </a:lnTo>
                      <a:lnTo>
                        <a:pt x="13" y="4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3" y="1"/>
                      </a:lnTo>
                      <a:lnTo>
                        <a:pt x="40" y="1"/>
                      </a:lnTo>
                      <a:lnTo>
                        <a:pt x="46" y="0"/>
                      </a:lnTo>
                      <a:lnTo>
                        <a:pt x="53" y="0"/>
                      </a:lnTo>
                      <a:lnTo>
                        <a:pt x="59" y="0"/>
                      </a:lnTo>
                      <a:lnTo>
                        <a:pt x="65" y="0"/>
                      </a:lnTo>
                      <a:lnTo>
                        <a:pt x="72" y="1"/>
                      </a:lnTo>
                      <a:lnTo>
                        <a:pt x="78" y="1"/>
                      </a:lnTo>
                      <a:lnTo>
                        <a:pt x="84" y="2"/>
                      </a:lnTo>
                      <a:lnTo>
                        <a:pt x="91" y="3"/>
                      </a:lnTo>
                      <a:lnTo>
                        <a:pt x="97" y="4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3" name="Freeform 60"/>
                <p:cNvSpPr>
                  <a:spLocks/>
                </p:cNvSpPr>
                <p:nvPr/>
              </p:nvSpPr>
              <p:spPr bwMode="auto">
                <a:xfrm>
                  <a:off x="4112" y="1553"/>
                  <a:ext cx="324" cy="390"/>
                </a:xfrm>
                <a:custGeom>
                  <a:avLst/>
                  <a:gdLst>
                    <a:gd name="T0" fmla="*/ 94 w 324"/>
                    <a:gd name="T1" fmla="*/ 20 h 390"/>
                    <a:gd name="T2" fmla="*/ 126 w 324"/>
                    <a:gd name="T3" fmla="*/ 25 h 390"/>
                    <a:gd name="T4" fmla="*/ 166 w 324"/>
                    <a:gd name="T5" fmla="*/ 15 h 390"/>
                    <a:gd name="T6" fmla="*/ 205 w 324"/>
                    <a:gd name="T7" fmla="*/ 54 h 390"/>
                    <a:gd name="T8" fmla="*/ 253 w 324"/>
                    <a:gd name="T9" fmla="*/ 81 h 390"/>
                    <a:gd name="T10" fmla="*/ 239 w 324"/>
                    <a:gd name="T11" fmla="*/ 82 h 390"/>
                    <a:gd name="T12" fmla="*/ 217 w 324"/>
                    <a:gd name="T13" fmla="*/ 89 h 390"/>
                    <a:gd name="T14" fmla="*/ 215 w 324"/>
                    <a:gd name="T15" fmla="*/ 120 h 390"/>
                    <a:gd name="T16" fmla="*/ 228 w 324"/>
                    <a:gd name="T17" fmla="*/ 148 h 390"/>
                    <a:gd name="T18" fmla="*/ 239 w 324"/>
                    <a:gd name="T19" fmla="*/ 142 h 390"/>
                    <a:gd name="T20" fmla="*/ 264 w 324"/>
                    <a:gd name="T21" fmla="*/ 164 h 390"/>
                    <a:gd name="T22" fmla="*/ 258 w 324"/>
                    <a:gd name="T23" fmla="*/ 204 h 390"/>
                    <a:gd name="T24" fmla="*/ 256 w 324"/>
                    <a:gd name="T25" fmla="*/ 256 h 390"/>
                    <a:gd name="T26" fmla="*/ 271 w 324"/>
                    <a:gd name="T27" fmla="*/ 262 h 390"/>
                    <a:gd name="T28" fmla="*/ 288 w 324"/>
                    <a:gd name="T29" fmla="*/ 249 h 390"/>
                    <a:gd name="T30" fmla="*/ 309 w 324"/>
                    <a:gd name="T31" fmla="*/ 211 h 390"/>
                    <a:gd name="T32" fmla="*/ 305 w 324"/>
                    <a:gd name="T33" fmla="*/ 242 h 390"/>
                    <a:gd name="T34" fmla="*/ 287 w 324"/>
                    <a:gd name="T35" fmla="*/ 264 h 390"/>
                    <a:gd name="T36" fmla="*/ 250 w 324"/>
                    <a:gd name="T37" fmla="*/ 275 h 390"/>
                    <a:gd name="T38" fmla="*/ 248 w 324"/>
                    <a:gd name="T39" fmla="*/ 324 h 390"/>
                    <a:gd name="T40" fmla="*/ 239 w 324"/>
                    <a:gd name="T41" fmla="*/ 312 h 390"/>
                    <a:gd name="T42" fmla="*/ 210 w 324"/>
                    <a:gd name="T43" fmla="*/ 270 h 390"/>
                    <a:gd name="T44" fmla="*/ 173 w 324"/>
                    <a:gd name="T45" fmla="*/ 273 h 390"/>
                    <a:gd name="T46" fmla="*/ 157 w 324"/>
                    <a:gd name="T47" fmla="*/ 302 h 390"/>
                    <a:gd name="T48" fmla="*/ 173 w 324"/>
                    <a:gd name="T49" fmla="*/ 341 h 390"/>
                    <a:gd name="T50" fmla="*/ 174 w 324"/>
                    <a:gd name="T51" fmla="*/ 351 h 390"/>
                    <a:gd name="T52" fmla="*/ 143 w 324"/>
                    <a:gd name="T53" fmla="*/ 367 h 390"/>
                    <a:gd name="T54" fmla="*/ 113 w 324"/>
                    <a:gd name="T55" fmla="*/ 377 h 390"/>
                    <a:gd name="T56" fmla="*/ 89 w 324"/>
                    <a:gd name="T57" fmla="*/ 375 h 390"/>
                    <a:gd name="T58" fmla="*/ 70 w 324"/>
                    <a:gd name="T59" fmla="*/ 368 h 390"/>
                    <a:gd name="T60" fmla="*/ 56 w 324"/>
                    <a:gd name="T61" fmla="*/ 377 h 390"/>
                    <a:gd name="T62" fmla="*/ 12 w 324"/>
                    <a:gd name="T63" fmla="*/ 364 h 390"/>
                    <a:gd name="T64" fmla="*/ 13 w 324"/>
                    <a:gd name="T65" fmla="*/ 327 h 390"/>
                    <a:gd name="T66" fmla="*/ 7 w 324"/>
                    <a:gd name="T67" fmla="*/ 303 h 390"/>
                    <a:gd name="T68" fmla="*/ 19 w 324"/>
                    <a:gd name="T69" fmla="*/ 275 h 390"/>
                    <a:gd name="T70" fmla="*/ 7 w 324"/>
                    <a:gd name="T71" fmla="*/ 263 h 390"/>
                    <a:gd name="T72" fmla="*/ 14 w 324"/>
                    <a:gd name="T73" fmla="*/ 252 h 390"/>
                    <a:gd name="T74" fmla="*/ 41 w 324"/>
                    <a:gd name="T75" fmla="*/ 236 h 390"/>
                    <a:gd name="T76" fmla="*/ 55 w 324"/>
                    <a:gd name="T77" fmla="*/ 222 h 390"/>
                    <a:gd name="T78" fmla="*/ 79 w 324"/>
                    <a:gd name="T79" fmla="*/ 211 h 390"/>
                    <a:gd name="T80" fmla="*/ 94 w 324"/>
                    <a:gd name="T81" fmla="*/ 222 h 390"/>
                    <a:gd name="T82" fmla="*/ 103 w 324"/>
                    <a:gd name="T83" fmla="*/ 213 h 390"/>
                    <a:gd name="T84" fmla="*/ 92 w 324"/>
                    <a:gd name="T85" fmla="*/ 196 h 390"/>
                    <a:gd name="T86" fmla="*/ 79 w 324"/>
                    <a:gd name="T87" fmla="*/ 179 h 390"/>
                    <a:gd name="T88" fmla="*/ 59 w 324"/>
                    <a:gd name="T89" fmla="*/ 143 h 390"/>
                    <a:gd name="T90" fmla="*/ 38 w 324"/>
                    <a:gd name="T91" fmla="*/ 130 h 390"/>
                    <a:gd name="T92" fmla="*/ 26 w 324"/>
                    <a:gd name="T93" fmla="*/ 157 h 390"/>
                    <a:gd name="T94" fmla="*/ 14 w 324"/>
                    <a:gd name="T95" fmla="*/ 132 h 390"/>
                    <a:gd name="T96" fmla="*/ 34 w 324"/>
                    <a:gd name="T97" fmla="*/ 114 h 390"/>
                    <a:gd name="T98" fmla="*/ 58 w 324"/>
                    <a:gd name="T99" fmla="*/ 101 h 390"/>
                    <a:gd name="T100" fmla="*/ 65 w 324"/>
                    <a:gd name="T101" fmla="*/ 62 h 390"/>
                    <a:gd name="T102" fmla="*/ 46 w 324"/>
                    <a:gd name="T103" fmla="*/ 53 h 390"/>
                    <a:gd name="T104" fmla="*/ 32 w 324"/>
                    <a:gd name="T105" fmla="*/ 44 h 390"/>
                    <a:gd name="T106" fmla="*/ 20 w 324"/>
                    <a:gd name="T107" fmla="*/ 16 h 390"/>
                    <a:gd name="T108" fmla="*/ 30 w 324"/>
                    <a:gd name="T109" fmla="*/ 3 h 390"/>
                    <a:gd name="T110" fmla="*/ 53 w 324"/>
                    <a:gd name="T111" fmla="*/ 21 h 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24"/>
                    <a:gd name="T169" fmla="*/ 0 h 390"/>
                    <a:gd name="T170" fmla="*/ 324 w 324"/>
                    <a:gd name="T171" fmla="*/ 390 h 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24" h="390">
                      <a:moveTo>
                        <a:pt x="67" y="27"/>
                      </a:moveTo>
                      <a:lnTo>
                        <a:pt x="70" y="26"/>
                      </a:lnTo>
                      <a:lnTo>
                        <a:pt x="74" y="24"/>
                      </a:lnTo>
                      <a:lnTo>
                        <a:pt x="78" y="23"/>
                      </a:lnTo>
                      <a:lnTo>
                        <a:pt x="82" y="22"/>
                      </a:lnTo>
                      <a:lnTo>
                        <a:pt x="86" y="21"/>
                      </a:lnTo>
                      <a:lnTo>
                        <a:pt x="90" y="21"/>
                      </a:lnTo>
                      <a:lnTo>
                        <a:pt x="94" y="20"/>
                      </a:lnTo>
                      <a:lnTo>
                        <a:pt x="98" y="20"/>
                      </a:lnTo>
                      <a:lnTo>
                        <a:pt x="102" y="20"/>
                      </a:lnTo>
                      <a:lnTo>
                        <a:pt x="106" y="21"/>
                      </a:lnTo>
                      <a:lnTo>
                        <a:pt x="110" y="21"/>
                      </a:lnTo>
                      <a:lnTo>
                        <a:pt x="114" y="22"/>
                      </a:lnTo>
                      <a:lnTo>
                        <a:pt x="118" y="23"/>
                      </a:lnTo>
                      <a:lnTo>
                        <a:pt x="122" y="24"/>
                      </a:lnTo>
                      <a:lnTo>
                        <a:pt x="126" y="25"/>
                      </a:lnTo>
                      <a:lnTo>
                        <a:pt x="129" y="27"/>
                      </a:lnTo>
                      <a:lnTo>
                        <a:pt x="135" y="27"/>
                      </a:lnTo>
                      <a:lnTo>
                        <a:pt x="141" y="25"/>
                      </a:lnTo>
                      <a:lnTo>
                        <a:pt x="146" y="23"/>
                      </a:lnTo>
                      <a:lnTo>
                        <a:pt x="151" y="20"/>
                      </a:lnTo>
                      <a:lnTo>
                        <a:pt x="156" y="18"/>
                      </a:lnTo>
                      <a:lnTo>
                        <a:pt x="160" y="16"/>
                      </a:lnTo>
                      <a:lnTo>
                        <a:pt x="166" y="15"/>
                      </a:lnTo>
                      <a:lnTo>
                        <a:pt x="172" y="15"/>
                      </a:lnTo>
                      <a:lnTo>
                        <a:pt x="173" y="22"/>
                      </a:lnTo>
                      <a:lnTo>
                        <a:pt x="177" y="28"/>
                      </a:lnTo>
                      <a:lnTo>
                        <a:pt x="182" y="34"/>
                      </a:lnTo>
                      <a:lnTo>
                        <a:pt x="188" y="38"/>
                      </a:lnTo>
                      <a:lnTo>
                        <a:pt x="194" y="43"/>
                      </a:lnTo>
                      <a:lnTo>
                        <a:pt x="200" y="48"/>
                      </a:lnTo>
                      <a:lnTo>
                        <a:pt x="205" y="54"/>
                      </a:lnTo>
                      <a:lnTo>
                        <a:pt x="209" y="61"/>
                      </a:lnTo>
                      <a:lnTo>
                        <a:pt x="213" y="67"/>
                      </a:lnTo>
                      <a:lnTo>
                        <a:pt x="221" y="71"/>
                      </a:lnTo>
                      <a:lnTo>
                        <a:pt x="229" y="72"/>
                      </a:lnTo>
                      <a:lnTo>
                        <a:pt x="237" y="72"/>
                      </a:lnTo>
                      <a:lnTo>
                        <a:pt x="244" y="74"/>
                      </a:lnTo>
                      <a:lnTo>
                        <a:pt x="250" y="76"/>
                      </a:lnTo>
                      <a:lnTo>
                        <a:pt x="253" y="81"/>
                      </a:lnTo>
                      <a:lnTo>
                        <a:pt x="253" y="91"/>
                      </a:lnTo>
                      <a:lnTo>
                        <a:pt x="246" y="103"/>
                      </a:lnTo>
                      <a:lnTo>
                        <a:pt x="247" y="99"/>
                      </a:lnTo>
                      <a:lnTo>
                        <a:pt x="247" y="94"/>
                      </a:lnTo>
                      <a:lnTo>
                        <a:pt x="246" y="90"/>
                      </a:lnTo>
                      <a:lnTo>
                        <a:pt x="244" y="86"/>
                      </a:lnTo>
                      <a:lnTo>
                        <a:pt x="241" y="83"/>
                      </a:lnTo>
                      <a:lnTo>
                        <a:pt x="239" y="82"/>
                      </a:lnTo>
                      <a:lnTo>
                        <a:pt x="236" y="82"/>
                      </a:lnTo>
                      <a:lnTo>
                        <a:pt x="233" y="82"/>
                      </a:lnTo>
                      <a:lnTo>
                        <a:pt x="230" y="83"/>
                      </a:lnTo>
                      <a:lnTo>
                        <a:pt x="227" y="84"/>
                      </a:lnTo>
                      <a:lnTo>
                        <a:pt x="224" y="85"/>
                      </a:lnTo>
                      <a:lnTo>
                        <a:pt x="222" y="86"/>
                      </a:lnTo>
                      <a:lnTo>
                        <a:pt x="219" y="88"/>
                      </a:lnTo>
                      <a:lnTo>
                        <a:pt x="217" y="89"/>
                      </a:lnTo>
                      <a:lnTo>
                        <a:pt x="215" y="92"/>
                      </a:lnTo>
                      <a:lnTo>
                        <a:pt x="214" y="94"/>
                      </a:lnTo>
                      <a:lnTo>
                        <a:pt x="212" y="96"/>
                      </a:lnTo>
                      <a:lnTo>
                        <a:pt x="211" y="99"/>
                      </a:lnTo>
                      <a:lnTo>
                        <a:pt x="210" y="102"/>
                      </a:lnTo>
                      <a:lnTo>
                        <a:pt x="210" y="104"/>
                      </a:lnTo>
                      <a:lnTo>
                        <a:pt x="213" y="112"/>
                      </a:lnTo>
                      <a:lnTo>
                        <a:pt x="215" y="120"/>
                      </a:lnTo>
                      <a:lnTo>
                        <a:pt x="217" y="129"/>
                      </a:lnTo>
                      <a:lnTo>
                        <a:pt x="219" y="137"/>
                      </a:lnTo>
                      <a:lnTo>
                        <a:pt x="221" y="139"/>
                      </a:lnTo>
                      <a:lnTo>
                        <a:pt x="222" y="141"/>
                      </a:lnTo>
                      <a:lnTo>
                        <a:pt x="223" y="143"/>
                      </a:lnTo>
                      <a:lnTo>
                        <a:pt x="224" y="145"/>
                      </a:lnTo>
                      <a:lnTo>
                        <a:pt x="226" y="147"/>
                      </a:lnTo>
                      <a:lnTo>
                        <a:pt x="228" y="148"/>
                      </a:lnTo>
                      <a:lnTo>
                        <a:pt x="230" y="149"/>
                      </a:lnTo>
                      <a:lnTo>
                        <a:pt x="233" y="149"/>
                      </a:lnTo>
                      <a:lnTo>
                        <a:pt x="236" y="145"/>
                      </a:lnTo>
                      <a:lnTo>
                        <a:pt x="237" y="141"/>
                      </a:lnTo>
                      <a:lnTo>
                        <a:pt x="237" y="136"/>
                      </a:lnTo>
                      <a:lnTo>
                        <a:pt x="238" y="132"/>
                      </a:lnTo>
                      <a:lnTo>
                        <a:pt x="238" y="137"/>
                      </a:lnTo>
                      <a:lnTo>
                        <a:pt x="239" y="142"/>
                      </a:lnTo>
                      <a:lnTo>
                        <a:pt x="240" y="146"/>
                      </a:lnTo>
                      <a:lnTo>
                        <a:pt x="243" y="150"/>
                      </a:lnTo>
                      <a:lnTo>
                        <a:pt x="246" y="154"/>
                      </a:lnTo>
                      <a:lnTo>
                        <a:pt x="249" y="156"/>
                      </a:lnTo>
                      <a:lnTo>
                        <a:pt x="253" y="158"/>
                      </a:lnTo>
                      <a:lnTo>
                        <a:pt x="258" y="159"/>
                      </a:lnTo>
                      <a:lnTo>
                        <a:pt x="262" y="161"/>
                      </a:lnTo>
                      <a:lnTo>
                        <a:pt x="264" y="164"/>
                      </a:lnTo>
                      <a:lnTo>
                        <a:pt x="265" y="168"/>
                      </a:lnTo>
                      <a:lnTo>
                        <a:pt x="264" y="174"/>
                      </a:lnTo>
                      <a:lnTo>
                        <a:pt x="260" y="179"/>
                      </a:lnTo>
                      <a:lnTo>
                        <a:pt x="257" y="185"/>
                      </a:lnTo>
                      <a:lnTo>
                        <a:pt x="255" y="190"/>
                      </a:lnTo>
                      <a:lnTo>
                        <a:pt x="255" y="197"/>
                      </a:lnTo>
                      <a:lnTo>
                        <a:pt x="258" y="200"/>
                      </a:lnTo>
                      <a:lnTo>
                        <a:pt x="258" y="204"/>
                      </a:lnTo>
                      <a:lnTo>
                        <a:pt x="258" y="208"/>
                      </a:lnTo>
                      <a:lnTo>
                        <a:pt x="258" y="213"/>
                      </a:lnTo>
                      <a:lnTo>
                        <a:pt x="255" y="222"/>
                      </a:lnTo>
                      <a:lnTo>
                        <a:pt x="253" y="232"/>
                      </a:lnTo>
                      <a:lnTo>
                        <a:pt x="253" y="242"/>
                      </a:lnTo>
                      <a:lnTo>
                        <a:pt x="253" y="252"/>
                      </a:lnTo>
                      <a:lnTo>
                        <a:pt x="255" y="254"/>
                      </a:lnTo>
                      <a:lnTo>
                        <a:pt x="256" y="256"/>
                      </a:lnTo>
                      <a:lnTo>
                        <a:pt x="258" y="257"/>
                      </a:lnTo>
                      <a:lnTo>
                        <a:pt x="259" y="258"/>
                      </a:lnTo>
                      <a:lnTo>
                        <a:pt x="261" y="259"/>
                      </a:lnTo>
                      <a:lnTo>
                        <a:pt x="262" y="260"/>
                      </a:lnTo>
                      <a:lnTo>
                        <a:pt x="264" y="261"/>
                      </a:lnTo>
                      <a:lnTo>
                        <a:pt x="266" y="262"/>
                      </a:lnTo>
                      <a:lnTo>
                        <a:pt x="268" y="262"/>
                      </a:lnTo>
                      <a:lnTo>
                        <a:pt x="271" y="262"/>
                      </a:lnTo>
                      <a:lnTo>
                        <a:pt x="273" y="262"/>
                      </a:lnTo>
                      <a:lnTo>
                        <a:pt x="275" y="261"/>
                      </a:lnTo>
                      <a:lnTo>
                        <a:pt x="277" y="261"/>
                      </a:lnTo>
                      <a:lnTo>
                        <a:pt x="279" y="260"/>
                      </a:lnTo>
                      <a:lnTo>
                        <a:pt x="281" y="259"/>
                      </a:lnTo>
                      <a:lnTo>
                        <a:pt x="283" y="257"/>
                      </a:lnTo>
                      <a:lnTo>
                        <a:pt x="285" y="253"/>
                      </a:lnTo>
                      <a:lnTo>
                        <a:pt x="288" y="249"/>
                      </a:lnTo>
                      <a:lnTo>
                        <a:pt x="290" y="245"/>
                      </a:lnTo>
                      <a:lnTo>
                        <a:pt x="292" y="240"/>
                      </a:lnTo>
                      <a:lnTo>
                        <a:pt x="294" y="236"/>
                      </a:lnTo>
                      <a:lnTo>
                        <a:pt x="297" y="231"/>
                      </a:lnTo>
                      <a:lnTo>
                        <a:pt x="300" y="228"/>
                      </a:lnTo>
                      <a:lnTo>
                        <a:pt x="304" y="224"/>
                      </a:lnTo>
                      <a:lnTo>
                        <a:pt x="308" y="205"/>
                      </a:lnTo>
                      <a:lnTo>
                        <a:pt x="309" y="211"/>
                      </a:lnTo>
                      <a:lnTo>
                        <a:pt x="307" y="217"/>
                      </a:lnTo>
                      <a:lnTo>
                        <a:pt x="308" y="223"/>
                      </a:lnTo>
                      <a:lnTo>
                        <a:pt x="313" y="227"/>
                      </a:lnTo>
                      <a:lnTo>
                        <a:pt x="323" y="228"/>
                      </a:lnTo>
                      <a:lnTo>
                        <a:pt x="314" y="242"/>
                      </a:lnTo>
                      <a:lnTo>
                        <a:pt x="311" y="241"/>
                      </a:lnTo>
                      <a:lnTo>
                        <a:pt x="308" y="241"/>
                      </a:lnTo>
                      <a:lnTo>
                        <a:pt x="305" y="242"/>
                      </a:lnTo>
                      <a:lnTo>
                        <a:pt x="302" y="243"/>
                      </a:lnTo>
                      <a:lnTo>
                        <a:pt x="299" y="245"/>
                      </a:lnTo>
                      <a:lnTo>
                        <a:pt x="297" y="247"/>
                      </a:lnTo>
                      <a:lnTo>
                        <a:pt x="294" y="249"/>
                      </a:lnTo>
                      <a:lnTo>
                        <a:pt x="293" y="252"/>
                      </a:lnTo>
                      <a:lnTo>
                        <a:pt x="291" y="256"/>
                      </a:lnTo>
                      <a:lnTo>
                        <a:pt x="289" y="260"/>
                      </a:lnTo>
                      <a:lnTo>
                        <a:pt x="287" y="264"/>
                      </a:lnTo>
                      <a:lnTo>
                        <a:pt x="283" y="265"/>
                      </a:lnTo>
                      <a:lnTo>
                        <a:pt x="278" y="266"/>
                      </a:lnTo>
                      <a:lnTo>
                        <a:pt x="273" y="266"/>
                      </a:lnTo>
                      <a:lnTo>
                        <a:pt x="268" y="266"/>
                      </a:lnTo>
                      <a:lnTo>
                        <a:pt x="263" y="267"/>
                      </a:lnTo>
                      <a:lnTo>
                        <a:pt x="258" y="268"/>
                      </a:lnTo>
                      <a:lnTo>
                        <a:pt x="253" y="271"/>
                      </a:lnTo>
                      <a:lnTo>
                        <a:pt x="250" y="275"/>
                      </a:lnTo>
                      <a:lnTo>
                        <a:pt x="248" y="280"/>
                      </a:lnTo>
                      <a:lnTo>
                        <a:pt x="246" y="287"/>
                      </a:lnTo>
                      <a:lnTo>
                        <a:pt x="246" y="294"/>
                      </a:lnTo>
                      <a:lnTo>
                        <a:pt x="246" y="301"/>
                      </a:lnTo>
                      <a:lnTo>
                        <a:pt x="243" y="307"/>
                      </a:lnTo>
                      <a:lnTo>
                        <a:pt x="243" y="313"/>
                      </a:lnTo>
                      <a:lnTo>
                        <a:pt x="245" y="319"/>
                      </a:lnTo>
                      <a:lnTo>
                        <a:pt x="248" y="324"/>
                      </a:lnTo>
                      <a:lnTo>
                        <a:pt x="251" y="329"/>
                      </a:lnTo>
                      <a:lnTo>
                        <a:pt x="249" y="330"/>
                      </a:lnTo>
                      <a:lnTo>
                        <a:pt x="247" y="331"/>
                      </a:lnTo>
                      <a:lnTo>
                        <a:pt x="244" y="332"/>
                      </a:lnTo>
                      <a:lnTo>
                        <a:pt x="241" y="333"/>
                      </a:lnTo>
                      <a:lnTo>
                        <a:pt x="241" y="325"/>
                      </a:lnTo>
                      <a:lnTo>
                        <a:pt x="240" y="319"/>
                      </a:lnTo>
                      <a:lnTo>
                        <a:pt x="239" y="312"/>
                      </a:lnTo>
                      <a:lnTo>
                        <a:pt x="238" y="306"/>
                      </a:lnTo>
                      <a:lnTo>
                        <a:pt x="236" y="299"/>
                      </a:lnTo>
                      <a:lnTo>
                        <a:pt x="232" y="293"/>
                      </a:lnTo>
                      <a:lnTo>
                        <a:pt x="229" y="287"/>
                      </a:lnTo>
                      <a:lnTo>
                        <a:pt x="226" y="282"/>
                      </a:lnTo>
                      <a:lnTo>
                        <a:pt x="220" y="278"/>
                      </a:lnTo>
                      <a:lnTo>
                        <a:pt x="215" y="274"/>
                      </a:lnTo>
                      <a:lnTo>
                        <a:pt x="210" y="270"/>
                      </a:lnTo>
                      <a:lnTo>
                        <a:pt x="204" y="267"/>
                      </a:lnTo>
                      <a:lnTo>
                        <a:pt x="199" y="264"/>
                      </a:lnTo>
                      <a:lnTo>
                        <a:pt x="193" y="263"/>
                      </a:lnTo>
                      <a:lnTo>
                        <a:pt x="186" y="263"/>
                      </a:lnTo>
                      <a:lnTo>
                        <a:pt x="180" y="266"/>
                      </a:lnTo>
                      <a:lnTo>
                        <a:pt x="177" y="267"/>
                      </a:lnTo>
                      <a:lnTo>
                        <a:pt x="175" y="270"/>
                      </a:lnTo>
                      <a:lnTo>
                        <a:pt x="173" y="273"/>
                      </a:lnTo>
                      <a:lnTo>
                        <a:pt x="172" y="276"/>
                      </a:lnTo>
                      <a:lnTo>
                        <a:pt x="169" y="279"/>
                      </a:lnTo>
                      <a:lnTo>
                        <a:pt x="167" y="283"/>
                      </a:lnTo>
                      <a:lnTo>
                        <a:pt x="164" y="286"/>
                      </a:lnTo>
                      <a:lnTo>
                        <a:pt x="161" y="290"/>
                      </a:lnTo>
                      <a:lnTo>
                        <a:pt x="159" y="294"/>
                      </a:lnTo>
                      <a:lnTo>
                        <a:pt x="158" y="298"/>
                      </a:lnTo>
                      <a:lnTo>
                        <a:pt x="157" y="302"/>
                      </a:lnTo>
                      <a:lnTo>
                        <a:pt x="156" y="306"/>
                      </a:lnTo>
                      <a:lnTo>
                        <a:pt x="162" y="312"/>
                      </a:lnTo>
                      <a:lnTo>
                        <a:pt x="164" y="320"/>
                      </a:lnTo>
                      <a:lnTo>
                        <a:pt x="164" y="329"/>
                      </a:lnTo>
                      <a:lnTo>
                        <a:pt x="167" y="336"/>
                      </a:lnTo>
                      <a:lnTo>
                        <a:pt x="169" y="338"/>
                      </a:lnTo>
                      <a:lnTo>
                        <a:pt x="171" y="340"/>
                      </a:lnTo>
                      <a:lnTo>
                        <a:pt x="173" y="341"/>
                      </a:lnTo>
                      <a:lnTo>
                        <a:pt x="176" y="342"/>
                      </a:lnTo>
                      <a:lnTo>
                        <a:pt x="178" y="343"/>
                      </a:lnTo>
                      <a:lnTo>
                        <a:pt x="181" y="343"/>
                      </a:lnTo>
                      <a:lnTo>
                        <a:pt x="183" y="343"/>
                      </a:lnTo>
                      <a:lnTo>
                        <a:pt x="186" y="344"/>
                      </a:lnTo>
                      <a:lnTo>
                        <a:pt x="182" y="346"/>
                      </a:lnTo>
                      <a:lnTo>
                        <a:pt x="178" y="349"/>
                      </a:lnTo>
                      <a:lnTo>
                        <a:pt x="174" y="351"/>
                      </a:lnTo>
                      <a:lnTo>
                        <a:pt x="170" y="353"/>
                      </a:lnTo>
                      <a:lnTo>
                        <a:pt x="167" y="355"/>
                      </a:lnTo>
                      <a:lnTo>
                        <a:pt x="163" y="357"/>
                      </a:lnTo>
                      <a:lnTo>
                        <a:pt x="159" y="359"/>
                      </a:lnTo>
                      <a:lnTo>
                        <a:pt x="155" y="361"/>
                      </a:lnTo>
                      <a:lnTo>
                        <a:pt x="151" y="363"/>
                      </a:lnTo>
                      <a:lnTo>
                        <a:pt x="147" y="364"/>
                      </a:lnTo>
                      <a:lnTo>
                        <a:pt x="143" y="367"/>
                      </a:lnTo>
                      <a:lnTo>
                        <a:pt x="139" y="368"/>
                      </a:lnTo>
                      <a:lnTo>
                        <a:pt x="135" y="370"/>
                      </a:lnTo>
                      <a:lnTo>
                        <a:pt x="131" y="372"/>
                      </a:lnTo>
                      <a:lnTo>
                        <a:pt x="127" y="374"/>
                      </a:lnTo>
                      <a:lnTo>
                        <a:pt x="123" y="376"/>
                      </a:lnTo>
                      <a:lnTo>
                        <a:pt x="120" y="376"/>
                      </a:lnTo>
                      <a:lnTo>
                        <a:pt x="116" y="377"/>
                      </a:lnTo>
                      <a:lnTo>
                        <a:pt x="113" y="377"/>
                      </a:lnTo>
                      <a:lnTo>
                        <a:pt x="109" y="378"/>
                      </a:lnTo>
                      <a:lnTo>
                        <a:pt x="105" y="378"/>
                      </a:lnTo>
                      <a:lnTo>
                        <a:pt x="102" y="379"/>
                      </a:lnTo>
                      <a:lnTo>
                        <a:pt x="99" y="379"/>
                      </a:lnTo>
                      <a:lnTo>
                        <a:pt x="96" y="379"/>
                      </a:lnTo>
                      <a:lnTo>
                        <a:pt x="94" y="377"/>
                      </a:lnTo>
                      <a:lnTo>
                        <a:pt x="92" y="376"/>
                      </a:lnTo>
                      <a:lnTo>
                        <a:pt x="89" y="375"/>
                      </a:lnTo>
                      <a:lnTo>
                        <a:pt x="86" y="374"/>
                      </a:lnTo>
                      <a:lnTo>
                        <a:pt x="85" y="372"/>
                      </a:lnTo>
                      <a:lnTo>
                        <a:pt x="83" y="371"/>
                      </a:lnTo>
                      <a:lnTo>
                        <a:pt x="80" y="369"/>
                      </a:lnTo>
                      <a:lnTo>
                        <a:pt x="78" y="368"/>
                      </a:lnTo>
                      <a:lnTo>
                        <a:pt x="75" y="367"/>
                      </a:lnTo>
                      <a:lnTo>
                        <a:pt x="73" y="367"/>
                      </a:lnTo>
                      <a:lnTo>
                        <a:pt x="70" y="368"/>
                      </a:lnTo>
                      <a:lnTo>
                        <a:pt x="68" y="368"/>
                      </a:lnTo>
                      <a:lnTo>
                        <a:pt x="65" y="369"/>
                      </a:lnTo>
                      <a:lnTo>
                        <a:pt x="64" y="370"/>
                      </a:lnTo>
                      <a:lnTo>
                        <a:pt x="62" y="371"/>
                      </a:lnTo>
                      <a:lnTo>
                        <a:pt x="60" y="372"/>
                      </a:lnTo>
                      <a:lnTo>
                        <a:pt x="58" y="374"/>
                      </a:lnTo>
                      <a:lnTo>
                        <a:pt x="57" y="376"/>
                      </a:lnTo>
                      <a:lnTo>
                        <a:pt x="56" y="377"/>
                      </a:lnTo>
                      <a:lnTo>
                        <a:pt x="55" y="379"/>
                      </a:lnTo>
                      <a:lnTo>
                        <a:pt x="32" y="389"/>
                      </a:lnTo>
                      <a:lnTo>
                        <a:pt x="28" y="386"/>
                      </a:lnTo>
                      <a:lnTo>
                        <a:pt x="24" y="382"/>
                      </a:lnTo>
                      <a:lnTo>
                        <a:pt x="21" y="378"/>
                      </a:lnTo>
                      <a:lnTo>
                        <a:pt x="18" y="374"/>
                      </a:lnTo>
                      <a:lnTo>
                        <a:pt x="15" y="369"/>
                      </a:lnTo>
                      <a:lnTo>
                        <a:pt x="12" y="364"/>
                      </a:lnTo>
                      <a:lnTo>
                        <a:pt x="8" y="360"/>
                      </a:lnTo>
                      <a:lnTo>
                        <a:pt x="4" y="356"/>
                      </a:lnTo>
                      <a:lnTo>
                        <a:pt x="7" y="351"/>
                      </a:lnTo>
                      <a:lnTo>
                        <a:pt x="8" y="347"/>
                      </a:lnTo>
                      <a:lnTo>
                        <a:pt x="9" y="342"/>
                      </a:lnTo>
                      <a:lnTo>
                        <a:pt x="10" y="337"/>
                      </a:lnTo>
                      <a:lnTo>
                        <a:pt x="11" y="332"/>
                      </a:lnTo>
                      <a:lnTo>
                        <a:pt x="13" y="327"/>
                      </a:lnTo>
                      <a:lnTo>
                        <a:pt x="15" y="322"/>
                      </a:lnTo>
                      <a:lnTo>
                        <a:pt x="18" y="319"/>
                      </a:lnTo>
                      <a:lnTo>
                        <a:pt x="19" y="315"/>
                      </a:lnTo>
                      <a:lnTo>
                        <a:pt x="19" y="311"/>
                      </a:lnTo>
                      <a:lnTo>
                        <a:pt x="17" y="308"/>
                      </a:lnTo>
                      <a:lnTo>
                        <a:pt x="13" y="306"/>
                      </a:lnTo>
                      <a:lnTo>
                        <a:pt x="10" y="305"/>
                      </a:lnTo>
                      <a:lnTo>
                        <a:pt x="7" y="303"/>
                      </a:lnTo>
                      <a:lnTo>
                        <a:pt x="6" y="301"/>
                      </a:lnTo>
                      <a:lnTo>
                        <a:pt x="5" y="297"/>
                      </a:lnTo>
                      <a:lnTo>
                        <a:pt x="8" y="294"/>
                      </a:lnTo>
                      <a:lnTo>
                        <a:pt x="11" y="290"/>
                      </a:lnTo>
                      <a:lnTo>
                        <a:pt x="14" y="287"/>
                      </a:lnTo>
                      <a:lnTo>
                        <a:pt x="16" y="283"/>
                      </a:lnTo>
                      <a:lnTo>
                        <a:pt x="18" y="279"/>
                      </a:lnTo>
                      <a:lnTo>
                        <a:pt x="19" y="275"/>
                      </a:lnTo>
                      <a:lnTo>
                        <a:pt x="19" y="271"/>
                      </a:lnTo>
                      <a:lnTo>
                        <a:pt x="17" y="266"/>
                      </a:lnTo>
                      <a:lnTo>
                        <a:pt x="16" y="265"/>
                      </a:lnTo>
                      <a:lnTo>
                        <a:pt x="14" y="264"/>
                      </a:lnTo>
                      <a:lnTo>
                        <a:pt x="13" y="263"/>
                      </a:lnTo>
                      <a:lnTo>
                        <a:pt x="11" y="262"/>
                      </a:lnTo>
                      <a:lnTo>
                        <a:pt x="9" y="262"/>
                      </a:lnTo>
                      <a:lnTo>
                        <a:pt x="7" y="263"/>
                      </a:lnTo>
                      <a:lnTo>
                        <a:pt x="5" y="263"/>
                      </a:lnTo>
                      <a:lnTo>
                        <a:pt x="3" y="264"/>
                      </a:lnTo>
                      <a:lnTo>
                        <a:pt x="0" y="266"/>
                      </a:lnTo>
                      <a:lnTo>
                        <a:pt x="1" y="263"/>
                      </a:lnTo>
                      <a:lnTo>
                        <a:pt x="3" y="259"/>
                      </a:lnTo>
                      <a:lnTo>
                        <a:pt x="6" y="255"/>
                      </a:lnTo>
                      <a:lnTo>
                        <a:pt x="10" y="253"/>
                      </a:lnTo>
                      <a:lnTo>
                        <a:pt x="14" y="252"/>
                      </a:lnTo>
                      <a:lnTo>
                        <a:pt x="19" y="252"/>
                      </a:lnTo>
                      <a:lnTo>
                        <a:pt x="24" y="251"/>
                      </a:lnTo>
                      <a:lnTo>
                        <a:pt x="28" y="250"/>
                      </a:lnTo>
                      <a:lnTo>
                        <a:pt x="31" y="249"/>
                      </a:lnTo>
                      <a:lnTo>
                        <a:pt x="35" y="247"/>
                      </a:lnTo>
                      <a:lnTo>
                        <a:pt x="38" y="243"/>
                      </a:lnTo>
                      <a:lnTo>
                        <a:pt x="40" y="239"/>
                      </a:lnTo>
                      <a:lnTo>
                        <a:pt x="41" y="236"/>
                      </a:lnTo>
                      <a:lnTo>
                        <a:pt x="42" y="234"/>
                      </a:lnTo>
                      <a:lnTo>
                        <a:pt x="43" y="231"/>
                      </a:lnTo>
                      <a:lnTo>
                        <a:pt x="44" y="229"/>
                      </a:lnTo>
                      <a:lnTo>
                        <a:pt x="45" y="226"/>
                      </a:lnTo>
                      <a:lnTo>
                        <a:pt x="47" y="224"/>
                      </a:lnTo>
                      <a:lnTo>
                        <a:pt x="49" y="223"/>
                      </a:lnTo>
                      <a:lnTo>
                        <a:pt x="52" y="221"/>
                      </a:lnTo>
                      <a:lnTo>
                        <a:pt x="55" y="222"/>
                      </a:lnTo>
                      <a:lnTo>
                        <a:pt x="58" y="222"/>
                      </a:lnTo>
                      <a:lnTo>
                        <a:pt x="62" y="221"/>
                      </a:lnTo>
                      <a:lnTo>
                        <a:pt x="65" y="220"/>
                      </a:lnTo>
                      <a:lnTo>
                        <a:pt x="68" y="219"/>
                      </a:lnTo>
                      <a:lnTo>
                        <a:pt x="71" y="217"/>
                      </a:lnTo>
                      <a:lnTo>
                        <a:pt x="74" y="214"/>
                      </a:lnTo>
                      <a:lnTo>
                        <a:pt x="76" y="211"/>
                      </a:lnTo>
                      <a:lnTo>
                        <a:pt x="79" y="211"/>
                      </a:lnTo>
                      <a:lnTo>
                        <a:pt x="81" y="212"/>
                      </a:lnTo>
                      <a:lnTo>
                        <a:pt x="83" y="214"/>
                      </a:lnTo>
                      <a:lnTo>
                        <a:pt x="84" y="216"/>
                      </a:lnTo>
                      <a:lnTo>
                        <a:pt x="86" y="218"/>
                      </a:lnTo>
                      <a:lnTo>
                        <a:pt x="87" y="220"/>
                      </a:lnTo>
                      <a:lnTo>
                        <a:pt x="89" y="221"/>
                      </a:lnTo>
                      <a:lnTo>
                        <a:pt x="92" y="221"/>
                      </a:lnTo>
                      <a:lnTo>
                        <a:pt x="94" y="222"/>
                      </a:lnTo>
                      <a:lnTo>
                        <a:pt x="95" y="222"/>
                      </a:lnTo>
                      <a:lnTo>
                        <a:pt x="97" y="222"/>
                      </a:lnTo>
                      <a:lnTo>
                        <a:pt x="99" y="221"/>
                      </a:lnTo>
                      <a:lnTo>
                        <a:pt x="100" y="220"/>
                      </a:lnTo>
                      <a:lnTo>
                        <a:pt x="101" y="219"/>
                      </a:lnTo>
                      <a:lnTo>
                        <a:pt x="102" y="217"/>
                      </a:lnTo>
                      <a:lnTo>
                        <a:pt x="104" y="216"/>
                      </a:lnTo>
                      <a:lnTo>
                        <a:pt x="103" y="213"/>
                      </a:lnTo>
                      <a:lnTo>
                        <a:pt x="102" y="211"/>
                      </a:lnTo>
                      <a:lnTo>
                        <a:pt x="101" y="208"/>
                      </a:lnTo>
                      <a:lnTo>
                        <a:pt x="100" y="206"/>
                      </a:lnTo>
                      <a:lnTo>
                        <a:pt x="98" y="204"/>
                      </a:lnTo>
                      <a:lnTo>
                        <a:pt x="96" y="202"/>
                      </a:lnTo>
                      <a:lnTo>
                        <a:pt x="95" y="201"/>
                      </a:lnTo>
                      <a:lnTo>
                        <a:pt x="92" y="199"/>
                      </a:lnTo>
                      <a:lnTo>
                        <a:pt x="92" y="196"/>
                      </a:lnTo>
                      <a:lnTo>
                        <a:pt x="94" y="193"/>
                      </a:lnTo>
                      <a:lnTo>
                        <a:pt x="95" y="190"/>
                      </a:lnTo>
                      <a:lnTo>
                        <a:pt x="94" y="187"/>
                      </a:lnTo>
                      <a:lnTo>
                        <a:pt x="92" y="183"/>
                      </a:lnTo>
                      <a:lnTo>
                        <a:pt x="89" y="181"/>
                      </a:lnTo>
                      <a:lnTo>
                        <a:pt x="85" y="180"/>
                      </a:lnTo>
                      <a:lnTo>
                        <a:pt x="82" y="179"/>
                      </a:lnTo>
                      <a:lnTo>
                        <a:pt x="79" y="179"/>
                      </a:lnTo>
                      <a:lnTo>
                        <a:pt x="76" y="178"/>
                      </a:lnTo>
                      <a:lnTo>
                        <a:pt x="73" y="175"/>
                      </a:lnTo>
                      <a:lnTo>
                        <a:pt x="71" y="172"/>
                      </a:lnTo>
                      <a:lnTo>
                        <a:pt x="69" y="166"/>
                      </a:lnTo>
                      <a:lnTo>
                        <a:pt x="66" y="160"/>
                      </a:lnTo>
                      <a:lnTo>
                        <a:pt x="64" y="155"/>
                      </a:lnTo>
                      <a:lnTo>
                        <a:pt x="62" y="149"/>
                      </a:lnTo>
                      <a:lnTo>
                        <a:pt x="59" y="143"/>
                      </a:lnTo>
                      <a:lnTo>
                        <a:pt x="56" y="138"/>
                      </a:lnTo>
                      <a:lnTo>
                        <a:pt x="52" y="133"/>
                      </a:lnTo>
                      <a:lnTo>
                        <a:pt x="47" y="129"/>
                      </a:lnTo>
                      <a:lnTo>
                        <a:pt x="45" y="128"/>
                      </a:lnTo>
                      <a:lnTo>
                        <a:pt x="43" y="128"/>
                      </a:lnTo>
                      <a:lnTo>
                        <a:pt x="41" y="129"/>
                      </a:lnTo>
                      <a:lnTo>
                        <a:pt x="39" y="129"/>
                      </a:lnTo>
                      <a:lnTo>
                        <a:pt x="38" y="130"/>
                      </a:lnTo>
                      <a:lnTo>
                        <a:pt x="37" y="131"/>
                      </a:lnTo>
                      <a:lnTo>
                        <a:pt x="36" y="132"/>
                      </a:lnTo>
                      <a:lnTo>
                        <a:pt x="34" y="134"/>
                      </a:lnTo>
                      <a:lnTo>
                        <a:pt x="33" y="140"/>
                      </a:lnTo>
                      <a:lnTo>
                        <a:pt x="33" y="146"/>
                      </a:lnTo>
                      <a:lnTo>
                        <a:pt x="31" y="152"/>
                      </a:lnTo>
                      <a:lnTo>
                        <a:pt x="29" y="157"/>
                      </a:lnTo>
                      <a:lnTo>
                        <a:pt x="26" y="157"/>
                      </a:lnTo>
                      <a:lnTo>
                        <a:pt x="24" y="158"/>
                      </a:lnTo>
                      <a:lnTo>
                        <a:pt x="21" y="160"/>
                      </a:lnTo>
                      <a:lnTo>
                        <a:pt x="18" y="162"/>
                      </a:lnTo>
                      <a:lnTo>
                        <a:pt x="19" y="155"/>
                      </a:lnTo>
                      <a:lnTo>
                        <a:pt x="19" y="148"/>
                      </a:lnTo>
                      <a:lnTo>
                        <a:pt x="16" y="141"/>
                      </a:lnTo>
                      <a:lnTo>
                        <a:pt x="12" y="135"/>
                      </a:lnTo>
                      <a:lnTo>
                        <a:pt x="14" y="132"/>
                      </a:lnTo>
                      <a:lnTo>
                        <a:pt x="15" y="128"/>
                      </a:lnTo>
                      <a:lnTo>
                        <a:pt x="17" y="125"/>
                      </a:lnTo>
                      <a:lnTo>
                        <a:pt x="19" y="122"/>
                      </a:lnTo>
                      <a:lnTo>
                        <a:pt x="21" y="119"/>
                      </a:lnTo>
                      <a:lnTo>
                        <a:pt x="24" y="117"/>
                      </a:lnTo>
                      <a:lnTo>
                        <a:pt x="27" y="115"/>
                      </a:lnTo>
                      <a:lnTo>
                        <a:pt x="31" y="114"/>
                      </a:lnTo>
                      <a:lnTo>
                        <a:pt x="34" y="114"/>
                      </a:lnTo>
                      <a:lnTo>
                        <a:pt x="39" y="115"/>
                      </a:lnTo>
                      <a:lnTo>
                        <a:pt x="43" y="116"/>
                      </a:lnTo>
                      <a:lnTo>
                        <a:pt x="46" y="116"/>
                      </a:lnTo>
                      <a:lnTo>
                        <a:pt x="50" y="115"/>
                      </a:lnTo>
                      <a:lnTo>
                        <a:pt x="53" y="113"/>
                      </a:lnTo>
                      <a:lnTo>
                        <a:pt x="56" y="111"/>
                      </a:lnTo>
                      <a:lnTo>
                        <a:pt x="58" y="107"/>
                      </a:lnTo>
                      <a:lnTo>
                        <a:pt x="58" y="101"/>
                      </a:lnTo>
                      <a:lnTo>
                        <a:pt x="59" y="96"/>
                      </a:lnTo>
                      <a:lnTo>
                        <a:pt x="61" y="91"/>
                      </a:lnTo>
                      <a:lnTo>
                        <a:pt x="63" y="86"/>
                      </a:lnTo>
                      <a:lnTo>
                        <a:pt x="65" y="81"/>
                      </a:lnTo>
                      <a:lnTo>
                        <a:pt x="66" y="76"/>
                      </a:lnTo>
                      <a:lnTo>
                        <a:pt x="67" y="71"/>
                      </a:lnTo>
                      <a:lnTo>
                        <a:pt x="67" y="66"/>
                      </a:lnTo>
                      <a:lnTo>
                        <a:pt x="65" y="62"/>
                      </a:lnTo>
                      <a:lnTo>
                        <a:pt x="62" y="60"/>
                      </a:lnTo>
                      <a:lnTo>
                        <a:pt x="59" y="60"/>
                      </a:lnTo>
                      <a:lnTo>
                        <a:pt x="56" y="60"/>
                      </a:lnTo>
                      <a:lnTo>
                        <a:pt x="53" y="60"/>
                      </a:lnTo>
                      <a:lnTo>
                        <a:pt x="51" y="60"/>
                      </a:lnTo>
                      <a:lnTo>
                        <a:pt x="49" y="58"/>
                      </a:lnTo>
                      <a:lnTo>
                        <a:pt x="48" y="54"/>
                      </a:lnTo>
                      <a:lnTo>
                        <a:pt x="46" y="53"/>
                      </a:lnTo>
                      <a:lnTo>
                        <a:pt x="45" y="52"/>
                      </a:lnTo>
                      <a:lnTo>
                        <a:pt x="43" y="51"/>
                      </a:lnTo>
                      <a:lnTo>
                        <a:pt x="41" y="51"/>
                      </a:lnTo>
                      <a:lnTo>
                        <a:pt x="39" y="50"/>
                      </a:lnTo>
                      <a:lnTo>
                        <a:pt x="36" y="50"/>
                      </a:lnTo>
                      <a:lnTo>
                        <a:pt x="34" y="50"/>
                      </a:lnTo>
                      <a:lnTo>
                        <a:pt x="32" y="50"/>
                      </a:lnTo>
                      <a:lnTo>
                        <a:pt x="32" y="44"/>
                      </a:lnTo>
                      <a:lnTo>
                        <a:pt x="34" y="38"/>
                      </a:lnTo>
                      <a:lnTo>
                        <a:pt x="34" y="33"/>
                      </a:lnTo>
                      <a:lnTo>
                        <a:pt x="33" y="27"/>
                      </a:lnTo>
                      <a:lnTo>
                        <a:pt x="31" y="24"/>
                      </a:lnTo>
                      <a:lnTo>
                        <a:pt x="28" y="22"/>
                      </a:lnTo>
                      <a:lnTo>
                        <a:pt x="25" y="20"/>
                      </a:lnTo>
                      <a:lnTo>
                        <a:pt x="23" y="18"/>
                      </a:lnTo>
                      <a:lnTo>
                        <a:pt x="20" y="16"/>
                      </a:lnTo>
                      <a:lnTo>
                        <a:pt x="17" y="14"/>
                      </a:lnTo>
                      <a:lnTo>
                        <a:pt x="15" y="12"/>
                      </a:lnTo>
                      <a:lnTo>
                        <a:pt x="13" y="10"/>
                      </a:lnTo>
                      <a:lnTo>
                        <a:pt x="17" y="9"/>
                      </a:lnTo>
                      <a:lnTo>
                        <a:pt x="20" y="8"/>
                      </a:lnTo>
                      <a:lnTo>
                        <a:pt x="24" y="6"/>
                      </a:lnTo>
                      <a:lnTo>
                        <a:pt x="27" y="5"/>
                      </a:lnTo>
                      <a:lnTo>
                        <a:pt x="30" y="3"/>
                      </a:lnTo>
                      <a:lnTo>
                        <a:pt x="34" y="2"/>
                      </a:lnTo>
                      <a:lnTo>
                        <a:pt x="37" y="1"/>
                      </a:lnTo>
                      <a:lnTo>
                        <a:pt x="41" y="0"/>
                      </a:lnTo>
                      <a:lnTo>
                        <a:pt x="43" y="4"/>
                      </a:lnTo>
                      <a:lnTo>
                        <a:pt x="45" y="8"/>
                      </a:lnTo>
                      <a:lnTo>
                        <a:pt x="47" y="13"/>
                      </a:lnTo>
                      <a:lnTo>
                        <a:pt x="50" y="17"/>
                      </a:lnTo>
                      <a:lnTo>
                        <a:pt x="53" y="21"/>
                      </a:lnTo>
                      <a:lnTo>
                        <a:pt x="57" y="24"/>
                      </a:lnTo>
                      <a:lnTo>
                        <a:pt x="62" y="27"/>
                      </a:lnTo>
                      <a:lnTo>
                        <a:pt x="67" y="27"/>
                      </a:lnTo>
                    </a:path>
                  </a:pathLst>
                </a:custGeom>
                <a:solidFill>
                  <a:srgbClr val="B7F9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4" name="Freeform 61"/>
                <p:cNvSpPr>
                  <a:spLocks/>
                </p:cNvSpPr>
                <p:nvPr/>
              </p:nvSpPr>
              <p:spPr bwMode="auto">
                <a:xfrm>
                  <a:off x="3987" y="1567"/>
                  <a:ext cx="221" cy="296"/>
                </a:xfrm>
                <a:custGeom>
                  <a:avLst/>
                  <a:gdLst>
                    <a:gd name="T0" fmla="*/ 142 w 221"/>
                    <a:gd name="T1" fmla="*/ 8 h 296"/>
                    <a:gd name="T2" fmla="*/ 151 w 221"/>
                    <a:gd name="T3" fmla="*/ 16 h 296"/>
                    <a:gd name="T4" fmla="*/ 149 w 221"/>
                    <a:gd name="T5" fmla="*/ 37 h 296"/>
                    <a:gd name="T6" fmla="*/ 162 w 221"/>
                    <a:gd name="T7" fmla="*/ 44 h 296"/>
                    <a:gd name="T8" fmla="*/ 168 w 221"/>
                    <a:gd name="T9" fmla="*/ 50 h 296"/>
                    <a:gd name="T10" fmla="*/ 177 w 221"/>
                    <a:gd name="T11" fmla="*/ 55 h 296"/>
                    <a:gd name="T12" fmla="*/ 179 w 221"/>
                    <a:gd name="T13" fmla="*/ 70 h 296"/>
                    <a:gd name="T14" fmla="*/ 164 w 221"/>
                    <a:gd name="T15" fmla="*/ 93 h 296"/>
                    <a:gd name="T16" fmla="*/ 143 w 221"/>
                    <a:gd name="T17" fmla="*/ 97 h 296"/>
                    <a:gd name="T18" fmla="*/ 131 w 221"/>
                    <a:gd name="T19" fmla="*/ 111 h 296"/>
                    <a:gd name="T20" fmla="*/ 135 w 221"/>
                    <a:gd name="T21" fmla="*/ 131 h 296"/>
                    <a:gd name="T22" fmla="*/ 138 w 221"/>
                    <a:gd name="T23" fmla="*/ 155 h 296"/>
                    <a:gd name="T24" fmla="*/ 150 w 221"/>
                    <a:gd name="T25" fmla="*/ 153 h 296"/>
                    <a:gd name="T26" fmla="*/ 162 w 221"/>
                    <a:gd name="T27" fmla="*/ 144 h 296"/>
                    <a:gd name="T28" fmla="*/ 175 w 221"/>
                    <a:gd name="T29" fmla="*/ 127 h 296"/>
                    <a:gd name="T30" fmla="*/ 185 w 221"/>
                    <a:gd name="T31" fmla="*/ 151 h 296"/>
                    <a:gd name="T32" fmla="*/ 210 w 221"/>
                    <a:gd name="T33" fmla="*/ 173 h 296"/>
                    <a:gd name="T34" fmla="*/ 209 w 221"/>
                    <a:gd name="T35" fmla="*/ 188 h 296"/>
                    <a:gd name="T36" fmla="*/ 218 w 221"/>
                    <a:gd name="T37" fmla="*/ 194 h 296"/>
                    <a:gd name="T38" fmla="*/ 213 w 221"/>
                    <a:gd name="T39" fmla="*/ 198 h 296"/>
                    <a:gd name="T40" fmla="*/ 204 w 221"/>
                    <a:gd name="T41" fmla="*/ 189 h 296"/>
                    <a:gd name="T42" fmla="*/ 191 w 221"/>
                    <a:gd name="T43" fmla="*/ 193 h 296"/>
                    <a:gd name="T44" fmla="*/ 179 w 221"/>
                    <a:gd name="T45" fmla="*/ 199 h 296"/>
                    <a:gd name="T46" fmla="*/ 166 w 221"/>
                    <a:gd name="T47" fmla="*/ 203 h 296"/>
                    <a:gd name="T48" fmla="*/ 157 w 221"/>
                    <a:gd name="T49" fmla="*/ 220 h 296"/>
                    <a:gd name="T50" fmla="*/ 141 w 221"/>
                    <a:gd name="T51" fmla="*/ 229 h 296"/>
                    <a:gd name="T52" fmla="*/ 127 w 221"/>
                    <a:gd name="T53" fmla="*/ 233 h 296"/>
                    <a:gd name="T54" fmla="*/ 117 w 221"/>
                    <a:gd name="T55" fmla="*/ 245 h 296"/>
                    <a:gd name="T56" fmla="*/ 110 w 221"/>
                    <a:gd name="T57" fmla="*/ 260 h 296"/>
                    <a:gd name="T58" fmla="*/ 109 w 221"/>
                    <a:gd name="T59" fmla="*/ 264 h 296"/>
                    <a:gd name="T60" fmla="*/ 101 w 221"/>
                    <a:gd name="T61" fmla="*/ 260 h 296"/>
                    <a:gd name="T62" fmla="*/ 95 w 221"/>
                    <a:gd name="T63" fmla="*/ 240 h 296"/>
                    <a:gd name="T64" fmla="*/ 80 w 221"/>
                    <a:gd name="T65" fmla="*/ 231 h 296"/>
                    <a:gd name="T66" fmla="*/ 68 w 221"/>
                    <a:gd name="T67" fmla="*/ 222 h 296"/>
                    <a:gd name="T68" fmla="*/ 51 w 221"/>
                    <a:gd name="T69" fmla="*/ 218 h 296"/>
                    <a:gd name="T70" fmla="*/ 37 w 221"/>
                    <a:gd name="T71" fmla="*/ 235 h 296"/>
                    <a:gd name="T72" fmla="*/ 48 w 221"/>
                    <a:gd name="T73" fmla="*/ 253 h 296"/>
                    <a:gd name="T74" fmla="*/ 52 w 221"/>
                    <a:gd name="T75" fmla="*/ 271 h 296"/>
                    <a:gd name="T76" fmla="*/ 62 w 221"/>
                    <a:gd name="T77" fmla="*/ 284 h 296"/>
                    <a:gd name="T78" fmla="*/ 50 w 221"/>
                    <a:gd name="T79" fmla="*/ 290 h 296"/>
                    <a:gd name="T80" fmla="*/ 36 w 221"/>
                    <a:gd name="T81" fmla="*/ 275 h 296"/>
                    <a:gd name="T82" fmla="*/ 30 w 221"/>
                    <a:gd name="T83" fmla="*/ 263 h 296"/>
                    <a:gd name="T84" fmla="*/ 22 w 221"/>
                    <a:gd name="T85" fmla="*/ 247 h 296"/>
                    <a:gd name="T86" fmla="*/ 19 w 221"/>
                    <a:gd name="T87" fmla="*/ 194 h 296"/>
                    <a:gd name="T88" fmla="*/ 2 w 221"/>
                    <a:gd name="T89" fmla="*/ 163 h 296"/>
                    <a:gd name="T90" fmla="*/ 7 w 221"/>
                    <a:gd name="T91" fmla="*/ 144 h 296"/>
                    <a:gd name="T92" fmla="*/ 18 w 221"/>
                    <a:gd name="T93" fmla="*/ 138 h 296"/>
                    <a:gd name="T94" fmla="*/ 33 w 221"/>
                    <a:gd name="T95" fmla="*/ 125 h 296"/>
                    <a:gd name="T96" fmla="*/ 38 w 221"/>
                    <a:gd name="T97" fmla="*/ 94 h 296"/>
                    <a:gd name="T98" fmla="*/ 65 w 221"/>
                    <a:gd name="T99" fmla="*/ 79 h 296"/>
                    <a:gd name="T100" fmla="*/ 80 w 221"/>
                    <a:gd name="T101" fmla="*/ 37 h 296"/>
                    <a:gd name="T102" fmla="*/ 84 w 221"/>
                    <a:gd name="T103" fmla="*/ 29 h 296"/>
                    <a:gd name="T104" fmla="*/ 116 w 221"/>
                    <a:gd name="T105" fmla="*/ 7 h 296"/>
                    <a:gd name="T106" fmla="*/ 133 w 221"/>
                    <a:gd name="T107" fmla="*/ 5 h 29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1"/>
                    <a:gd name="T163" fmla="*/ 0 h 296"/>
                    <a:gd name="T164" fmla="*/ 221 w 221"/>
                    <a:gd name="T165" fmla="*/ 296 h 29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1" h="296">
                      <a:moveTo>
                        <a:pt x="136" y="7"/>
                      </a:moveTo>
                      <a:lnTo>
                        <a:pt x="137" y="7"/>
                      </a:lnTo>
                      <a:lnTo>
                        <a:pt x="139" y="7"/>
                      </a:lnTo>
                      <a:lnTo>
                        <a:pt x="141" y="7"/>
                      </a:lnTo>
                      <a:lnTo>
                        <a:pt x="142" y="8"/>
                      </a:lnTo>
                      <a:lnTo>
                        <a:pt x="144" y="9"/>
                      </a:lnTo>
                      <a:lnTo>
                        <a:pt x="146" y="10"/>
                      </a:lnTo>
                      <a:lnTo>
                        <a:pt x="147" y="11"/>
                      </a:lnTo>
                      <a:lnTo>
                        <a:pt x="149" y="12"/>
                      </a:lnTo>
                      <a:lnTo>
                        <a:pt x="151" y="16"/>
                      </a:lnTo>
                      <a:lnTo>
                        <a:pt x="151" y="21"/>
                      </a:lnTo>
                      <a:lnTo>
                        <a:pt x="151" y="25"/>
                      </a:lnTo>
                      <a:lnTo>
                        <a:pt x="150" y="29"/>
                      </a:lnTo>
                      <a:lnTo>
                        <a:pt x="149" y="33"/>
                      </a:lnTo>
                      <a:lnTo>
                        <a:pt x="149" y="37"/>
                      </a:lnTo>
                      <a:lnTo>
                        <a:pt x="151" y="41"/>
                      </a:lnTo>
                      <a:lnTo>
                        <a:pt x="155" y="43"/>
                      </a:lnTo>
                      <a:lnTo>
                        <a:pt x="157" y="44"/>
                      </a:lnTo>
                      <a:lnTo>
                        <a:pt x="160" y="45"/>
                      </a:lnTo>
                      <a:lnTo>
                        <a:pt x="162" y="44"/>
                      </a:lnTo>
                      <a:lnTo>
                        <a:pt x="164" y="44"/>
                      </a:lnTo>
                      <a:lnTo>
                        <a:pt x="166" y="45"/>
                      </a:lnTo>
                      <a:lnTo>
                        <a:pt x="168" y="46"/>
                      </a:lnTo>
                      <a:lnTo>
                        <a:pt x="169" y="47"/>
                      </a:lnTo>
                      <a:lnTo>
                        <a:pt x="168" y="50"/>
                      </a:lnTo>
                      <a:lnTo>
                        <a:pt x="170" y="52"/>
                      </a:lnTo>
                      <a:lnTo>
                        <a:pt x="171" y="53"/>
                      </a:lnTo>
                      <a:lnTo>
                        <a:pt x="173" y="54"/>
                      </a:lnTo>
                      <a:lnTo>
                        <a:pt x="175" y="54"/>
                      </a:lnTo>
                      <a:lnTo>
                        <a:pt x="177" y="55"/>
                      </a:lnTo>
                      <a:lnTo>
                        <a:pt x="179" y="54"/>
                      </a:lnTo>
                      <a:lnTo>
                        <a:pt x="181" y="54"/>
                      </a:lnTo>
                      <a:lnTo>
                        <a:pt x="183" y="54"/>
                      </a:lnTo>
                      <a:lnTo>
                        <a:pt x="181" y="62"/>
                      </a:lnTo>
                      <a:lnTo>
                        <a:pt x="179" y="70"/>
                      </a:lnTo>
                      <a:lnTo>
                        <a:pt x="177" y="79"/>
                      </a:lnTo>
                      <a:lnTo>
                        <a:pt x="176" y="88"/>
                      </a:lnTo>
                      <a:lnTo>
                        <a:pt x="173" y="92"/>
                      </a:lnTo>
                      <a:lnTo>
                        <a:pt x="169" y="93"/>
                      </a:lnTo>
                      <a:lnTo>
                        <a:pt x="164" y="93"/>
                      </a:lnTo>
                      <a:lnTo>
                        <a:pt x="160" y="93"/>
                      </a:lnTo>
                      <a:lnTo>
                        <a:pt x="155" y="91"/>
                      </a:lnTo>
                      <a:lnTo>
                        <a:pt x="151" y="91"/>
                      </a:lnTo>
                      <a:lnTo>
                        <a:pt x="146" y="93"/>
                      </a:lnTo>
                      <a:lnTo>
                        <a:pt x="143" y="97"/>
                      </a:lnTo>
                      <a:lnTo>
                        <a:pt x="140" y="99"/>
                      </a:lnTo>
                      <a:lnTo>
                        <a:pt x="138" y="102"/>
                      </a:lnTo>
                      <a:lnTo>
                        <a:pt x="135" y="105"/>
                      </a:lnTo>
                      <a:lnTo>
                        <a:pt x="133" y="108"/>
                      </a:lnTo>
                      <a:lnTo>
                        <a:pt x="131" y="111"/>
                      </a:lnTo>
                      <a:lnTo>
                        <a:pt x="130" y="114"/>
                      </a:lnTo>
                      <a:lnTo>
                        <a:pt x="129" y="118"/>
                      </a:lnTo>
                      <a:lnTo>
                        <a:pt x="130" y="122"/>
                      </a:lnTo>
                      <a:lnTo>
                        <a:pt x="134" y="126"/>
                      </a:lnTo>
                      <a:lnTo>
                        <a:pt x="135" y="131"/>
                      </a:lnTo>
                      <a:lnTo>
                        <a:pt x="136" y="136"/>
                      </a:lnTo>
                      <a:lnTo>
                        <a:pt x="135" y="141"/>
                      </a:lnTo>
                      <a:lnTo>
                        <a:pt x="135" y="146"/>
                      </a:lnTo>
                      <a:lnTo>
                        <a:pt x="135" y="151"/>
                      </a:lnTo>
                      <a:lnTo>
                        <a:pt x="138" y="155"/>
                      </a:lnTo>
                      <a:lnTo>
                        <a:pt x="143" y="158"/>
                      </a:lnTo>
                      <a:lnTo>
                        <a:pt x="145" y="157"/>
                      </a:lnTo>
                      <a:lnTo>
                        <a:pt x="147" y="156"/>
                      </a:lnTo>
                      <a:lnTo>
                        <a:pt x="149" y="155"/>
                      </a:lnTo>
                      <a:lnTo>
                        <a:pt x="150" y="153"/>
                      </a:lnTo>
                      <a:lnTo>
                        <a:pt x="152" y="151"/>
                      </a:lnTo>
                      <a:lnTo>
                        <a:pt x="153" y="150"/>
                      </a:lnTo>
                      <a:lnTo>
                        <a:pt x="155" y="150"/>
                      </a:lnTo>
                      <a:lnTo>
                        <a:pt x="159" y="150"/>
                      </a:lnTo>
                      <a:lnTo>
                        <a:pt x="162" y="144"/>
                      </a:lnTo>
                      <a:lnTo>
                        <a:pt x="164" y="136"/>
                      </a:lnTo>
                      <a:lnTo>
                        <a:pt x="166" y="129"/>
                      </a:lnTo>
                      <a:lnTo>
                        <a:pt x="170" y="122"/>
                      </a:lnTo>
                      <a:lnTo>
                        <a:pt x="172" y="124"/>
                      </a:lnTo>
                      <a:lnTo>
                        <a:pt x="175" y="127"/>
                      </a:lnTo>
                      <a:lnTo>
                        <a:pt x="176" y="129"/>
                      </a:lnTo>
                      <a:lnTo>
                        <a:pt x="178" y="132"/>
                      </a:lnTo>
                      <a:lnTo>
                        <a:pt x="180" y="138"/>
                      </a:lnTo>
                      <a:lnTo>
                        <a:pt x="183" y="145"/>
                      </a:lnTo>
                      <a:lnTo>
                        <a:pt x="185" y="151"/>
                      </a:lnTo>
                      <a:lnTo>
                        <a:pt x="188" y="158"/>
                      </a:lnTo>
                      <a:lnTo>
                        <a:pt x="192" y="164"/>
                      </a:lnTo>
                      <a:lnTo>
                        <a:pt x="197" y="169"/>
                      </a:lnTo>
                      <a:lnTo>
                        <a:pt x="203" y="172"/>
                      </a:lnTo>
                      <a:lnTo>
                        <a:pt x="210" y="173"/>
                      </a:lnTo>
                      <a:lnTo>
                        <a:pt x="210" y="176"/>
                      </a:lnTo>
                      <a:lnTo>
                        <a:pt x="209" y="179"/>
                      </a:lnTo>
                      <a:lnTo>
                        <a:pt x="208" y="182"/>
                      </a:lnTo>
                      <a:lnTo>
                        <a:pt x="208" y="186"/>
                      </a:lnTo>
                      <a:lnTo>
                        <a:pt x="209" y="188"/>
                      </a:lnTo>
                      <a:lnTo>
                        <a:pt x="211" y="189"/>
                      </a:lnTo>
                      <a:lnTo>
                        <a:pt x="213" y="190"/>
                      </a:lnTo>
                      <a:lnTo>
                        <a:pt x="215" y="191"/>
                      </a:lnTo>
                      <a:lnTo>
                        <a:pt x="217" y="192"/>
                      </a:lnTo>
                      <a:lnTo>
                        <a:pt x="218" y="194"/>
                      </a:lnTo>
                      <a:lnTo>
                        <a:pt x="220" y="196"/>
                      </a:lnTo>
                      <a:lnTo>
                        <a:pt x="220" y="199"/>
                      </a:lnTo>
                      <a:lnTo>
                        <a:pt x="218" y="199"/>
                      </a:lnTo>
                      <a:lnTo>
                        <a:pt x="215" y="199"/>
                      </a:lnTo>
                      <a:lnTo>
                        <a:pt x="213" y="198"/>
                      </a:lnTo>
                      <a:lnTo>
                        <a:pt x="212" y="195"/>
                      </a:lnTo>
                      <a:lnTo>
                        <a:pt x="210" y="193"/>
                      </a:lnTo>
                      <a:lnTo>
                        <a:pt x="208" y="192"/>
                      </a:lnTo>
                      <a:lnTo>
                        <a:pt x="207" y="190"/>
                      </a:lnTo>
                      <a:lnTo>
                        <a:pt x="204" y="189"/>
                      </a:lnTo>
                      <a:lnTo>
                        <a:pt x="201" y="188"/>
                      </a:lnTo>
                      <a:lnTo>
                        <a:pt x="198" y="188"/>
                      </a:lnTo>
                      <a:lnTo>
                        <a:pt x="196" y="189"/>
                      </a:lnTo>
                      <a:lnTo>
                        <a:pt x="194" y="191"/>
                      </a:lnTo>
                      <a:lnTo>
                        <a:pt x="191" y="193"/>
                      </a:lnTo>
                      <a:lnTo>
                        <a:pt x="189" y="195"/>
                      </a:lnTo>
                      <a:lnTo>
                        <a:pt x="187" y="198"/>
                      </a:lnTo>
                      <a:lnTo>
                        <a:pt x="184" y="199"/>
                      </a:lnTo>
                      <a:lnTo>
                        <a:pt x="182" y="199"/>
                      </a:lnTo>
                      <a:lnTo>
                        <a:pt x="179" y="199"/>
                      </a:lnTo>
                      <a:lnTo>
                        <a:pt x="176" y="199"/>
                      </a:lnTo>
                      <a:lnTo>
                        <a:pt x="174" y="199"/>
                      </a:lnTo>
                      <a:lnTo>
                        <a:pt x="171" y="200"/>
                      </a:lnTo>
                      <a:lnTo>
                        <a:pt x="169" y="201"/>
                      </a:lnTo>
                      <a:lnTo>
                        <a:pt x="166" y="203"/>
                      </a:lnTo>
                      <a:lnTo>
                        <a:pt x="164" y="205"/>
                      </a:lnTo>
                      <a:lnTo>
                        <a:pt x="162" y="208"/>
                      </a:lnTo>
                      <a:lnTo>
                        <a:pt x="160" y="212"/>
                      </a:lnTo>
                      <a:lnTo>
                        <a:pt x="159" y="217"/>
                      </a:lnTo>
                      <a:lnTo>
                        <a:pt x="157" y="220"/>
                      </a:lnTo>
                      <a:lnTo>
                        <a:pt x="155" y="224"/>
                      </a:lnTo>
                      <a:lnTo>
                        <a:pt x="152" y="227"/>
                      </a:lnTo>
                      <a:lnTo>
                        <a:pt x="149" y="229"/>
                      </a:lnTo>
                      <a:lnTo>
                        <a:pt x="145" y="229"/>
                      </a:lnTo>
                      <a:lnTo>
                        <a:pt x="141" y="229"/>
                      </a:lnTo>
                      <a:lnTo>
                        <a:pt x="138" y="230"/>
                      </a:lnTo>
                      <a:lnTo>
                        <a:pt x="135" y="230"/>
                      </a:lnTo>
                      <a:lnTo>
                        <a:pt x="133" y="231"/>
                      </a:lnTo>
                      <a:lnTo>
                        <a:pt x="130" y="232"/>
                      </a:lnTo>
                      <a:lnTo>
                        <a:pt x="127" y="233"/>
                      </a:lnTo>
                      <a:lnTo>
                        <a:pt x="125" y="234"/>
                      </a:lnTo>
                      <a:lnTo>
                        <a:pt x="122" y="236"/>
                      </a:lnTo>
                      <a:lnTo>
                        <a:pt x="121" y="239"/>
                      </a:lnTo>
                      <a:lnTo>
                        <a:pt x="118" y="242"/>
                      </a:lnTo>
                      <a:lnTo>
                        <a:pt x="117" y="245"/>
                      </a:lnTo>
                      <a:lnTo>
                        <a:pt x="116" y="248"/>
                      </a:lnTo>
                      <a:lnTo>
                        <a:pt x="114" y="251"/>
                      </a:lnTo>
                      <a:lnTo>
                        <a:pt x="113" y="254"/>
                      </a:lnTo>
                      <a:lnTo>
                        <a:pt x="112" y="257"/>
                      </a:lnTo>
                      <a:lnTo>
                        <a:pt x="110" y="260"/>
                      </a:lnTo>
                      <a:lnTo>
                        <a:pt x="111" y="261"/>
                      </a:lnTo>
                      <a:lnTo>
                        <a:pt x="111" y="262"/>
                      </a:lnTo>
                      <a:lnTo>
                        <a:pt x="111" y="263"/>
                      </a:lnTo>
                      <a:lnTo>
                        <a:pt x="111" y="264"/>
                      </a:lnTo>
                      <a:lnTo>
                        <a:pt x="109" y="264"/>
                      </a:lnTo>
                      <a:lnTo>
                        <a:pt x="107" y="264"/>
                      </a:lnTo>
                      <a:lnTo>
                        <a:pt x="105" y="264"/>
                      </a:lnTo>
                      <a:lnTo>
                        <a:pt x="104" y="262"/>
                      </a:lnTo>
                      <a:lnTo>
                        <a:pt x="102" y="261"/>
                      </a:lnTo>
                      <a:lnTo>
                        <a:pt x="101" y="260"/>
                      </a:lnTo>
                      <a:lnTo>
                        <a:pt x="99" y="258"/>
                      </a:lnTo>
                      <a:lnTo>
                        <a:pt x="98" y="256"/>
                      </a:lnTo>
                      <a:lnTo>
                        <a:pt x="98" y="250"/>
                      </a:lnTo>
                      <a:lnTo>
                        <a:pt x="97" y="245"/>
                      </a:lnTo>
                      <a:lnTo>
                        <a:pt x="95" y="240"/>
                      </a:lnTo>
                      <a:lnTo>
                        <a:pt x="92" y="236"/>
                      </a:lnTo>
                      <a:lnTo>
                        <a:pt x="89" y="233"/>
                      </a:lnTo>
                      <a:lnTo>
                        <a:pt x="86" y="232"/>
                      </a:lnTo>
                      <a:lnTo>
                        <a:pt x="83" y="232"/>
                      </a:lnTo>
                      <a:lnTo>
                        <a:pt x="80" y="231"/>
                      </a:lnTo>
                      <a:lnTo>
                        <a:pt x="77" y="231"/>
                      </a:lnTo>
                      <a:lnTo>
                        <a:pt x="74" y="230"/>
                      </a:lnTo>
                      <a:lnTo>
                        <a:pt x="72" y="227"/>
                      </a:lnTo>
                      <a:lnTo>
                        <a:pt x="70" y="224"/>
                      </a:lnTo>
                      <a:lnTo>
                        <a:pt x="68" y="222"/>
                      </a:lnTo>
                      <a:lnTo>
                        <a:pt x="65" y="220"/>
                      </a:lnTo>
                      <a:lnTo>
                        <a:pt x="62" y="219"/>
                      </a:lnTo>
                      <a:lnTo>
                        <a:pt x="58" y="218"/>
                      </a:lnTo>
                      <a:lnTo>
                        <a:pt x="55" y="218"/>
                      </a:lnTo>
                      <a:lnTo>
                        <a:pt x="51" y="218"/>
                      </a:lnTo>
                      <a:lnTo>
                        <a:pt x="48" y="218"/>
                      </a:lnTo>
                      <a:lnTo>
                        <a:pt x="45" y="217"/>
                      </a:lnTo>
                      <a:lnTo>
                        <a:pt x="41" y="222"/>
                      </a:lnTo>
                      <a:lnTo>
                        <a:pt x="38" y="229"/>
                      </a:lnTo>
                      <a:lnTo>
                        <a:pt x="37" y="235"/>
                      </a:lnTo>
                      <a:lnTo>
                        <a:pt x="38" y="242"/>
                      </a:lnTo>
                      <a:lnTo>
                        <a:pt x="41" y="245"/>
                      </a:lnTo>
                      <a:lnTo>
                        <a:pt x="43" y="248"/>
                      </a:lnTo>
                      <a:lnTo>
                        <a:pt x="45" y="251"/>
                      </a:lnTo>
                      <a:lnTo>
                        <a:pt x="48" y="253"/>
                      </a:lnTo>
                      <a:lnTo>
                        <a:pt x="50" y="256"/>
                      </a:lnTo>
                      <a:lnTo>
                        <a:pt x="51" y="259"/>
                      </a:lnTo>
                      <a:lnTo>
                        <a:pt x="51" y="263"/>
                      </a:lnTo>
                      <a:lnTo>
                        <a:pt x="50" y="267"/>
                      </a:lnTo>
                      <a:lnTo>
                        <a:pt x="52" y="271"/>
                      </a:lnTo>
                      <a:lnTo>
                        <a:pt x="54" y="274"/>
                      </a:lnTo>
                      <a:lnTo>
                        <a:pt x="57" y="277"/>
                      </a:lnTo>
                      <a:lnTo>
                        <a:pt x="60" y="279"/>
                      </a:lnTo>
                      <a:lnTo>
                        <a:pt x="62" y="282"/>
                      </a:lnTo>
                      <a:lnTo>
                        <a:pt x="62" y="284"/>
                      </a:lnTo>
                      <a:lnTo>
                        <a:pt x="61" y="288"/>
                      </a:lnTo>
                      <a:lnTo>
                        <a:pt x="58" y="291"/>
                      </a:lnTo>
                      <a:lnTo>
                        <a:pt x="56" y="295"/>
                      </a:lnTo>
                      <a:lnTo>
                        <a:pt x="53" y="292"/>
                      </a:lnTo>
                      <a:lnTo>
                        <a:pt x="50" y="290"/>
                      </a:lnTo>
                      <a:lnTo>
                        <a:pt x="46" y="288"/>
                      </a:lnTo>
                      <a:lnTo>
                        <a:pt x="43" y="285"/>
                      </a:lnTo>
                      <a:lnTo>
                        <a:pt x="40" y="283"/>
                      </a:lnTo>
                      <a:lnTo>
                        <a:pt x="37" y="279"/>
                      </a:lnTo>
                      <a:lnTo>
                        <a:pt x="36" y="275"/>
                      </a:lnTo>
                      <a:lnTo>
                        <a:pt x="36" y="270"/>
                      </a:lnTo>
                      <a:lnTo>
                        <a:pt x="35" y="268"/>
                      </a:lnTo>
                      <a:lnTo>
                        <a:pt x="33" y="266"/>
                      </a:lnTo>
                      <a:lnTo>
                        <a:pt x="31" y="265"/>
                      </a:lnTo>
                      <a:lnTo>
                        <a:pt x="30" y="263"/>
                      </a:lnTo>
                      <a:lnTo>
                        <a:pt x="28" y="262"/>
                      </a:lnTo>
                      <a:lnTo>
                        <a:pt x="26" y="260"/>
                      </a:lnTo>
                      <a:lnTo>
                        <a:pt x="24" y="259"/>
                      </a:lnTo>
                      <a:lnTo>
                        <a:pt x="22" y="257"/>
                      </a:lnTo>
                      <a:lnTo>
                        <a:pt x="22" y="247"/>
                      </a:lnTo>
                      <a:lnTo>
                        <a:pt x="23" y="236"/>
                      </a:lnTo>
                      <a:lnTo>
                        <a:pt x="24" y="225"/>
                      </a:lnTo>
                      <a:lnTo>
                        <a:pt x="24" y="214"/>
                      </a:lnTo>
                      <a:lnTo>
                        <a:pt x="22" y="203"/>
                      </a:lnTo>
                      <a:lnTo>
                        <a:pt x="19" y="194"/>
                      </a:lnTo>
                      <a:lnTo>
                        <a:pt x="13" y="186"/>
                      </a:lnTo>
                      <a:lnTo>
                        <a:pt x="4" y="179"/>
                      </a:lnTo>
                      <a:lnTo>
                        <a:pt x="0" y="174"/>
                      </a:lnTo>
                      <a:lnTo>
                        <a:pt x="0" y="169"/>
                      </a:lnTo>
                      <a:lnTo>
                        <a:pt x="2" y="163"/>
                      </a:lnTo>
                      <a:lnTo>
                        <a:pt x="3" y="157"/>
                      </a:lnTo>
                      <a:lnTo>
                        <a:pt x="4" y="153"/>
                      </a:lnTo>
                      <a:lnTo>
                        <a:pt x="6" y="148"/>
                      </a:lnTo>
                      <a:lnTo>
                        <a:pt x="7" y="145"/>
                      </a:lnTo>
                      <a:lnTo>
                        <a:pt x="7" y="144"/>
                      </a:lnTo>
                      <a:lnTo>
                        <a:pt x="10" y="144"/>
                      </a:lnTo>
                      <a:lnTo>
                        <a:pt x="12" y="143"/>
                      </a:lnTo>
                      <a:lnTo>
                        <a:pt x="14" y="142"/>
                      </a:lnTo>
                      <a:lnTo>
                        <a:pt x="16" y="140"/>
                      </a:lnTo>
                      <a:lnTo>
                        <a:pt x="18" y="138"/>
                      </a:lnTo>
                      <a:lnTo>
                        <a:pt x="20" y="137"/>
                      </a:lnTo>
                      <a:lnTo>
                        <a:pt x="22" y="136"/>
                      </a:lnTo>
                      <a:lnTo>
                        <a:pt x="25" y="135"/>
                      </a:lnTo>
                      <a:lnTo>
                        <a:pt x="30" y="131"/>
                      </a:lnTo>
                      <a:lnTo>
                        <a:pt x="33" y="125"/>
                      </a:lnTo>
                      <a:lnTo>
                        <a:pt x="34" y="119"/>
                      </a:lnTo>
                      <a:lnTo>
                        <a:pt x="34" y="112"/>
                      </a:lnTo>
                      <a:lnTo>
                        <a:pt x="34" y="106"/>
                      </a:lnTo>
                      <a:lnTo>
                        <a:pt x="36" y="99"/>
                      </a:lnTo>
                      <a:lnTo>
                        <a:pt x="38" y="94"/>
                      </a:lnTo>
                      <a:lnTo>
                        <a:pt x="43" y="89"/>
                      </a:lnTo>
                      <a:lnTo>
                        <a:pt x="49" y="87"/>
                      </a:lnTo>
                      <a:lnTo>
                        <a:pt x="54" y="85"/>
                      </a:lnTo>
                      <a:lnTo>
                        <a:pt x="60" y="83"/>
                      </a:lnTo>
                      <a:lnTo>
                        <a:pt x="65" y="79"/>
                      </a:lnTo>
                      <a:lnTo>
                        <a:pt x="69" y="76"/>
                      </a:lnTo>
                      <a:lnTo>
                        <a:pt x="74" y="72"/>
                      </a:lnTo>
                      <a:lnTo>
                        <a:pt x="77" y="68"/>
                      </a:lnTo>
                      <a:lnTo>
                        <a:pt x="80" y="62"/>
                      </a:lnTo>
                      <a:lnTo>
                        <a:pt x="80" y="37"/>
                      </a:lnTo>
                      <a:lnTo>
                        <a:pt x="79" y="37"/>
                      </a:lnTo>
                      <a:lnTo>
                        <a:pt x="78" y="36"/>
                      </a:lnTo>
                      <a:lnTo>
                        <a:pt x="77" y="35"/>
                      </a:lnTo>
                      <a:lnTo>
                        <a:pt x="77" y="34"/>
                      </a:lnTo>
                      <a:lnTo>
                        <a:pt x="84" y="29"/>
                      </a:lnTo>
                      <a:lnTo>
                        <a:pt x="90" y="24"/>
                      </a:lnTo>
                      <a:lnTo>
                        <a:pt x="96" y="19"/>
                      </a:lnTo>
                      <a:lnTo>
                        <a:pt x="103" y="14"/>
                      </a:lnTo>
                      <a:lnTo>
                        <a:pt x="109" y="11"/>
                      </a:lnTo>
                      <a:lnTo>
                        <a:pt x="116" y="7"/>
                      </a:lnTo>
                      <a:lnTo>
                        <a:pt x="122" y="3"/>
                      </a:lnTo>
                      <a:lnTo>
                        <a:pt x="129" y="0"/>
                      </a:lnTo>
                      <a:lnTo>
                        <a:pt x="131" y="1"/>
                      </a:lnTo>
                      <a:lnTo>
                        <a:pt x="132" y="3"/>
                      </a:lnTo>
                      <a:lnTo>
                        <a:pt x="133" y="5"/>
                      </a:lnTo>
                      <a:lnTo>
                        <a:pt x="136" y="7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5" name="Freeform 62"/>
                <p:cNvSpPr>
                  <a:spLocks/>
                </p:cNvSpPr>
                <p:nvPr/>
              </p:nvSpPr>
              <p:spPr bwMode="auto">
                <a:xfrm>
                  <a:off x="4177" y="1599"/>
                  <a:ext cx="70" cy="115"/>
                </a:xfrm>
                <a:custGeom>
                  <a:avLst/>
                  <a:gdLst>
                    <a:gd name="T0" fmla="*/ 54 w 70"/>
                    <a:gd name="T1" fmla="*/ 7 h 115"/>
                    <a:gd name="T2" fmla="*/ 67 w 70"/>
                    <a:gd name="T3" fmla="*/ 24 h 115"/>
                    <a:gd name="T4" fmla="*/ 66 w 70"/>
                    <a:gd name="T5" fmla="*/ 35 h 115"/>
                    <a:gd name="T6" fmla="*/ 68 w 70"/>
                    <a:gd name="T7" fmla="*/ 47 h 115"/>
                    <a:gd name="T8" fmla="*/ 69 w 70"/>
                    <a:gd name="T9" fmla="*/ 59 h 115"/>
                    <a:gd name="T10" fmla="*/ 68 w 70"/>
                    <a:gd name="T11" fmla="*/ 70 h 115"/>
                    <a:gd name="T12" fmla="*/ 66 w 70"/>
                    <a:gd name="T13" fmla="*/ 74 h 115"/>
                    <a:gd name="T14" fmla="*/ 64 w 70"/>
                    <a:gd name="T15" fmla="*/ 77 h 115"/>
                    <a:gd name="T16" fmla="*/ 61 w 70"/>
                    <a:gd name="T17" fmla="*/ 78 h 115"/>
                    <a:gd name="T18" fmla="*/ 59 w 70"/>
                    <a:gd name="T19" fmla="*/ 80 h 115"/>
                    <a:gd name="T20" fmla="*/ 56 w 70"/>
                    <a:gd name="T21" fmla="*/ 82 h 115"/>
                    <a:gd name="T22" fmla="*/ 52 w 70"/>
                    <a:gd name="T23" fmla="*/ 84 h 115"/>
                    <a:gd name="T24" fmla="*/ 50 w 70"/>
                    <a:gd name="T25" fmla="*/ 86 h 115"/>
                    <a:gd name="T26" fmla="*/ 48 w 70"/>
                    <a:gd name="T27" fmla="*/ 90 h 115"/>
                    <a:gd name="T28" fmla="*/ 47 w 70"/>
                    <a:gd name="T29" fmla="*/ 93 h 115"/>
                    <a:gd name="T30" fmla="*/ 47 w 70"/>
                    <a:gd name="T31" fmla="*/ 96 h 115"/>
                    <a:gd name="T32" fmla="*/ 46 w 70"/>
                    <a:gd name="T33" fmla="*/ 100 h 115"/>
                    <a:gd name="T34" fmla="*/ 45 w 70"/>
                    <a:gd name="T35" fmla="*/ 103 h 115"/>
                    <a:gd name="T36" fmla="*/ 43 w 70"/>
                    <a:gd name="T37" fmla="*/ 106 h 115"/>
                    <a:gd name="T38" fmla="*/ 41 w 70"/>
                    <a:gd name="T39" fmla="*/ 109 h 115"/>
                    <a:gd name="T40" fmla="*/ 39 w 70"/>
                    <a:gd name="T41" fmla="*/ 112 h 115"/>
                    <a:gd name="T42" fmla="*/ 36 w 70"/>
                    <a:gd name="T43" fmla="*/ 114 h 115"/>
                    <a:gd name="T44" fmla="*/ 31 w 70"/>
                    <a:gd name="T45" fmla="*/ 112 h 115"/>
                    <a:gd name="T46" fmla="*/ 27 w 70"/>
                    <a:gd name="T47" fmla="*/ 109 h 115"/>
                    <a:gd name="T48" fmla="*/ 24 w 70"/>
                    <a:gd name="T49" fmla="*/ 105 h 115"/>
                    <a:gd name="T50" fmla="*/ 21 w 70"/>
                    <a:gd name="T51" fmla="*/ 100 h 115"/>
                    <a:gd name="T52" fmla="*/ 19 w 70"/>
                    <a:gd name="T53" fmla="*/ 95 h 115"/>
                    <a:gd name="T54" fmla="*/ 18 w 70"/>
                    <a:gd name="T55" fmla="*/ 90 h 115"/>
                    <a:gd name="T56" fmla="*/ 16 w 70"/>
                    <a:gd name="T57" fmla="*/ 84 h 115"/>
                    <a:gd name="T58" fmla="*/ 13 w 70"/>
                    <a:gd name="T59" fmla="*/ 79 h 115"/>
                    <a:gd name="T60" fmla="*/ 14 w 70"/>
                    <a:gd name="T61" fmla="*/ 72 h 115"/>
                    <a:gd name="T62" fmla="*/ 12 w 70"/>
                    <a:gd name="T63" fmla="*/ 66 h 115"/>
                    <a:gd name="T64" fmla="*/ 9 w 70"/>
                    <a:gd name="T65" fmla="*/ 60 h 115"/>
                    <a:gd name="T66" fmla="*/ 6 w 70"/>
                    <a:gd name="T67" fmla="*/ 54 h 115"/>
                    <a:gd name="T68" fmla="*/ 3 w 70"/>
                    <a:gd name="T69" fmla="*/ 49 h 115"/>
                    <a:gd name="T70" fmla="*/ 1 w 70"/>
                    <a:gd name="T71" fmla="*/ 43 h 115"/>
                    <a:gd name="T72" fmla="*/ 0 w 70"/>
                    <a:gd name="T73" fmla="*/ 36 h 115"/>
                    <a:gd name="T74" fmla="*/ 2 w 70"/>
                    <a:gd name="T75" fmla="*/ 29 h 115"/>
                    <a:gd name="T76" fmla="*/ 5 w 70"/>
                    <a:gd name="T77" fmla="*/ 24 h 115"/>
                    <a:gd name="T78" fmla="*/ 10 w 70"/>
                    <a:gd name="T79" fmla="*/ 18 h 115"/>
                    <a:gd name="T80" fmla="*/ 14 w 70"/>
                    <a:gd name="T81" fmla="*/ 13 h 115"/>
                    <a:gd name="T82" fmla="*/ 20 w 70"/>
                    <a:gd name="T83" fmla="*/ 8 h 115"/>
                    <a:gd name="T84" fmla="*/ 26 w 70"/>
                    <a:gd name="T85" fmla="*/ 5 h 115"/>
                    <a:gd name="T86" fmla="*/ 32 w 70"/>
                    <a:gd name="T87" fmla="*/ 2 h 115"/>
                    <a:gd name="T88" fmla="*/ 38 w 70"/>
                    <a:gd name="T89" fmla="*/ 0 h 115"/>
                    <a:gd name="T90" fmla="*/ 45 w 70"/>
                    <a:gd name="T91" fmla="*/ 0 h 115"/>
                    <a:gd name="T92" fmla="*/ 46 w 70"/>
                    <a:gd name="T93" fmla="*/ 3 h 115"/>
                    <a:gd name="T94" fmla="*/ 49 w 70"/>
                    <a:gd name="T95" fmla="*/ 5 h 115"/>
                    <a:gd name="T96" fmla="*/ 52 w 70"/>
                    <a:gd name="T97" fmla="*/ 5 h 115"/>
                    <a:gd name="T98" fmla="*/ 54 w 70"/>
                    <a:gd name="T99" fmla="*/ 7 h 11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0"/>
                    <a:gd name="T151" fmla="*/ 0 h 115"/>
                    <a:gd name="T152" fmla="*/ 70 w 70"/>
                    <a:gd name="T153" fmla="*/ 115 h 11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0" h="115">
                      <a:moveTo>
                        <a:pt x="54" y="7"/>
                      </a:moveTo>
                      <a:lnTo>
                        <a:pt x="67" y="24"/>
                      </a:lnTo>
                      <a:lnTo>
                        <a:pt x="66" y="35"/>
                      </a:lnTo>
                      <a:lnTo>
                        <a:pt x="68" y="47"/>
                      </a:lnTo>
                      <a:lnTo>
                        <a:pt x="69" y="59"/>
                      </a:lnTo>
                      <a:lnTo>
                        <a:pt x="68" y="70"/>
                      </a:lnTo>
                      <a:lnTo>
                        <a:pt x="66" y="74"/>
                      </a:lnTo>
                      <a:lnTo>
                        <a:pt x="64" y="77"/>
                      </a:lnTo>
                      <a:lnTo>
                        <a:pt x="61" y="78"/>
                      </a:lnTo>
                      <a:lnTo>
                        <a:pt x="59" y="80"/>
                      </a:lnTo>
                      <a:lnTo>
                        <a:pt x="56" y="82"/>
                      </a:lnTo>
                      <a:lnTo>
                        <a:pt x="52" y="84"/>
                      </a:lnTo>
                      <a:lnTo>
                        <a:pt x="50" y="86"/>
                      </a:lnTo>
                      <a:lnTo>
                        <a:pt x="48" y="90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6" y="100"/>
                      </a:lnTo>
                      <a:lnTo>
                        <a:pt x="45" y="103"/>
                      </a:lnTo>
                      <a:lnTo>
                        <a:pt x="43" y="106"/>
                      </a:lnTo>
                      <a:lnTo>
                        <a:pt x="41" y="109"/>
                      </a:lnTo>
                      <a:lnTo>
                        <a:pt x="39" y="112"/>
                      </a:lnTo>
                      <a:lnTo>
                        <a:pt x="36" y="114"/>
                      </a:lnTo>
                      <a:lnTo>
                        <a:pt x="31" y="112"/>
                      </a:lnTo>
                      <a:lnTo>
                        <a:pt x="27" y="109"/>
                      </a:lnTo>
                      <a:lnTo>
                        <a:pt x="24" y="105"/>
                      </a:lnTo>
                      <a:lnTo>
                        <a:pt x="21" y="100"/>
                      </a:lnTo>
                      <a:lnTo>
                        <a:pt x="19" y="95"/>
                      </a:lnTo>
                      <a:lnTo>
                        <a:pt x="18" y="90"/>
                      </a:lnTo>
                      <a:lnTo>
                        <a:pt x="16" y="84"/>
                      </a:lnTo>
                      <a:lnTo>
                        <a:pt x="13" y="79"/>
                      </a:lnTo>
                      <a:lnTo>
                        <a:pt x="14" y="72"/>
                      </a:lnTo>
                      <a:lnTo>
                        <a:pt x="12" y="66"/>
                      </a:lnTo>
                      <a:lnTo>
                        <a:pt x="9" y="60"/>
                      </a:lnTo>
                      <a:lnTo>
                        <a:pt x="6" y="54"/>
                      </a:lnTo>
                      <a:lnTo>
                        <a:pt x="3" y="49"/>
                      </a:lnTo>
                      <a:lnTo>
                        <a:pt x="1" y="43"/>
                      </a:lnTo>
                      <a:lnTo>
                        <a:pt x="0" y="36"/>
                      </a:lnTo>
                      <a:lnTo>
                        <a:pt x="2" y="29"/>
                      </a:lnTo>
                      <a:lnTo>
                        <a:pt x="5" y="24"/>
                      </a:lnTo>
                      <a:lnTo>
                        <a:pt x="10" y="18"/>
                      </a:lnTo>
                      <a:lnTo>
                        <a:pt x="14" y="13"/>
                      </a:lnTo>
                      <a:lnTo>
                        <a:pt x="20" y="8"/>
                      </a:lnTo>
                      <a:lnTo>
                        <a:pt x="26" y="5"/>
                      </a:lnTo>
                      <a:lnTo>
                        <a:pt x="32" y="2"/>
                      </a:lnTo>
                      <a:lnTo>
                        <a:pt x="38" y="0"/>
                      </a:lnTo>
                      <a:lnTo>
                        <a:pt x="45" y="0"/>
                      </a:lnTo>
                      <a:lnTo>
                        <a:pt x="46" y="3"/>
                      </a:lnTo>
                      <a:lnTo>
                        <a:pt x="49" y="5"/>
                      </a:lnTo>
                      <a:lnTo>
                        <a:pt x="52" y="5"/>
                      </a:lnTo>
                      <a:lnTo>
                        <a:pt x="54" y="7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6" name="Freeform 63"/>
                <p:cNvSpPr>
                  <a:spLocks/>
                </p:cNvSpPr>
                <p:nvPr/>
              </p:nvSpPr>
              <p:spPr bwMode="auto">
                <a:xfrm>
                  <a:off x="4022" y="1606"/>
                  <a:ext cx="38" cy="46"/>
                </a:xfrm>
                <a:custGeom>
                  <a:avLst/>
                  <a:gdLst>
                    <a:gd name="T0" fmla="*/ 36 w 38"/>
                    <a:gd name="T1" fmla="*/ 23 h 46"/>
                    <a:gd name="T2" fmla="*/ 32 w 38"/>
                    <a:gd name="T3" fmla="*/ 27 h 46"/>
                    <a:gd name="T4" fmla="*/ 28 w 38"/>
                    <a:gd name="T5" fmla="*/ 31 h 46"/>
                    <a:gd name="T6" fmla="*/ 23 w 38"/>
                    <a:gd name="T7" fmla="*/ 33 h 46"/>
                    <a:gd name="T8" fmla="*/ 19 w 38"/>
                    <a:gd name="T9" fmla="*/ 36 h 46"/>
                    <a:gd name="T10" fmla="*/ 14 w 38"/>
                    <a:gd name="T11" fmla="*/ 38 h 46"/>
                    <a:gd name="T12" fmla="*/ 9 w 38"/>
                    <a:gd name="T13" fmla="*/ 40 h 46"/>
                    <a:gd name="T14" fmla="*/ 5 w 38"/>
                    <a:gd name="T15" fmla="*/ 42 h 46"/>
                    <a:gd name="T16" fmla="*/ 0 w 38"/>
                    <a:gd name="T17" fmla="*/ 45 h 46"/>
                    <a:gd name="T18" fmla="*/ 4 w 38"/>
                    <a:gd name="T19" fmla="*/ 39 h 46"/>
                    <a:gd name="T20" fmla="*/ 8 w 38"/>
                    <a:gd name="T21" fmla="*/ 33 h 46"/>
                    <a:gd name="T22" fmla="*/ 12 w 38"/>
                    <a:gd name="T23" fmla="*/ 28 h 46"/>
                    <a:gd name="T24" fmla="*/ 16 w 38"/>
                    <a:gd name="T25" fmla="*/ 22 h 46"/>
                    <a:gd name="T26" fmla="*/ 21 w 38"/>
                    <a:gd name="T27" fmla="*/ 16 h 46"/>
                    <a:gd name="T28" fmla="*/ 25 w 38"/>
                    <a:gd name="T29" fmla="*/ 11 h 46"/>
                    <a:gd name="T30" fmla="*/ 31 w 38"/>
                    <a:gd name="T31" fmla="*/ 6 h 46"/>
                    <a:gd name="T32" fmla="*/ 36 w 38"/>
                    <a:gd name="T33" fmla="*/ 0 h 46"/>
                    <a:gd name="T34" fmla="*/ 36 w 38"/>
                    <a:gd name="T35" fmla="*/ 6 h 46"/>
                    <a:gd name="T36" fmla="*/ 37 w 38"/>
                    <a:gd name="T37" fmla="*/ 11 h 46"/>
                    <a:gd name="T38" fmla="*/ 37 w 38"/>
                    <a:gd name="T39" fmla="*/ 17 h 46"/>
                    <a:gd name="T40" fmla="*/ 36 w 38"/>
                    <a:gd name="T41" fmla="*/ 23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46"/>
                    <a:gd name="T65" fmla="*/ 38 w 38"/>
                    <a:gd name="T66" fmla="*/ 46 h 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46">
                      <a:moveTo>
                        <a:pt x="36" y="23"/>
                      </a:moveTo>
                      <a:lnTo>
                        <a:pt x="32" y="27"/>
                      </a:lnTo>
                      <a:lnTo>
                        <a:pt x="28" y="31"/>
                      </a:lnTo>
                      <a:lnTo>
                        <a:pt x="23" y="33"/>
                      </a:lnTo>
                      <a:lnTo>
                        <a:pt x="19" y="36"/>
                      </a:lnTo>
                      <a:lnTo>
                        <a:pt x="14" y="38"/>
                      </a:lnTo>
                      <a:lnTo>
                        <a:pt x="9" y="40"/>
                      </a:lnTo>
                      <a:lnTo>
                        <a:pt x="5" y="42"/>
                      </a:lnTo>
                      <a:lnTo>
                        <a:pt x="0" y="45"/>
                      </a:lnTo>
                      <a:lnTo>
                        <a:pt x="4" y="39"/>
                      </a:lnTo>
                      <a:lnTo>
                        <a:pt x="8" y="33"/>
                      </a:lnTo>
                      <a:lnTo>
                        <a:pt x="12" y="28"/>
                      </a:lnTo>
                      <a:lnTo>
                        <a:pt x="16" y="22"/>
                      </a:lnTo>
                      <a:lnTo>
                        <a:pt x="21" y="16"/>
                      </a:lnTo>
                      <a:lnTo>
                        <a:pt x="25" y="11"/>
                      </a:lnTo>
                      <a:lnTo>
                        <a:pt x="31" y="6"/>
                      </a:lnTo>
                      <a:lnTo>
                        <a:pt x="36" y="0"/>
                      </a:lnTo>
                      <a:lnTo>
                        <a:pt x="36" y="6"/>
                      </a:lnTo>
                      <a:lnTo>
                        <a:pt x="37" y="11"/>
                      </a:lnTo>
                      <a:lnTo>
                        <a:pt x="37" y="17"/>
                      </a:lnTo>
                      <a:lnTo>
                        <a:pt x="36" y="23"/>
                      </a:lnTo>
                    </a:path>
                  </a:pathLst>
                </a:custGeom>
                <a:solidFill>
                  <a:srgbClr val="B7F9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7" name="Freeform 64"/>
                <p:cNvSpPr>
                  <a:spLocks/>
                </p:cNvSpPr>
                <p:nvPr/>
              </p:nvSpPr>
              <p:spPr bwMode="auto">
                <a:xfrm>
                  <a:off x="4184" y="1606"/>
                  <a:ext cx="56" cy="100"/>
                </a:xfrm>
                <a:custGeom>
                  <a:avLst/>
                  <a:gdLst>
                    <a:gd name="T0" fmla="*/ 52 w 56"/>
                    <a:gd name="T1" fmla="*/ 15 h 100"/>
                    <a:gd name="T2" fmla="*/ 52 w 56"/>
                    <a:gd name="T3" fmla="*/ 23 h 100"/>
                    <a:gd name="T4" fmla="*/ 52 w 56"/>
                    <a:gd name="T5" fmla="*/ 31 h 100"/>
                    <a:gd name="T6" fmla="*/ 53 w 56"/>
                    <a:gd name="T7" fmla="*/ 38 h 100"/>
                    <a:gd name="T8" fmla="*/ 55 w 56"/>
                    <a:gd name="T9" fmla="*/ 47 h 100"/>
                    <a:gd name="T10" fmla="*/ 55 w 56"/>
                    <a:gd name="T11" fmla="*/ 54 h 100"/>
                    <a:gd name="T12" fmla="*/ 53 w 56"/>
                    <a:gd name="T13" fmla="*/ 61 h 100"/>
                    <a:gd name="T14" fmla="*/ 48 w 56"/>
                    <a:gd name="T15" fmla="*/ 66 h 100"/>
                    <a:gd name="T16" fmla="*/ 40 w 56"/>
                    <a:gd name="T17" fmla="*/ 70 h 100"/>
                    <a:gd name="T18" fmla="*/ 37 w 56"/>
                    <a:gd name="T19" fmla="*/ 73 h 100"/>
                    <a:gd name="T20" fmla="*/ 36 w 56"/>
                    <a:gd name="T21" fmla="*/ 77 h 100"/>
                    <a:gd name="T22" fmla="*/ 34 w 56"/>
                    <a:gd name="T23" fmla="*/ 81 h 100"/>
                    <a:gd name="T24" fmla="*/ 33 w 56"/>
                    <a:gd name="T25" fmla="*/ 85 h 100"/>
                    <a:gd name="T26" fmla="*/ 32 w 56"/>
                    <a:gd name="T27" fmla="*/ 89 h 100"/>
                    <a:gd name="T28" fmla="*/ 31 w 56"/>
                    <a:gd name="T29" fmla="*/ 93 h 100"/>
                    <a:gd name="T30" fmla="*/ 28 w 56"/>
                    <a:gd name="T31" fmla="*/ 96 h 100"/>
                    <a:gd name="T32" fmla="*/ 25 w 56"/>
                    <a:gd name="T33" fmla="*/ 99 h 100"/>
                    <a:gd name="T34" fmla="*/ 21 w 56"/>
                    <a:gd name="T35" fmla="*/ 93 h 100"/>
                    <a:gd name="T36" fmla="*/ 17 w 56"/>
                    <a:gd name="T37" fmla="*/ 85 h 100"/>
                    <a:gd name="T38" fmla="*/ 15 w 56"/>
                    <a:gd name="T39" fmla="*/ 78 h 100"/>
                    <a:gd name="T40" fmla="*/ 13 w 56"/>
                    <a:gd name="T41" fmla="*/ 70 h 100"/>
                    <a:gd name="T42" fmla="*/ 11 w 56"/>
                    <a:gd name="T43" fmla="*/ 62 h 100"/>
                    <a:gd name="T44" fmla="*/ 9 w 56"/>
                    <a:gd name="T45" fmla="*/ 54 h 100"/>
                    <a:gd name="T46" fmla="*/ 6 w 56"/>
                    <a:gd name="T47" fmla="*/ 46 h 100"/>
                    <a:gd name="T48" fmla="*/ 2 w 56"/>
                    <a:gd name="T49" fmla="*/ 39 h 100"/>
                    <a:gd name="T50" fmla="*/ 0 w 56"/>
                    <a:gd name="T51" fmla="*/ 36 h 100"/>
                    <a:gd name="T52" fmla="*/ 0 w 56"/>
                    <a:gd name="T53" fmla="*/ 32 h 100"/>
                    <a:gd name="T54" fmla="*/ 1 w 56"/>
                    <a:gd name="T55" fmla="*/ 29 h 100"/>
                    <a:gd name="T56" fmla="*/ 2 w 56"/>
                    <a:gd name="T57" fmla="*/ 26 h 100"/>
                    <a:gd name="T58" fmla="*/ 4 w 56"/>
                    <a:gd name="T59" fmla="*/ 23 h 100"/>
                    <a:gd name="T60" fmla="*/ 6 w 56"/>
                    <a:gd name="T61" fmla="*/ 20 h 100"/>
                    <a:gd name="T62" fmla="*/ 8 w 56"/>
                    <a:gd name="T63" fmla="*/ 17 h 100"/>
                    <a:gd name="T64" fmla="*/ 10 w 56"/>
                    <a:gd name="T65" fmla="*/ 14 h 100"/>
                    <a:gd name="T66" fmla="*/ 13 w 56"/>
                    <a:gd name="T67" fmla="*/ 12 h 100"/>
                    <a:gd name="T68" fmla="*/ 16 w 56"/>
                    <a:gd name="T69" fmla="*/ 9 h 100"/>
                    <a:gd name="T70" fmla="*/ 19 w 56"/>
                    <a:gd name="T71" fmla="*/ 7 h 100"/>
                    <a:gd name="T72" fmla="*/ 22 w 56"/>
                    <a:gd name="T73" fmla="*/ 5 h 100"/>
                    <a:gd name="T74" fmla="*/ 25 w 56"/>
                    <a:gd name="T75" fmla="*/ 2 h 100"/>
                    <a:gd name="T76" fmla="*/ 29 w 56"/>
                    <a:gd name="T77" fmla="*/ 1 h 100"/>
                    <a:gd name="T78" fmla="*/ 33 w 56"/>
                    <a:gd name="T79" fmla="*/ 0 h 100"/>
                    <a:gd name="T80" fmla="*/ 36 w 56"/>
                    <a:gd name="T81" fmla="*/ 0 h 100"/>
                    <a:gd name="T82" fmla="*/ 39 w 56"/>
                    <a:gd name="T83" fmla="*/ 1 h 100"/>
                    <a:gd name="T84" fmla="*/ 41 w 56"/>
                    <a:gd name="T85" fmla="*/ 3 h 100"/>
                    <a:gd name="T86" fmla="*/ 43 w 56"/>
                    <a:gd name="T87" fmla="*/ 5 h 100"/>
                    <a:gd name="T88" fmla="*/ 45 w 56"/>
                    <a:gd name="T89" fmla="*/ 7 h 100"/>
                    <a:gd name="T90" fmla="*/ 47 w 56"/>
                    <a:gd name="T91" fmla="*/ 9 h 100"/>
                    <a:gd name="T92" fmla="*/ 49 w 56"/>
                    <a:gd name="T93" fmla="*/ 11 h 100"/>
                    <a:gd name="T94" fmla="*/ 50 w 56"/>
                    <a:gd name="T95" fmla="*/ 14 h 100"/>
                    <a:gd name="T96" fmla="*/ 52 w 56"/>
                    <a:gd name="T97" fmla="*/ 15 h 10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6"/>
                    <a:gd name="T148" fmla="*/ 0 h 100"/>
                    <a:gd name="T149" fmla="*/ 56 w 56"/>
                    <a:gd name="T150" fmla="*/ 100 h 10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6" h="100">
                      <a:moveTo>
                        <a:pt x="52" y="15"/>
                      </a:moveTo>
                      <a:lnTo>
                        <a:pt x="52" y="23"/>
                      </a:lnTo>
                      <a:lnTo>
                        <a:pt x="52" y="31"/>
                      </a:lnTo>
                      <a:lnTo>
                        <a:pt x="53" y="38"/>
                      </a:lnTo>
                      <a:lnTo>
                        <a:pt x="55" y="47"/>
                      </a:lnTo>
                      <a:lnTo>
                        <a:pt x="55" y="54"/>
                      </a:lnTo>
                      <a:lnTo>
                        <a:pt x="53" y="61"/>
                      </a:lnTo>
                      <a:lnTo>
                        <a:pt x="48" y="66"/>
                      </a:lnTo>
                      <a:lnTo>
                        <a:pt x="40" y="70"/>
                      </a:lnTo>
                      <a:lnTo>
                        <a:pt x="37" y="73"/>
                      </a:lnTo>
                      <a:lnTo>
                        <a:pt x="36" y="77"/>
                      </a:lnTo>
                      <a:lnTo>
                        <a:pt x="34" y="81"/>
                      </a:lnTo>
                      <a:lnTo>
                        <a:pt x="33" y="85"/>
                      </a:lnTo>
                      <a:lnTo>
                        <a:pt x="32" y="89"/>
                      </a:lnTo>
                      <a:lnTo>
                        <a:pt x="31" y="93"/>
                      </a:lnTo>
                      <a:lnTo>
                        <a:pt x="28" y="96"/>
                      </a:lnTo>
                      <a:lnTo>
                        <a:pt x="25" y="99"/>
                      </a:lnTo>
                      <a:lnTo>
                        <a:pt x="21" y="93"/>
                      </a:lnTo>
                      <a:lnTo>
                        <a:pt x="17" y="85"/>
                      </a:lnTo>
                      <a:lnTo>
                        <a:pt x="15" y="78"/>
                      </a:lnTo>
                      <a:lnTo>
                        <a:pt x="13" y="70"/>
                      </a:lnTo>
                      <a:lnTo>
                        <a:pt x="11" y="62"/>
                      </a:lnTo>
                      <a:lnTo>
                        <a:pt x="9" y="54"/>
                      </a:lnTo>
                      <a:lnTo>
                        <a:pt x="6" y="46"/>
                      </a:lnTo>
                      <a:lnTo>
                        <a:pt x="2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1" y="29"/>
                      </a:lnTo>
                      <a:lnTo>
                        <a:pt x="2" y="26"/>
                      </a:lnTo>
                      <a:lnTo>
                        <a:pt x="4" y="23"/>
                      </a:lnTo>
                      <a:lnTo>
                        <a:pt x="6" y="20"/>
                      </a:lnTo>
                      <a:lnTo>
                        <a:pt x="8" y="17"/>
                      </a:lnTo>
                      <a:lnTo>
                        <a:pt x="10" y="14"/>
                      </a:lnTo>
                      <a:lnTo>
                        <a:pt x="13" y="12"/>
                      </a:lnTo>
                      <a:lnTo>
                        <a:pt x="16" y="9"/>
                      </a:lnTo>
                      <a:lnTo>
                        <a:pt x="19" y="7"/>
                      </a:lnTo>
                      <a:lnTo>
                        <a:pt x="22" y="5"/>
                      </a:lnTo>
                      <a:lnTo>
                        <a:pt x="25" y="2"/>
                      </a:lnTo>
                      <a:lnTo>
                        <a:pt x="29" y="1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9" y="1"/>
                      </a:lnTo>
                      <a:lnTo>
                        <a:pt x="41" y="3"/>
                      </a:lnTo>
                      <a:lnTo>
                        <a:pt x="43" y="5"/>
                      </a:lnTo>
                      <a:lnTo>
                        <a:pt x="45" y="7"/>
                      </a:lnTo>
                      <a:lnTo>
                        <a:pt x="47" y="9"/>
                      </a:lnTo>
                      <a:lnTo>
                        <a:pt x="49" y="11"/>
                      </a:lnTo>
                      <a:lnTo>
                        <a:pt x="50" y="14"/>
                      </a:lnTo>
                      <a:lnTo>
                        <a:pt x="52" y="15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8" name="Freeform 65"/>
                <p:cNvSpPr>
                  <a:spLocks/>
                </p:cNvSpPr>
                <p:nvPr/>
              </p:nvSpPr>
              <p:spPr bwMode="auto">
                <a:xfrm>
                  <a:off x="4461" y="1639"/>
                  <a:ext cx="61" cy="66"/>
                </a:xfrm>
                <a:custGeom>
                  <a:avLst/>
                  <a:gdLst>
                    <a:gd name="T0" fmla="*/ 51 w 61"/>
                    <a:gd name="T1" fmla="*/ 7 h 66"/>
                    <a:gd name="T2" fmla="*/ 55 w 61"/>
                    <a:gd name="T3" fmla="*/ 13 h 66"/>
                    <a:gd name="T4" fmla="*/ 56 w 61"/>
                    <a:gd name="T5" fmla="*/ 20 h 66"/>
                    <a:gd name="T6" fmla="*/ 58 w 61"/>
                    <a:gd name="T7" fmla="*/ 28 h 66"/>
                    <a:gd name="T8" fmla="*/ 60 w 61"/>
                    <a:gd name="T9" fmla="*/ 34 h 66"/>
                    <a:gd name="T10" fmla="*/ 60 w 61"/>
                    <a:gd name="T11" fmla="*/ 37 h 66"/>
                    <a:gd name="T12" fmla="*/ 58 w 61"/>
                    <a:gd name="T13" fmla="*/ 39 h 66"/>
                    <a:gd name="T14" fmla="*/ 57 w 61"/>
                    <a:gd name="T15" fmla="*/ 41 h 66"/>
                    <a:gd name="T16" fmla="*/ 54 w 61"/>
                    <a:gd name="T17" fmla="*/ 43 h 66"/>
                    <a:gd name="T18" fmla="*/ 48 w 61"/>
                    <a:gd name="T19" fmla="*/ 44 h 66"/>
                    <a:gd name="T20" fmla="*/ 42 w 61"/>
                    <a:gd name="T21" fmla="*/ 47 h 66"/>
                    <a:gd name="T22" fmla="*/ 37 w 61"/>
                    <a:gd name="T23" fmla="*/ 52 h 66"/>
                    <a:gd name="T24" fmla="*/ 32 w 61"/>
                    <a:gd name="T25" fmla="*/ 56 h 66"/>
                    <a:gd name="T26" fmla="*/ 26 w 61"/>
                    <a:gd name="T27" fmla="*/ 61 h 66"/>
                    <a:gd name="T28" fmla="*/ 21 w 61"/>
                    <a:gd name="T29" fmla="*/ 64 h 66"/>
                    <a:gd name="T30" fmla="*/ 15 w 61"/>
                    <a:gd name="T31" fmla="*/ 65 h 66"/>
                    <a:gd name="T32" fmla="*/ 8 w 61"/>
                    <a:gd name="T33" fmla="*/ 64 h 66"/>
                    <a:gd name="T34" fmla="*/ 3 w 61"/>
                    <a:gd name="T35" fmla="*/ 58 h 66"/>
                    <a:gd name="T36" fmla="*/ 1 w 61"/>
                    <a:gd name="T37" fmla="*/ 51 h 66"/>
                    <a:gd name="T38" fmla="*/ 0 w 61"/>
                    <a:gd name="T39" fmla="*/ 43 h 66"/>
                    <a:gd name="T40" fmla="*/ 1 w 61"/>
                    <a:gd name="T41" fmla="*/ 36 h 66"/>
                    <a:gd name="T42" fmla="*/ 2 w 61"/>
                    <a:gd name="T43" fmla="*/ 33 h 66"/>
                    <a:gd name="T44" fmla="*/ 3 w 61"/>
                    <a:gd name="T45" fmla="*/ 31 h 66"/>
                    <a:gd name="T46" fmla="*/ 4 w 61"/>
                    <a:gd name="T47" fmla="*/ 28 h 66"/>
                    <a:gd name="T48" fmla="*/ 7 w 61"/>
                    <a:gd name="T49" fmla="*/ 26 h 66"/>
                    <a:gd name="T50" fmla="*/ 8 w 61"/>
                    <a:gd name="T51" fmla="*/ 24 h 66"/>
                    <a:gd name="T52" fmla="*/ 10 w 61"/>
                    <a:gd name="T53" fmla="*/ 22 h 66"/>
                    <a:gd name="T54" fmla="*/ 12 w 61"/>
                    <a:gd name="T55" fmla="*/ 19 h 66"/>
                    <a:gd name="T56" fmla="*/ 14 w 61"/>
                    <a:gd name="T57" fmla="*/ 17 h 66"/>
                    <a:gd name="T58" fmla="*/ 16 w 61"/>
                    <a:gd name="T59" fmla="*/ 18 h 66"/>
                    <a:gd name="T60" fmla="*/ 18 w 61"/>
                    <a:gd name="T61" fmla="*/ 20 h 66"/>
                    <a:gd name="T62" fmla="*/ 20 w 61"/>
                    <a:gd name="T63" fmla="*/ 22 h 66"/>
                    <a:gd name="T64" fmla="*/ 22 w 61"/>
                    <a:gd name="T65" fmla="*/ 23 h 66"/>
                    <a:gd name="T66" fmla="*/ 23 w 61"/>
                    <a:gd name="T67" fmla="*/ 21 h 66"/>
                    <a:gd name="T68" fmla="*/ 23 w 61"/>
                    <a:gd name="T69" fmla="*/ 18 h 66"/>
                    <a:gd name="T70" fmla="*/ 21 w 61"/>
                    <a:gd name="T71" fmla="*/ 16 h 66"/>
                    <a:gd name="T72" fmla="*/ 20 w 61"/>
                    <a:gd name="T73" fmla="*/ 14 h 66"/>
                    <a:gd name="T74" fmla="*/ 19 w 61"/>
                    <a:gd name="T75" fmla="*/ 12 h 66"/>
                    <a:gd name="T76" fmla="*/ 19 w 61"/>
                    <a:gd name="T77" fmla="*/ 9 h 66"/>
                    <a:gd name="T78" fmla="*/ 20 w 61"/>
                    <a:gd name="T79" fmla="*/ 7 h 66"/>
                    <a:gd name="T80" fmla="*/ 22 w 61"/>
                    <a:gd name="T81" fmla="*/ 5 h 66"/>
                    <a:gd name="T82" fmla="*/ 25 w 61"/>
                    <a:gd name="T83" fmla="*/ 2 h 66"/>
                    <a:gd name="T84" fmla="*/ 29 w 61"/>
                    <a:gd name="T85" fmla="*/ 1 h 66"/>
                    <a:gd name="T86" fmla="*/ 33 w 61"/>
                    <a:gd name="T87" fmla="*/ 0 h 66"/>
                    <a:gd name="T88" fmla="*/ 37 w 61"/>
                    <a:gd name="T89" fmla="*/ 0 h 66"/>
                    <a:gd name="T90" fmla="*/ 41 w 61"/>
                    <a:gd name="T91" fmla="*/ 1 h 66"/>
                    <a:gd name="T92" fmla="*/ 45 w 61"/>
                    <a:gd name="T93" fmla="*/ 2 h 66"/>
                    <a:gd name="T94" fmla="*/ 48 w 61"/>
                    <a:gd name="T95" fmla="*/ 4 h 66"/>
                    <a:gd name="T96" fmla="*/ 51 w 61"/>
                    <a:gd name="T97" fmla="*/ 7 h 6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"/>
                    <a:gd name="T148" fmla="*/ 0 h 66"/>
                    <a:gd name="T149" fmla="*/ 61 w 61"/>
                    <a:gd name="T150" fmla="*/ 66 h 6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" h="66">
                      <a:moveTo>
                        <a:pt x="51" y="7"/>
                      </a:moveTo>
                      <a:lnTo>
                        <a:pt x="55" y="13"/>
                      </a:lnTo>
                      <a:lnTo>
                        <a:pt x="56" y="20"/>
                      </a:lnTo>
                      <a:lnTo>
                        <a:pt x="58" y="28"/>
                      </a:lnTo>
                      <a:lnTo>
                        <a:pt x="60" y="34"/>
                      </a:lnTo>
                      <a:lnTo>
                        <a:pt x="60" y="37"/>
                      </a:lnTo>
                      <a:lnTo>
                        <a:pt x="58" y="39"/>
                      </a:lnTo>
                      <a:lnTo>
                        <a:pt x="57" y="41"/>
                      </a:lnTo>
                      <a:lnTo>
                        <a:pt x="54" y="43"/>
                      </a:lnTo>
                      <a:lnTo>
                        <a:pt x="48" y="44"/>
                      </a:lnTo>
                      <a:lnTo>
                        <a:pt x="42" y="47"/>
                      </a:lnTo>
                      <a:lnTo>
                        <a:pt x="37" y="52"/>
                      </a:lnTo>
                      <a:lnTo>
                        <a:pt x="32" y="56"/>
                      </a:lnTo>
                      <a:lnTo>
                        <a:pt x="26" y="61"/>
                      </a:lnTo>
                      <a:lnTo>
                        <a:pt x="21" y="64"/>
                      </a:lnTo>
                      <a:lnTo>
                        <a:pt x="15" y="65"/>
                      </a:lnTo>
                      <a:lnTo>
                        <a:pt x="8" y="64"/>
                      </a:lnTo>
                      <a:lnTo>
                        <a:pt x="3" y="58"/>
                      </a:lnTo>
                      <a:lnTo>
                        <a:pt x="1" y="51"/>
                      </a:lnTo>
                      <a:lnTo>
                        <a:pt x="0" y="43"/>
                      </a:lnTo>
                      <a:lnTo>
                        <a:pt x="1" y="36"/>
                      </a:lnTo>
                      <a:lnTo>
                        <a:pt x="2" y="33"/>
                      </a:lnTo>
                      <a:lnTo>
                        <a:pt x="3" y="31"/>
                      </a:lnTo>
                      <a:lnTo>
                        <a:pt x="4" y="28"/>
                      </a:lnTo>
                      <a:lnTo>
                        <a:pt x="7" y="26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2" y="19"/>
                      </a:lnTo>
                      <a:lnTo>
                        <a:pt x="14" y="17"/>
                      </a:lnTo>
                      <a:lnTo>
                        <a:pt x="16" y="18"/>
                      </a:lnTo>
                      <a:lnTo>
                        <a:pt x="18" y="20"/>
                      </a:lnTo>
                      <a:lnTo>
                        <a:pt x="20" y="22"/>
                      </a:lnTo>
                      <a:lnTo>
                        <a:pt x="22" y="23"/>
                      </a:lnTo>
                      <a:lnTo>
                        <a:pt x="23" y="21"/>
                      </a:lnTo>
                      <a:lnTo>
                        <a:pt x="23" y="18"/>
                      </a:lnTo>
                      <a:lnTo>
                        <a:pt x="21" y="16"/>
                      </a:lnTo>
                      <a:lnTo>
                        <a:pt x="20" y="14"/>
                      </a:lnTo>
                      <a:lnTo>
                        <a:pt x="19" y="12"/>
                      </a:lnTo>
                      <a:lnTo>
                        <a:pt x="19" y="9"/>
                      </a:lnTo>
                      <a:lnTo>
                        <a:pt x="20" y="7"/>
                      </a:lnTo>
                      <a:lnTo>
                        <a:pt x="22" y="5"/>
                      </a:lnTo>
                      <a:lnTo>
                        <a:pt x="25" y="2"/>
                      </a:lnTo>
                      <a:lnTo>
                        <a:pt x="29" y="1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1" y="1"/>
                      </a:lnTo>
                      <a:lnTo>
                        <a:pt x="45" y="2"/>
                      </a:lnTo>
                      <a:lnTo>
                        <a:pt x="48" y="4"/>
                      </a:lnTo>
                      <a:lnTo>
                        <a:pt x="51" y="7"/>
                      </a:lnTo>
                    </a:path>
                  </a:pathLst>
                </a:custGeom>
                <a:solidFill>
                  <a:srgbClr val="FFCC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9" name="Freeform 66"/>
                <p:cNvSpPr>
                  <a:spLocks/>
                </p:cNvSpPr>
                <p:nvPr/>
              </p:nvSpPr>
              <p:spPr bwMode="auto">
                <a:xfrm>
                  <a:off x="4328" y="1642"/>
                  <a:ext cx="26" cy="54"/>
                </a:xfrm>
                <a:custGeom>
                  <a:avLst/>
                  <a:gdLst>
                    <a:gd name="T0" fmla="*/ 25 w 26"/>
                    <a:gd name="T1" fmla="*/ 4 h 54"/>
                    <a:gd name="T2" fmla="*/ 25 w 26"/>
                    <a:gd name="T3" fmla="*/ 10 h 54"/>
                    <a:gd name="T4" fmla="*/ 23 w 26"/>
                    <a:gd name="T5" fmla="*/ 16 h 54"/>
                    <a:gd name="T6" fmla="*/ 20 w 26"/>
                    <a:gd name="T7" fmla="*/ 21 h 54"/>
                    <a:gd name="T8" fmla="*/ 17 w 26"/>
                    <a:gd name="T9" fmla="*/ 26 h 54"/>
                    <a:gd name="T10" fmla="*/ 17 w 26"/>
                    <a:gd name="T11" fmla="*/ 33 h 54"/>
                    <a:gd name="T12" fmla="*/ 16 w 26"/>
                    <a:gd name="T13" fmla="*/ 40 h 54"/>
                    <a:gd name="T14" fmla="*/ 15 w 26"/>
                    <a:gd name="T15" fmla="*/ 47 h 54"/>
                    <a:gd name="T16" fmla="*/ 14 w 26"/>
                    <a:gd name="T17" fmla="*/ 53 h 54"/>
                    <a:gd name="T18" fmla="*/ 10 w 26"/>
                    <a:gd name="T19" fmla="*/ 50 h 54"/>
                    <a:gd name="T20" fmla="*/ 9 w 26"/>
                    <a:gd name="T21" fmla="*/ 46 h 54"/>
                    <a:gd name="T22" fmla="*/ 7 w 26"/>
                    <a:gd name="T23" fmla="*/ 41 h 54"/>
                    <a:gd name="T24" fmla="*/ 6 w 26"/>
                    <a:gd name="T25" fmla="*/ 37 h 54"/>
                    <a:gd name="T26" fmla="*/ 5 w 26"/>
                    <a:gd name="T27" fmla="*/ 32 h 54"/>
                    <a:gd name="T28" fmla="*/ 4 w 26"/>
                    <a:gd name="T29" fmla="*/ 27 h 54"/>
                    <a:gd name="T30" fmla="*/ 2 w 26"/>
                    <a:gd name="T31" fmla="*/ 22 h 54"/>
                    <a:gd name="T32" fmla="*/ 0 w 26"/>
                    <a:gd name="T33" fmla="*/ 18 h 54"/>
                    <a:gd name="T34" fmla="*/ 0 w 26"/>
                    <a:gd name="T35" fmla="*/ 14 h 54"/>
                    <a:gd name="T36" fmla="*/ 2 w 26"/>
                    <a:gd name="T37" fmla="*/ 9 h 54"/>
                    <a:gd name="T38" fmla="*/ 4 w 26"/>
                    <a:gd name="T39" fmla="*/ 5 h 54"/>
                    <a:gd name="T40" fmla="*/ 7 w 26"/>
                    <a:gd name="T41" fmla="*/ 3 h 54"/>
                    <a:gd name="T42" fmla="*/ 10 w 26"/>
                    <a:gd name="T43" fmla="*/ 2 h 54"/>
                    <a:gd name="T44" fmla="*/ 12 w 26"/>
                    <a:gd name="T45" fmla="*/ 2 h 54"/>
                    <a:gd name="T46" fmla="*/ 14 w 26"/>
                    <a:gd name="T47" fmla="*/ 1 h 54"/>
                    <a:gd name="T48" fmla="*/ 17 w 26"/>
                    <a:gd name="T49" fmla="*/ 1 h 54"/>
                    <a:gd name="T50" fmla="*/ 19 w 26"/>
                    <a:gd name="T51" fmla="*/ 0 h 54"/>
                    <a:gd name="T52" fmla="*/ 21 w 26"/>
                    <a:gd name="T53" fmla="*/ 1 h 54"/>
                    <a:gd name="T54" fmla="*/ 23 w 26"/>
                    <a:gd name="T55" fmla="*/ 2 h 54"/>
                    <a:gd name="T56" fmla="*/ 25 w 26"/>
                    <a:gd name="T57" fmla="*/ 4 h 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6"/>
                    <a:gd name="T88" fmla="*/ 0 h 54"/>
                    <a:gd name="T89" fmla="*/ 26 w 26"/>
                    <a:gd name="T90" fmla="*/ 54 h 5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6" h="54">
                      <a:moveTo>
                        <a:pt x="25" y="4"/>
                      </a:moveTo>
                      <a:lnTo>
                        <a:pt x="25" y="10"/>
                      </a:lnTo>
                      <a:lnTo>
                        <a:pt x="23" y="16"/>
                      </a:lnTo>
                      <a:lnTo>
                        <a:pt x="20" y="21"/>
                      </a:lnTo>
                      <a:lnTo>
                        <a:pt x="17" y="26"/>
                      </a:lnTo>
                      <a:lnTo>
                        <a:pt x="17" y="33"/>
                      </a:lnTo>
                      <a:lnTo>
                        <a:pt x="16" y="40"/>
                      </a:lnTo>
                      <a:lnTo>
                        <a:pt x="15" y="47"/>
                      </a:lnTo>
                      <a:lnTo>
                        <a:pt x="14" y="53"/>
                      </a:lnTo>
                      <a:lnTo>
                        <a:pt x="10" y="50"/>
                      </a:lnTo>
                      <a:lnTo>
                        <a:pt x="9" y="46"/>
                      </a:lnTo>
                      <a:lnTo>
                        <a:pt x="7" y="41"/>
                      </a:lnTo>
                      <a:lnTo>
                        <a:pt x="6" y="37"/>
                      </a:lnTo>
                      <a:lnTo>
                        <a:pt x="5" y="32"/>
                      </a:lnTo>
                      <a:lnTo>
                        <a:pt x="4" y="27"/>
                      </a:lnTo>
                      <a:lnTo>
                        <a:pt x="2" y="22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2" y="9"/>
                      </a:lnTo>
                      <a:lnTo>
                        <a:pt x="4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5" y="4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0" name="Freeform 67"/>
                <p:cNvSpPr>
                  <a:spLocks/>
                </p:cNvSpPr>
                <p:nvPr/>
              </p:nvSpPr>
              <p:spPr bwMode="auto">
                <a:xfrm>
                  <a:off x="4253" y="1646"/>
                  <a:ext cx="22" cy="28"/>
                </a:xfrm>
                <a:custGeom>
                  <a:avLst/>
                  <a:gdLst>
                    <a:gd name="T0" fmla="*/ 21 w 22"/>
                    <a:gd name="T1" fmla="*/ 11 h 28"/>
                    <a:gd name="T2" fmla="*/ 20 w 22"/>
                    <a:gd name="T3" fmla="*/ 16 h 28"/>
                    <a:gd name="T4" fmla="*/ 17 w 22"/>
                    <a:gd name="T5" fmla="*/ 20 h 28"/>
                    <a:gd name="T6" fmla="*/ 14 w 22"/>
                    <a:gd name="T7" fmla="*/ 24 h 28"/>
                    <a:gd name="T8" fmla="*/ 10 w 22"/>
                    <a:gd name="T9" fmla="*/ 27 h 28"/>
                    <a:gd name="T10" fmla="*/ 7 w 22"/>
                    <a:gd name="T11" fmla="*/ 27 h 28"/>
                    <a:gd name="T12" fmla="*/ 5 w 22"/>
                    <a:gd name="T13" fmla="*/ 25 h 28"/>
                    <a:gd name="T14" fmla="*/ 2 w 22"/>
                    <a:gd name="T15" fmla="*/ 23 h 28"/>
                    <a:gd name="T16" fmla="*/ 0 w 22"/>
                    <a:gd name="T17" fmla="*/ 20 h 28"/>
                    <a:gd name="T18" fmla="*/ 0 w 22"/>
                    <a:gd name="T19" fmla="*/ 17 h 28"/>
                    <a:gd name="T20" fmla="*/ 1 w 22"/>
                    <a:gd name="T21" fmla="*/ 14 h 28"/>
                    <a:gd name="T22" fmla="*/ 2 w 22"/>
                    <a:gd name="T23" fmla="*/ 11 h 28"/>
                    <a:gd name="T24" fmla="*/ 5 w 22"/>
                    <a:gd name="T25" fmla="*/ 9 h 28"/>
                    <a:gd name="T26" fmla="*/ 7 w 22"/>
                    <a:gd name="T27" fmla="*/ 6 h 28"/>
                    <a:gd name="T28" fmla="*/ 9 w 22"/>
                    <a:gd name="T29" fmla="*/ 4 h 28"/>
                    <a:gd name="T30" fmla="*/ 11 w 22"/>
                    <a:gd name="T31" fmla="*/ 2 h 28"/>
                    <a:gd name="T32" fmla="*/ 14 w 22"/>
                    <a:gd name="T33" fmla="*/ 0 h 28"/>
                    <a:gd name="T34" fmla="*/ 17 w 22"/>
                    <a:gd name="T35" fmla="*/ 1 h 28"/>
                    <a:gd name="T36" fmla="*/ 19 w 22"/>
                    <a:gd name="T37" fmla="*/ 4 h 28"/>
                    <a:gd name="T38" fmla="*/ 20 w 22"/>
                    <a:gd name="T39" fmla="*/ 7 h 28"/>
                    <a:gd name="T40" fmla="*/ 21 w 22"/>
                    <a:gd name="T41" fmla="*/ 11 h 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2"/>
                    <a:gd name="T64" fmla="*/ 0 h 28"/>
                    <a:gd name="T65" fmla="*/ 22 w 22"/>
                    <a:gd name="T66" fmla="*/ 28 h 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2" h="28">
                      <a:moveTo>
                        <a:pt x="21" y="11"/>
                      </a:moveTo>
                      <a:lnTo>
                        <a:pt x="20" y="16"/>
                      </a:lnTo>
                      <a:lnTo>
                        <a:pt x="17" y="20"/>
                      </a:lnTo>
                      <a:lnTo>
                        <a:pt x="14" y="24"/>
                      </a:lnTo>
                      <a:lnTo>
                        <a:pt x="10" y="27"/>
                      </a:lnTo>
                      <a:lnTo>
                        <a:pt x="7" y="27"/>
                      </a:lnTo>
                      <a:lnTo>
                        <a:pt x="5" y="25"/>
                      </a:lnTo>
                      <a:lnTo>
                        <a:pt x="2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5" y="9"/>
                      </a:lnTo>
                      <a:lnTo>
                        <a:pt x="7" y="6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7" y="1"/>
                      </a:lnTo>
                      <a:lnTo>
                        <a:pt x="19" y="4"/>
                      </a:lnTo>
                      <a:lnTo>
                        <a:pt x="20" y="7"/>
                      </a:lnTo>
                      <a:lnTo>
                        <a:pt x="21" y="11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1" name="Freeform 68"/>
                <p:cNvSpPr>
                  <a:spLocks/>
                </p:cNvSpPr>
                <p:nvPr/>
              </p:nvSpPr>
              <p:spPr bwMode="auto">
                <a:xfrm>
                  <a:off x="4257" y="1655"/>
                  <a:ext cx="13" cy="14"/>
                </a:xfrm>
                <a:custGeom>
                  <a:avLst/>
                  <a:gdLst>
                    <a:gd name="T0" fmla="*/ 12 w 13"/>
                    <a:gd name="T1" fmla="*/ 2 h 14"/>
                    <a:gd name="T2" fmla="*/ 11 w 13"/>
                    <a:gd name="T3" fmla="*/ 5 h 14"/>
                    <a:gd name="T4" fmla="*/ 9 w 13"/>
                    <a:gd name="T5" fmla="*/ 8 h 14"/>
                    <a:gd name="T6" fmla="*/ 7 w 13"/>
                    <a:gd name="T7" fmla="*/ 10 h 14"/>
                    <a:gd name="T8" fmla="*/ 4 w 13"/>
                    <a:gd name="T9" fmla="*/ 13 h 14"/>
                    <a:gd name="T10" fmla="*/ 3 w 13"/>
                    <a:gd name="T11" fmla="*/ 13 h 14"/>
                    <a:gd name="T12" fmla="*/ 2 w 13"/>
                    <a:gd name="T13" fmla="*/ 11 h 14"/>
                    <a:gd name="T14" fmla="*/ 1 w 13"/>
                    <a:gd name="T15" fmla="*/ 11 h 14"/>
                    <a:gd name="T16" fmla="*/ 0 w 13"/>
                    <a:gd name="T17" fmla="*/ 9 h 14"/>
                    <a:gd name="T18" fmla="*/ 1 w 13"/>
                    <a:gd name="T19" fmla="*/ 8 h 14"/>
                    <a:gd name="T20" fmla="*/ 2 w 13"/>
                    <a:gd name="T21" fmla="*/ 5 h 14"/>
                    <a:gd name="T22" fmla="*/ 3 w 13"/>
                    <a:gd name="T23" fmla="*/ 4 h 14"/>
                    <a:gd name="T24" fmla="*/ 5 w 13"/>
                    <a:gd name="T25" fmla="*/ 2 h 14"/>
                    <a:gd name="T26" fmla="*/ 7 w 13"/>
                    <a:gd name="T27" fmla="*/ 1 h 14"/>
                    <a:gd name="T28" fmla="*/ 9 w 13"/>
                    <a:gd name="T29" fmla="*/ 0 h 14"/>
                    <a:gd name="T30" fmla="*/ 10 w 13"/>
                    <a:gd name="T31" fmla="*/ 0 h 14"/>
                    <a:gd name="T32" fmla="*/ 12 w 13"/>
                    <a:gd name="T33" fmla="*/ 2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4"/>
                    <a:gd name="T53" fmla="*/ 13 w 1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4">
                      <a:moveTo>
                        <a:pt x="12" y="2"/>
                      </a:moveTo>
                      <a:lnTo>
                        <a:pt x="11" y="5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4" y="13"/>
                      </a:lnTo>
                      <a:lnTo>
                        <a:pt x="3" y="13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2"/>
                      </a:lnTo>
                    </a:path>
                  </a:pathLst>
                </a:custGeom>
                <a:solidFill>
                  <a:srgbClr val="8CF76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2" name="Freeform 69"/>
                <p:cNvSpPr>
                  <a:spLocks/>
                </p:cNvSpPr>
                <p:nvPr/>
              </p:nvSpPr>
              <p:spPr bwMode="auto">
                <a:xfrm>
                  <a:off x="3998" y="1663"/>
                  <a:ext cx="18" cy="39"/>
                </a:xfrm>
                <a:custGeom>
                  <a:avLst/>
                  <a:gdLst>
                    <a:gd name="T0" fmla="*/ 11 w 18"/>
                    <a:gd name="T1" fmla="*/ 32 h 39"/>
                    <a:gd name="T2" fmla="*/ 8 w 18"/>
                    <a:gd name="T3" fmla="*/ 32 h 39"/>
                    <a:gd name="T4" fmla="*/ 5 w 18"/>
                    <a:gd name="T5" fmla="*/ 34 h 39"/>
                    <a:gd name="T6" fmla="*/ 3 w 18"/>
                    <a:gd name="T7" fmla="*/ 36 h 39"/>
                    <a:gd name="T8" fmla="*/ 0 w 18"/>
                    <a:gd name="T9" fmla="*/ 38 h 39"/>
                    <a:gd name="T10" fmla="*/ 1 w 18"/>
                    <a:gd name="T11" fmla="*/ 34 h 39"/>
                    <a:gd name="T12" fmla="*/ 2 w 18"/>
                    <a:gd name="T13" fmla="*/ 31 h 39"/>
                    <a:gd name="T14" fmla="*/ 4 w 18"/>
                    <a:gd name="T15" fmla="*/ 27 h 39"/>
                    <a:gd name="T16" fmla="*/ 5 w 18"/>
                    <a:gd name="T17" fmla="*/ 23 h 39"/>
                    <a:gd name="T18" fmla="*/ 7 w 18"/>
                    <a:gd name="T19" fmla="*/ 19 h 39"/>
                    <a:gd name="T20" fmla="*/ 9 w 18"/>
                    <a:gd name="T21" fmla="*/ 15 h 39"/>
                    <a:gd name="T22" fmla="*/ 11 w 18"/>
                    <a:gd name="T23" fmla="*/ 12 h 39"/>
                    <a:gd name="T24" fmla="*/ 13 w 18"/>
                    <a:gd name="T25" fmla="*/ 8 h 39"/>
                    <a:gd name="T26" fmla="*/ 17 w 18"/>
                    <a:gd name="T27" fmla="*/ 0 h 39"/>
                    <a:gd name="T28" fmla="*/ 16 w 18"/>
                    <a:gd name="T29" fmla="*/ 8 h 39"/>
                    <a:gd name="T30" fmla="*/ 16 w 18"/>
                    <a:gd name="T31" fmla="*/ 16 h 39"/>
                    <a:gd name="T32" fmla="*/ 15 w 18"/>
                    <a:gd name="T33" fmla="*/ 25 h 39"/>
                    <a:gd name="T34" fmla="*/ 11 w 18"/>
                    <a:gd name="T35" fmla="*/ 32 h 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"/>
                    <a:gd name="T55" fmla="*/ 0 h 39"/>
                    <a:gd name="T56" fmla="*/ 18 w 18"/>
                    <a:gd name="T57" fmla="*/ 39 h 3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" h="39">
                      <a:moveTo>
                        <a:pt x="11" y="32"/>
                      </a:moveTo>
                      <a:lnTo>
                        <a:pt x="8" y="32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0" y="38"/>
                      </a:lnTo>
                      <a:lnTo>
                        <a:pt x="1" y="34"/>
                      </a:lnTo>
                      <a:lnTo>
                        <a:pt x="2" y="31"/>
                      </a:lnTo>
                      <a:lnTo>
                        <a:pt x="4" y="27"/>
                      </a:lnTo>
                      <a:lnTo>
                        <a:pt x="5" y="23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3" y="8"/>
                      </a:lnTo>
                      <a:lnTo>
                        <a:pt x="17" y="0"/>
                      </a:lnTo>
                      <a:lnTo>
                        <a:pt x="16" y="8"/>
                      </a:lnTo>
                      <a:lnTo>
                        <a:pt x="16" y="16"/>
                      </a:lnTo>
                      <a:lnTo>
                        <a:pt x="15" y="25"/>
                      </a:lnTo>
                      <a:lnTo>
                        <a:pt x="11" y="32"/>
                      </a:lnTo>
                    </a:path>
                  </a:pathLst>
                </a:custGeom>
                <a:solidFill>
                  <a:srgbClr val="B7F9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3" name="Freeform 70"/>
                <p:cNvSpPr>
                  <a:spLocks/>
                </p:cNvSpPr>
                <p:nvPr/>
              </p:nvSpPr>
              <p:spPr bwMode="auto">
                <a:xfrm>
                  <a:off x="4494" y="1665"/>
                  <a:ext cx="13" cy="9"/>
                </a:xfrm>
                <a:custGeom>
                  <a:avLst/>
                  <a:gdLst>
                    <a:gd name="T0" fmla="*/ 12 w 13"/>
                    <a:gd name="T1" fmla="*/ 8 h 9"/>
                    <a:gd name="T2" fmla="*/ 10 w 13"/>
                    <a:gd name="T3" fmla="*/ 7 h 9"/>
                    <a:gd name="T4" fmla="*/ 9 w 13"/>
                    <a:gd name="T5" fmla="*/ 7 h 9"/>
                    <a:gd name="T6" fmla="*/ 7 w 13"/>
                    <a:gd name="T7" fmla="*/ 7 h 9"/>
                    <a:gd name="T8" fmla="*/ 6 w 13"/>
                    <a:gd name="T9" fmla="*/ 6 h 9"/>
                    <a:gd name="T10" fmla="*/ 4 w 13"/>
                    <a:gd name="T11" fmla="*/ 5 h 9"/>
                    <a:gd name="T12" fmla="*/ 3 w 13"/>
                    <a:gd name="T13" fmla="*/ 4 h 9"/>
                    <a:gd name="T14" fmla="*/ 1 w 13"/>
                    <a:gd name="T15" fmla="*/ 4 h 9"/>
                    <a:gd name="T16" fmla="*/ 0 w 13"/>
                    <a:gd name="T17" fmla="*/ 3 h 9"/>
                    <a:gd name="T18" fmla="*/ 3 w 13"/>
                    <a:gd name="T19" fmla="*/ 0 h 9"/>
                    <a:gd name="T20" fmla="*/ 6 w 13"/>
                    <a:gd name="T21" fmla="*/ 2 h 9"/>
                    <a:gd name="T22" fmla="*/ 8 w 13"/>
                    <a:gd name="T23" fmla="*/ 3 h 9"/>
                    <a:gd name="T24" fmla="*/ 11 w 13"/>
                    <a:gd name="T25" fmla="*/ 5 h 9"/>
                    <a:gd name="T26" fmla="*/ 12 w 13"/>
                    <a:gd name="T27" fmla="*/ 8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3"/>
                    <a:gd name="T43" fmla="*/ 0 h 9"/>
                    <a:gd name="T44" fmla="*/ 13 w 13"/>
                    <a:gd name="T45" fmla="*/ 9 h 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3" h="9">
                      <a:moveTo>
                        <a:pt x="12" y="8"/>
                      </a:move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6" y="6"/>
                      </a:lnTo>
                      <a:lnTo>
                        <a:pt x="4" y="5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3"/>
                      </a:lnTo>
                      <a:lnTo>
                        <a:pt x="11" y="5"/>
                      </a:lnTo>
                      <a:lnTo>
                        <a:pt x="12" y="8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4" name="Freeform 71"/>
                <p:cNvSpPr>
                  <a:spLocks/>
                </p:cNvSpPr>
                <p:nvPr/>
              </p:nvSpPr>
              <p:spPr bwMode="auto">
                <a:xfrm>
                  <a:off x="4471" y="1676"/>
                  <a:ext cx="8" cy="11"/>
                </a:xfrm>
                <a:custGeom>
                  <a:avLst/>
                  <a:gdLst>
                    <a:gd name="T0" fmla="*/ 7 w 8"/>
                    <a:gd name="T1" fmla="*/ 9 h 11"/>
                    <a:gd name="T2" fmla="*/ 6 w 8"/>
                    <a:gd name="T3" fmla="*/ 10 h 11"/>
                    <a:gd name="T4" fmla="*/ 4 w 8"/>
                    <a:gd name="T5" fmla="*/ 10 h 11"/>
                    <a:gd name="T6" fmla="*/ 3 w 8"/>
                    <a:gd name="T7" fmla="*/ 9 h 11"/>
                    <a:gd name="T8" fmla="*/ 1 w 8"/>
                    <a:gd name="T9" fmla="*/ 7 h 11"/>
                    <a:gd name="T10" fmla="*/ 0 w 8"/>
                    <a:gd name="T11" fmla="*/ 6 h 11"/>
                    <a:gd name="T12" fmla="*/ 0 w 8"/>
                    <a:gd name="T13" fmla="*/ 4 h 11"/>
                    <a:gd name="T14" fmla="*/ 0 w 8"/>
                    <a:gd name="T15" fmla="*/ 2 h 11"/>
                    <a:gd name="T16" fmla="*/ 0 w 8"/>
                    <a:gd name="T17" fmla="*/ 0 h 11"/>
                    <a:gd name="T18" fmla="*/ 4 w 8"/>
                    <a:gd name="T19" fmla="*/ 0 h 11"/>
                    <a:gd name="T20" fmla="*/ 5 w 8"/>
                    <a:gd name="T21" fmla="*/ 3 h 11"/>
                    <a:gd name="T22" fmla="*/ 6 w 8"/>
                    <a:gd name="T23" fmla="*/ 6 h 11"/>
                    <a:gd name="T24" fmla="*/ 7 w 8"/>
                    <a:gd name="T25" fmla="*/ 9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11"/>
                    <a:gd name="T41" fmla="*/ 8 w 8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11">
                      <a:moveTo>
                        <a:pt x="7" y="9"/>
                      </a:move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9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6" y="6"/>
                      </a:lnTo>
                      <a:lnTo>
                        <a:pt x="7" y="9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5" name="Freeform 72"/>
                <p:cNvSpPr>
                  <a:spLocks/>
                </p:cNvSpPr>
                <p:nvPr/>
              </p:nvSpPr>
              <p:spPr bwMode="auto">
                <a:xfrm>
                  <a:off x="4431" y="1686"/>
                  <a:ext cx="86" cy="145"/>
                </a:xfrm>
                <a:custGeom>
                  <a:avLst/>
                  <a:gdLst>
                    <a:gd name="T0" fmla="*/ 24 w 86"/>
                    <a:gd name="T1" fmla="*/ 7 h 145"/>
                    <a:gd name="T2" fmla="*/ 27 w 86"/>
                    <a:gd name="T3" fmla="*/ 13 h 145"/>
                    <a:gd name="T4" fmla="*/ 31 w 86"/>
                    <a:gd name="T5" fmla="*/ 19 h 145"/>
                    <a:gd name="T6" fmla="*/ 36 w 86"/>
                    <a:gd name="T7" fmla="*/ 23 h 145"/>
                    <a:gd name="T8" fmla="*/ 43 w 86"/>
                    <a:gd name="T9" fmla="*/ 25 h 145"/>
                    <a:gd name="T10" fmla="*/ 51 w 86"/>
                    <a:gd name="T11" fmla="*/ 24 h 145"/>
                    <a:gd name="T12" fmla="*/ 60 w 86"/>
                    <a:gd name="T13" fmla="*/ 21 h 145"/>
                    <a:gd name="T14" fmla="*/ 68 w 86"/>
                    <a:gd name="T15" fmla="*/ 17 h 145"/>
                    <a:gd name="T16" fmla="*/ 74 w 86"/>
                    <a:gd name="T17" fmla="*/ 18 h 145"/>
                    <a:gd name="T18" fmla="*/ 79 w 86"/>
                    <a:gd name="T19" fmla="*/ 27 h 145"/>
                    <a:gd name="T20" fmla="*/ 82 w 86"/>
                    <a:gd name="T21" fmla="*/ 37 h 145"/>
                    <a:gd name="T22" fmla="*/ 83 w 86"/>
                    <a:gd name="T23" fmla="*/ 47 h 145"/>
                    <a:gd name="T24" fmla="*/ 85 w 86"/>
                    <a:gd name="T25" fmla="*/ 64 h 145"/>
                    <a:gd name="T26" fmla="*/ 81 w 86"/>
                    <a:gd name="T27" fmla="*/ 88 h 145"/>
                    <a:gd name="T28" fmla="*/ 70 w 86"/>
                    <a:gd name="T29" fmla="*/ 109 h 145"/>
                    <a:gd name="T30" fmla="*/ 54 w 86"/>
                    <a:gd name="T31" fmla="*/ 127 h 145"/>
                    <a:gd name="T32" fmla="*/ 41 w 86"/>
                    <a:gd name="T33" fmla="*/ 135 h 145"/>
                    <a:gd name="T34" fmla="*/ 34 w 86"/>
                    <a:gd name="T35" fmla="*/ 138 h 145"/>
                    <a:gd name="T36" fmla="*/ 28 w 86"/>
                    <a:gd name="T37" fmla="*/ 141 h 145"/>
                    <a:gd name="T38" fmla="*/ 21 w 86"/>
                    <a:gd name="T39" fmla="*/ 143 h 145"/>
                    <a:gd name="T40" fmla="*/ 16 w 86"/>
                    <a:gd name="T41" fmla="*/ 142 h 145"/>
                    <a:gd name="T42" fmla="*/ 15 w 86"/>
                    <a:gd name="T43" fmla="*/ 138 h 145"/>
                    <a:gd name="T44" fmla="*/ 21 w 86"/>
                    <a:gd name="T45" fmla="*/ 128 h 145"/>
                    <a:gd name="T46" fmla="*/ 31 w 86"/>
                    <a:gd name="T47" fmla="*/ 113 h 145"/>
                    <a:gd name="T48" fmla="*/ 38 w 86"/>
                    <a:gd name="T49" fmla="*/ 97 h 145"/>
                    <a:gd name="T50" fmla="*/ 43 w 86"/>
                    <a:gd name="T51" fmla="*/ 80 h 145"/>
                    <a:gd name="T52" fmla="*/ 43 w 86"/>
                    <a:gd name="T53" fmla="*/ 68 h 145"/>
                    <a:gd name="T54" fmla="*/ 41 w 86"/>
                    <a:gd name="T55" fmla="*/ 62 h 145"/>
                    <a:gd name="T56" fmla="*/ 38 w 86"/>
                    <a:gd name="T57" fmla="*/ 60 h 145"/>
                    <a:gd name="T58" fmla="*/ 36 w 86"/>
                    <a:gd name="T59" fmla="*/ 62 h 145"/>
                    <a:gd name="T60" fmla="*/ 36 w 86"/>
                    <a:gd name="T61" fmla="*/ 74 h 145"/>
                    <a:gd name="T62" fmla="*/ 34 w 86"/>
                    <a:gd name="T63" fmla="*/ 86 h 145"/>
                    <a:gd name="T64" fmla="*/ 31 w 86"/>
                    <a:gd name="T65" fmla="*/ 96 h 145"/>
                    <a:gd name="T66" fmla="*/ 26 w 86"/>
                    <a:gd name="T67" fmla="*/ 107 h 145"/>
                    <a:gd name="T68" fmla="*/ 21 w 86"/>
                    <a:gd name="T69" fmla="*/ 102 h 145"/>
                    <a:gd name="T70" fmla="*/ 20 w 86"/>
                    <a:gd name="T71" fmla="*/ 80 h 145"/>
                    <a:gd name="T72" fmla="*/ 17 w 86"/>
                    <a:gd name="T73" fmla="*/ 58 h 145"/>
                    <a:gd name="T74" fmla="*/ 12 w 86"/>
                    <a:gd name="T75" fmla="*/ 37 h 145"/>
                    <a:gd name="T76" fmla="*/ 8 w 86"/>
                    <a:gd name="T77" fmla="*/ 20 h 145"/>
                    <a:gd name="T78" fmla="*/ 2 w 86"/>
                    <a:gd name="T79" fmla="*/ 4 h 145"/>
                    <a:gd name="T80" fmla="*/ 3 w 86"/>
                    <a:gd name="T81" fmla="*/ 0 h 145"/>
                    <a:gd name="T82" fmla="*/ 9 w 86"/>
                    <a:gd name="T83" fmla="*/ 1 h 145"/>
                    <a:gd name="T84" fmla="*/ 15 w 86"/>
                    <a:gd name="T85" fmla="*/ 2 h 145"/>
                    <a:gd name="T86" fmla="*/ 21 w 86"/>
                    <a:gd name="T87" fmla="*/ 2 h 14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6"/>
                    <a:gd name="T133" fmla="*/ 0 h 145"/>
                    <a:gd name="T134" fmla="*/ 86 w 86"/>
                    <a:gd name="T135" fmla="*/ 145 h 14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6" h="145">
                      <a:moveTo>
                        <a:pt x="24" y="4"/>
                      </a:moveTo>
                      <a:lnTo>
                        <a:pt x="24" y="7"/>
                      </a:lnTo>
                      <a:lnTo>
                        <a:pt x="26" y="10"/>
                      </a:lnTo>
                      <a:lnTo>
                        <a:pt x="27" y="13"/>
                      </a:lnTo>
                      <a:lnTo>
                        <a:pt x="29" y="16"/>
                      </a:lnTo>
                      <a:lnTo>
                        <a:pt x="31" y="19"/>
                      </a:lnTo>
                      <a:lnTo>
                        <a:pt x="34" y="21"/>
                      </a:lnTo>
                      <a:lnTo>
                        <a:pt x="36" y="23"/>
                      </a:lnTo>
                      <a:lnTo>
                        <a:pt x="39" y="24"/>
                      </a:lnTo>
                      <a:lnTo>
                        <a:pt x="43" y="25"/>
                      </a:lnTo>
                      <a:lnTo>
                        <a:pt x="47" y="25"/>
                      </a:lnTo>
                      <a:lnTo>
                        <a:pt x="51" y="24"/>
                      </a:lnTo>
                      <a:lnTo>
                        <a:pt x="56" y="23"/>
                      </a:lnTo>
                      <a:lnTo>
                        <a:pt x="60" y="21"/>
                      </a:lnTo>
                      <a:lnTo>
                        <a:pt x="64" y="19"/>
                      </a:lnTo>
                      <a:lnTo>
                        <a:pt x="68" y="17"/>
                      </a:lnTo>
                      <a:lnTo>
                        <a:pt x="71" y="14"/>
                      </a:lnTo>
                      <a:lnTo>
                        <a:pt x="74" y="18"/>
                      </a:lnTo>
                      <a:lnTo>
                        <a:pt x="77" y="22"/>
                      </a:lnTo>
                      <a:lnTo>
                        <a:pt x="79" y="27"/>
                      </a:lnTo>
                      <a:lnTo>
                        <a:pt x="80" y="31"/>
                      </a:lnTo>
                      <a:lnTo>
                        <a:pt x="82" y="37"/>
                      </a:lnTo>
                      <a:lnTo>
                        <a:pt x="82" y="42"/>
                      </a:lnTo>
                      <a:lnTo>
                        <a:pt x="83" y="47"/>
                      </a:lnTo>
                      <a:lnTo>
                        <a:pt x="85" y="52"/>
                      </a:lnTo>
                      <a:lnTo>
                        <a:pt x="85" y="64"/>
                      </a:lnTo>
                      <a:lnTo>
                        <a:pt x="84" y="76"/>
                      </a:lnTo>
                      <a:lnTo>
                        <a:pt x="81" y="88"/>
                      </a:lnTo>
                      <a:lnTo>
                        <a:pt x="76" y="99"/>
                      </a:lnTo>
                      <a:lnTo>
                        <a:pt x="70" y="109"/>
                      </a:lnTo>
                      <a:lnTo>
                        <a:pt x="63" y="119"/>
                      </a:lnTo>
                      <a:lnTo>
                        <a:pt x="54" y="127"/>
                      </a:lnTo>
                      <a:lnTo>
                        <a:pt x="44" y="134"/>
                      </a:lnTo>
                      <a:lnTo>
                        <a:pt x="41" y="135"/>
                      </a:lnTo>
                      <a:lnTo>
                        <a:pt x="38" y="137"/>
                      </a:lnTo>
                      <a:lnTo>
                        <a:pt x="34" y="138"/>
                      </a:lnTo>
                      <a:lnTo>
                        <a:pt x="31" y="139"/>
                      </a:lnTo>
                      <a:lnTo>
                        <a:pt x="28" y="141"/>
                      </a:lnTo>
                      <a:lnTo>
                        <a:pt x="24" y="142"/>
                      </a:lnTo>
                      <a:lnTo>
                        <a:pt x="21" y="143"/>
                      </a:lnTo>
                      <a:lnTo>
                        <a:pt x="18" y="144"/>
                      </a:lnTo>
                      <a:lnTo>
                        <a:pt x="16" y="142"/>
                      </a:lnTo>
                      <a:lnTo>
                        <a:pt x="16" y="140"/>
                      </a:lnTo>
                      <a:lnTo>
                        <a:pt x="15" y="138"/>
                      </a:lnTo>
                      <a:lnTo>
                        <a:pt x="15" y="135"/>
                      </a:lnTo>
                      <a:lnTo>
                        <a:pt x="21" y="128"/>
                      </a:lnTo>
                      <a:lnTo>
                        <a:pt x="26" y="121"/>
                      </a:lnTo>
                      <a:lnTo>
                        <a:pt x="31" y="113"/>
                      </a:lnTo>
                      <a:lnTo>
                        <a:pt x="35" y="105"/>
                      </a:lnTo>
                      <a:lnTo>
                        <a:pt x="38" y="97"/>
                      </a:lnTo>
                      <a:lnTo>
                        <a:pt x="41" y="88"/>
                      </a:lnTo>
                      <a:lnTo>
                        <a:pt x="43" y="80"/>
                      </a:lnTo>
                      <a:lnTo>
                        <a:pt x="44" y="71"/>
                      </a:lnTo>
                      <a:lnTo>
                        <a:pt x="43" y="68"/>
                      </a:lnTo>
                      <a:lnTo>
                        <a:pt x="42" y="65"/>
                      </a:lnTo>
                      <a:lnTo>
                        <a:pt x="41" y="62"/>
                      </a:lnTo>
                      <a:lnTo>
                        <a:pt x="39" y="60"/>
                      </a:lnTo>
                      <a:lnTo>
                        <a:pt x="38" y="60"/>
                      </a:lnTo>
                      <a:lnTo>
                        <a:pt x="37" y="61"/>
                      </a:lnTo>
                      <a:lnTo>
                        <a:pt x="36" y="62"/>
                      </a:lnTo>
                      <a:lnTo>
                        <a:pt x="37" y="69"/>
                      </a:lnTo>
                      <a:lnTo>
                        <a:pt x="36" y="74"/>
                      </a:lnTo>
                      <a:lnTo>
                        <a:pt x="36" y="80"/>
                      </a:lnTo>
                      <a:lnTo>
                        <a:pt x="34" y="86"/>
                      </a:lnTo>
                      <a:lnTo>
                        <a:pt x="33" y="91"/>
                      </a:lnTo>
                      <a:lnTo>
                        <a:pt x="31" y="96"/>
                      </a:lnTo>
                      <a:lnTo>
                        <a:pt x="29" y="101"/>
                      </a:lnTo>
                      <a:lnTo>
                        <a:pt x="26" y="107"/>
                      </a:lnTo>
                      <a:lnTo>
                        <a:pt x="21" y="113"/>
                      </a:lnTo>
                      <a:lnTo>
                        <a:pt x="21" y="102"/>
                      </a:lnTo>
                      <a:lnTo>
                        <a:pt x="21" y="91"/>
                      </a:lnTo>
                      <a:lnTo>
                        <a:pt x="20" y="80"/>
                      </a:lnTo>
                      <a:lnTo>
                        <a:pt x="19" y="69"/>
                      </a:lnTo>
                      <a:lnTo>
                        <a:pt x="17" y="58"/>
                      </a:lnTo>
                      <a:lnTo>
                        <a:pt x="15" y="47"/>
                      </a:lnTo>
                      <a:lnTo>
                        <a:pt x="12" y="37"/>
                      </a:lnTo>
                      <a:lnTo>
                        <a:pt x="10" y="26"/>
                      </a:lnTo>
                      <a:lnTo>
                        <a:pt x="8" y="20"/>
                      </a:lnTo>
                      <a:lnTo>
                        <a:pt x="5" y="11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2" y="1"/>
                      </a:lnTo>
                      <a:lnTo>
                        <a:pt x="15" y="2"/>
                      </a:lnTo>
                      <a:lnTo>
                        <a:pt x="18" y="2"/>
                      </a:lnTo>
                      <a:lnTo>
                        <a:pt x="21" y="2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60A89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6" name="Freeform 73"/>
                <p:cNvSpPr>
                  <a:spLocks/>
                </p:cNvSpPr>
                <p:nvPr/>
              </p:nvSpPr>
              <p:spPr bwMode="auto">
                <a:xfrm>
                  <a:off x="3955" y="1728"/>
                  <a:ext cx="29" cy="43"/>
                </a:xfrm>
                <a:custGeom>
                  <a:avLst/>
                  <a:gdLst>
                    <a:gd name="T0" fmla="*/ 23 w 29"/>
                    <a:gd name="T1" fmla="*/ 38 h 43"/>
                    <a:gd name="T2" fmla="*/ 22 w 29"/>
                    <a:gd name="T3" fmla="*/ 40 h 43"/>
                    <a:gd name="T4" fmla="*/ 20 w 29"/>
                    <a:gd name="T5" fmla="*/ 41 h 43"/>
                    <a:gd name="T6" fmla="*/ 19 w 29"/>
                    <a:gd name="T7" fmla="*/ 42 h 43"/>
                    <a:gd name="T8" fmla="*/ 17 w 29"/>
                    <a:gd name="T9" fmla="*/ 42 h 43"/>
                    <a:gd name="T10" fmla="*/ 15 w 29"/>
                    <a:gd name="T11" fmla="*/ 42 h 43"/>
                    <a:gd name="T12" fmla="*/ 13 w 29"/>
                    <a:gd name="T13" fmla="*/ 42 h 43"/>
                    <a:gd name="T14" fmla="*/ 11 w 29"/>
                    <a:gd name="T15" fmla="*/ 41 h 43"/>
                    <a:gd name="T16" fmla="*/ 8 w 29"/>
                    <a:gd name="T17" fmla="*/ 39 h 43"/>
                    <a:gd name="T18" fmla="*/ 3 w 29"/>
                    <a:gd name="T19" fmla="*/ 35 h 43"/>
                    <a:gd name="T20" fmla="*/ 1 w 29"/>
                    <a:gd name="T21" fmla="*/ 31 h 43"/>
                    <a:gd name="T22" fmla="*/ 0 w 29"/>
                    <a:gd name="T23" fmla="*/ 26 h 43"/>
                    <a:gd name="T24" fmla="*/ 1 w 29"/>
                    <a:gd name="T25" fmla="*/ 21 h 43"/>
                    <a:gd name="T26" fmla="*/ 2 w 29"/>
                    <a:gd name="T27" fmla="*/ 16 h 43"/>
                    <a:gd name="T28" fmla="*/ 4 w 29"/>
                    <a:gd name="T29" fmla="*/ 11 h 43"/>
                    <a:gd name="T30" fmla="*/ 5 w 29"/>
                    <a:gd name="T31" fmla="*/ 6 h 43"/>
                    <a:gd name="T32" fmla="*/ 6 w 29"/>
                    <a:gd name="T33" fmla="*/ 1 h 43"/>
                    <a:gd name="T34" fmla="*/ 9 w 29"/>
                    <a:gd name="T35" fmla="*/ 2 h 43"/>
                    <a:gd name="T36" fmla="*/ 11 w 29"/>
                    <a:gd name="T37" fmla="*/ 2 h 43"/>
                    <a:gd name="T38" fmla="*/ 14 w 29"/>
                    <a:gd name="T39" fmla="*/ 2 h 43"/>
                    <a:gd name="T40" fmla="*/ 17 w 29"/>
                    <a:gd name="T41" fmla="*/ 2 h 43"/>
                    <a:gd name="T42" fmla="*/ 20 w 29"/>
                    <a:gd name="T43" fmla="*/ 1 h 43"/>
                    <a:gd name="T44" fmla="*/ 23 w 29"/>
                    <a:gd name="T45" fmla="*/ 1 h 43"/>
                    <a:gd name="T46" fmla="*/ 25 w 29"/>
                    <a:gd name="T47" fmla="*/ 1 h 43"/>
                    <a:gd name="T48" fmla="*/ 28 w 29"/>
                    <a:gd name="T49" fmla="*/ 0 h 43"/>
                    <a:gd name="T50" fmla="*/ 27 w 29"/>
                    <a:gd name="T51" fmla="*/ 9 h 43"/>
                    <a:gd name="T52" fmla="*/ 25 w 29"/>
                    <a:gd name="T53" fmla="*/ 18 h 43"/>
                    <a:gd name="T54" fmla="*/ 24 w 29"/>
                    <a:gd name="T55" fmla="*/ 28 h 43"/>
                    <a:gd name="T56" fmla="*/ 23 w 29"/>
                    <a:gd name="T57" fmla="*/ 38 h 4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"/>
                    <a:gd name="T88" fmla="*/ 0 h 43"/>
                    <a:gd name="T89" fmla="*/ 29 w 29"/>
                    <a:gd name="T90" fmla="*/ 43 h 4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" h="43">
                      <a:moveTo>
                        <a:pt x="23" y="38"/>
                      </a:moveTo>
                      <a:lnTo>
                        <a:pt x="22" y="40"/>
                      </a:lnTo>
                      <a:lnTo>
                        <a:pt x="20" y="41"/>
                      </a:lnTo>
                      <a:lnTo>
                        <a:pt x="19" y="42"/>
                      </a:lnTo>
                      <a:lnTo>
                        <a:pt x="17" y="42"/>
                      </a:lnTo>
                      <a:lnTo>
                        <a:pt x="15" y="42"/>
                      </a:lnTo>
                      <a:lnTo>
                        <a:pt x="13" y="42"/>
                      </a:lnTo>
                      <a:lnTo>
                        <a:pt x="11" y="41"/>
                      </a:lnTo>
                      <a:lnTo>
                        <a:pt x="8" y="39"/>
                      </a:lnTo>
                      <a:lnTo>
                        <a:pt x="3" y="35"/>
                      </a:lnTo>
                      <a:lnTo>
                        <a:pt x="1" y="31"/>
                      </a:lnTo>
                      <a:lnTo>
                        <a:pt x="0" y="26"/>
                      </a:lnTo>
                      <a:lnTo>
                        <a:pt x="1" y="21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5" y="6"/>
                      </a:lnTo>
                      <a:lnTo>
                        <a:pt x="6" y="1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20" y="1"/>
                      </a:lnTo>
                      <a:lnTo>
                        <a:pt x="23" y="1"/>
                      </a:lnTo>
                      <a:lnTo>
                        <a:pt x="25" y="1"/>
                      </a:lnTo>
                      <a:lnTo>
                        <a:pt x="28" y="0"/>
                      </a:lnTo>
                      <a:lnTo>
                        <a:pt x="27" y="9"/>
                      </a:lnTo>
                      <a:lnTo>
                        <a:pt x="25" y="18"/>
                      </a:lnTo>
                      <a:lnTo>
                        <a:pt x="24" y="28"/>
                      </a:lnTo>
                      <a:lnTo>
                        <a:pt x="23" y="38"/>
                      </a:lnTo>
                    </a:path>
                  </a:pathLst>
                </a:custGeom>
                <a:solidFill>
                  <a:srgbClr val="FFCC6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7" name="Freeform 74"/>
                <p:cNvSpPr>
                  <a:spLocks/>
                </p:cNvSpPr>
                <p:nvPr/>
              </p:nvSpPr>
              <p:spPr bwMode="auto">
                <a:xfrm>
                  <a:off x="3962" y="1736"/>
                  <a:ext cx="11" cy="9"/>
                </a:xfrm>
                <a:custGeom>
                  <a:avLst/>
                  <a:gdLst>
                    <a:gd name="T0" fmla="*/ 10 w 11"/>
                    <a:gd name="T1" fmla="*/ 8 h 9"/>
                    <a:gd name="T2" fmla="*/ 7 w 11"/>
                    <a:gd name="T3" fmla="*/ 7 h 9"/>
                    <a:gd name="T4" fmla="*/ 5 w 11"/>
                    <a:gd name="T5" fmla="*/ 6 h 9"/>
                    <a:gd name="T6" fmla="*/ 3 w 11"/>
                    <a:gd name="T7" fmla="*/ 5 h 9"/>
                    <a:gd name="T8" fmla="*/ 0 w 11"/>
                    <a:gd name="T9" fmla="*/ 4 h 9"/>
                    <a:gd name="T10" fmla="*/ 0 w 11"/>
                    <a:gd name="T11" fmla="*/ 3 h 9"/>
                    <a:gd name="T12" fmla="*/ 0 w 11"/>
                    <a:gd name="T13" fmla="*/ 2 h 9"/>
                    <a:gd name="T14" fmla="*/ 0 w 11"/>
                    <a:gd name="T15" fmla="*/ 1 h 9"/>
                    <a:gd name="T16" fmla="*/ 1 w 11"/>
                    <a:gd name="T17" fmla="*/ 0 h 9"/>
                    <a:gd name="T18" fmla="*/ 4 w 11"/>
                    <a:gd name="T19" fmla="*/ 1 h 9"/>
                    <a:gd name="T20" fmla="*/ 7 w 11"/>
                    <a:gd name="T21" fmla="*/ 3 h 9"/>
                    <a:gd name="T22" fmla="*/ 10 w 11"/>
                    <a:gd name="T23" fmla="*/ 5 h 9"/>
                    <a:gd name="T24" fmla="*/ 10 w 11"/>
                    <a:gd name="T25" fmla="*/ 8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9"/>
                    <a:gd name="T41" fmla="*/ 11 w 11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9">
                      <a:moveTo>
                        <a:pt x="10" y="8"/>
                      </a:move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10" y="5"/>
                      </a:lnTo>
                      <a:lnTo>
                        <a:pt x="10" y="8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8" name="Freeform 75"/>
                <p:cNvSpPr>
                  <a:spLocks/>
                </p:cNvSpPr>
                <p:nvPr/>
              </p:nvSpPr>
              <p:spPr bwMode="auto">
                <a:xfrm>
                  <a:off x="3984" y="1750"/>
                  <a:ext cx="80" cy="159"/>
                </a:xfrm>
                <a:custGeom>
                  <a:avLst/>
                  <a:gdLst>
                    <a:gd name="T0" fmla="*/ 19 w 80"/>
                    <a:gd name="T1" fmla="*/ 21 h 159"/>
                    <a:gd name="T2" fmla="*/ 20 w 80"/>
                    <a:gd name="T3" fmla="*/ 34 h 159"/>
                    <a:gd name="T4" fmla="*/ 19 w 80"/>
                    <a:gd name="T5" fmla="*/ 47 h 159"/>
                    <a:gd name="T6" fmla="*/ 19 w 80"/>
                    <a:gd name="T7" fmla="*/ 60 h 159"/>
                    <a:gd name="T8" fmla="*/ 18 w 80"/>
                    <a:gd name="T9" fmla="*/ 73 h 159"/>
                    <a:gd name="T10" fmla="*/ 20 w 80"/>
                    <a:gd name="T11" fmla="*/ 76 h 159"/>
                    <a:gd name="T12" fmla="*/ 22 w 80"/>
                    <a:gd name="T13" fmla="*/ 78 h 159"/>
                    <a:gd name="T14" fmla="*/ 24 w 80"/>
                    <a:gd name="T15" fmla="*/ 80 h 159"/>
                    <a:gd name="T16" fmla="*/ 27 w 80"/>
                    <a:gd name="T17" fmla="*/ 82 h 159"/>
                    <a:gd name="T18" fmla="*/ 30 w 80"/>
                    <a:gd name="T19" fmla="*/ 83 h 159"/>
                    <a:gd name="T20" fmla="*/ 32 w 80"/>
                    <a:gd name="T21" fmla="*/ 86 h 159"/>
                    <a:gd name="T22" fmla="*/ 33 w 80"/>
                    <a:gd name="T23" fmla="*/ 88 h 159"/>
                    <a:gd name="T24" fmla="*/ 33 w 80"/>
                    <a:gd name="T25" fmla="*/ 92 h 159"/>
                    <a:gd name="T26" fmla="*/ 34 w 80"/>
                    <a:gd name="T27" fmla="*/ 97 h 159"/>
                    <a:gd name="T28" fmla="*/ 36 w 80"/>
                    <a:gd name="T29" fmla="*/ 101 h 159"/>
                    <a:gd name="T30" fmla="*/ 39 w 80"/>
                    <a:gd name="T31" fmla="*/ 106 h 159"/>
                    <a:gd name="T32" fmla="*/ 43 w 80"/>
                    <a:gd name="T33" fmla="*/ 108 h 159"/>
                    <a:gd name="T34" fmla="*/ 46 w 80"/>
                    <a:gd name="T35" fmla="*/ 109 h 159"/>
                    <a:gd name="T36" fmla="*/ 48 w 80"/>
                    <a:gd name="T37" fmla="*/ 111 h 159"/>
                    <a:gd name="T38" fmla="*/ 50 w 80"/>
                    <a:gd name="T39" fmla="*/ 112 h 159"/>
                    <a:gd name="T40" fmla="*/ 52 w 80"/>
                    <a:gd name="T41" fmla="*/ 114 h 159"/>
                    <a:gd name="T42" fmla="*/ 54 w 80"/>
                    <a:gd name="T43" fmla="*/ 115 h 159"/>
                    <a:gd name="T44" fmla="*/ 56 w 80"/>
                    <a:gd name="T45" fmla="*/ 117 h 159"/>
                    <a:gd name="T46" fmla="*/ 58 w 80"/>
                    <a:gd name="T47" fmla="*/ 119 h 159"/>
                    <a:gd name="T48" fmla="*/ 60 w 80"/>
                    <a:gd name="T49" fmla="*/ 120 h 159"/>
                    <a:gd name="T50" fmla="*/ 60 w 80"/>
                    <a:gd name="T51" fmla="*/ 126 h 159"/>
                    <a:gd name="T52" fmla="*/ 61 w 80"/>
                    <a:gd name="T53" fmla="*/ 130 h 159"/>
                    <a:gd name="T54" fmla="*/ 62 w 80"/>
                    <a:gd name="T55" fmla="*/ 134 h 159"/>
                    <a:gd name="T56" fmla="*/ 66 w 80"/>
                    <a:gd name="T57" fmla="*/ 139 h 159"/>
                    <a:gd name="T58" fmla="*/ 69 w 80"/>
                    <a:gd name="T59" fmla="*/ 142 h 159"/>
                    <a:gd name="T60" fmla="*/ 72 w 80"/>
                    <a:gd name="T61" fmla="*/ 146 h 159"/>
                    <a:gd name="T62" fmla="*/ 76 w 80"/>
                    <a:gd name="T63" fmla="*/ 149 h 159"/>
                    <a:gd name="T64" fmla="*/ 79 w 80"/>
                    <a:gd name="T65" fmla="*/ 153 h 159"/>
                    <a:gd name="T66" fmla="*/ 73 w 80"/>
                    <a:gd name="T67" fmla="*/ 156 h 159"/>
                    <a:gd name="T68" fmla="*/ 67 w 80"/>
                    <a:gd name="T69" fmla="*/ 158 h 159"/>
                    <a:gd name="T70" fmla="*/ 60 w 80"/>
                    <a:gd name="T71" fmla="*/ 158 h 159"/>
                    <a:gd name="T72" fmla="*/ 53 w 80"/>
                    <a:gd name="T73" fmla="*/ 157 h 159"/>
                    <a:gd name="T74" fmla="*/ 47 w 80"/>
                    <a:gd name="T75" fmla="*/ 156 h 159"/>
                    <a:gd name="T76" fmla="*/ 40 w 80"/>
                    <a:gd name="T77" fmla="*/ 153 h 159"/>
                    <a:gd name="T78" fmla="*/ 33 w 80"/>
                    <a:gd name="T79" fmla="*/ 152 h 159"/>
                    <a:gd name="T80" fmla="*/ 27 w 80"/>
                    <a:gd name="T81" fmla="*/ 151 h 159"/>
                    <a:gd name="T82" fmla="*/ 24 w 80"/>
                    <a:gd name="T83" fmla="*/ 144 h 159"/>
                    <a:gd name="T84" fmla="*/ 21 w 80"/>
                    <a:gd name="T85" fmla="*/ 136 h 159"/>
                    <a:gd name="T86" fmla="*/ 17 w 80"/>
                    <a:gd name="T87" fmla="*/ 127 h 159"/>
                    <a:gd name="T88" fmla="*/ 15 w 80"/>
                    <a:gd name="T89" fmla="*/ 119 h 159"/>
                    <a:gd name="T90" fmla="*/ 13 w 80"/>
                    <a:gd name="T91" fmla="*/ 111 h 159"/>
                    <a:gd name="T92" fmla="*/ 11 w 80"/>
                    <a:gd name="T93" fmla="*/ 102 h 159"/>
                    <a:gd name="T94" fmla="*/ 8 w 80"/>
                    <a:gd name="T95" fmla="*/ 94 h 159"/>
                    <a:gd name="T96" fmla="*/ 6 w 80"/>
                    <a:gd name="T97" fmla="*/ 86 h 159"/>
                    <a:gd name="T98" fmla="*/ 2 w 80"/>
                    <a:gd name="T99" fmla="*/ 66 h 159"/>
                    <a:gd name="T100" fmla="*/ 0 w 80"/>
                    <a:gd name="T101" fmla="*/ 46 h 159"/>
                    <a:gd name="T102" fmla="*/ 0 w 80"/>
                    <a:gd name="T103" fmla="*/ 26 h 159"/>
                    <a:gd name="T104" fmla="*/ 1 w 80"/>
                    <a:gd name="T105" fmla="*/ 5 h 159"/>
                    <a:gd name="T106" fmla="*/ 3 w 80"/>
                    <a:gd name="T107" fmla="*/ 0 h 159"/>
                    <a:gd name="T108" fmla="*/ 6 w 80"/>
                    <a:gd name="T109" fmla="*/ 2 h 159"/>
                    <a:gd name="T110" fmla="*/ 9 w 80"/>
                    <a:gd name="T111" fmla="*/ 3 h 159"/>
                    <a:gd name="T112" fmla="*/ 11 w 80"/>
                    <a:gd name="T113" fmla="*/ 6 h 159"/>
                    <a:gd name="T114" fmla="*/ 13 w 80"/>
                    <a:gd name="T115" fmla="*/ 9 h 159"/>
                    <a:gd name="T116" fmla="*/ 15 w 80"/>
                    <a:gd name="T117" fmla="*/ 12 h 159"/>
                    <a:gd name="T118" fmla="*/ 17 w 80"/>
                    <a:gd name="T119" fmla="*/ 15 h 159"/>
                    <a:gd name="T120" fmla="*/ 18 w 80"/>
                    <a:gd name="T121" fmla="*/ 17 h 159"/>
                    <a:gd name="T122" fmla="*/ 19 w 80"/>
                    <a:gd name="T123" fmla="*/ 21 h 15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80"/>
                    <a:gd name="T187" fmla="*/ 0 h 159"/>
                    <a:gd name="T188" fmla="*/ 80 w 80"/>
                    <a:gd name="T189" fmla="*/ 159 h 15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80" h="159">
                      <a:moveTo>
                        <a:pt x="19" y="21"/>
                      </a:moveTo>
                      <a:lnTo>
                        <a:pt x="20" y="34"/>
                      </a:lnTo>
                      <a:lnTo>
                        <a:pt x="19" y="47"/>
                      </a:lnTo>
                      <a:lnTo>
                        <a:pt x="19" y="60"/>
                      </a:lnTo>
                      <a:lnTo>
                        <a:pt x="18" y="73"/>
                      </a:lnTo>
                      <a:lnTo>
                        <a:pt x="20" y="76"/>
                      </a:lnTo>
                      <a:lnTo>
                        <a:pt x="22" y="78"/>
                      </a:lnTo>
                      <a:lnTo>
                        <a:pt x="24" y="80"/>
                      </a:lnTo>
                      <a:lnTo>
                        <a:pt x="27" y="82"/>
                      </a:lnTo>
                      <a:lnTo>
                        <a:pt x="30" y="83"/>
                      </a:lnTo>
                      <a:lnTo>
                        <a:pt x="32" y="86"/>
                      </a:lnTo>
                      <a:lnTo>
                        <a:pt x="33" y="88"/>
                      </a:lnTo>
                      <a:lnTo>
                        <a:pt x="33" y="92"/>
                      </a:lnTo>
                      <a:lnTo>
                        <a:pt x="34" y="97"/>
                      </a:lnTo>
                      <a:lnTo>
                        <a:pt x="36" y="101"/>
                      </a:lnTo>
                      <a:lnTo>
                        <a:pt x="39" y="106"/>
                      </a:lnTo>
                      <a:lnTo>
                        <a:pt x="43" y="108"/>
                      </a:lnTo>
                      <a:lnTo>
                        <a:pt x="46" y="109"/>
                      </a:lnTo>
                      <a:lnTo>
                        <a:pt x="48" y="111"/>
                      </a:lnTo>
                      <a:lnTo>
                        <a:pt x="50" y="112"/>
                      </a:lnTo>
                      <a:lnTo>
                        <a:pt x="52" y="114"/>
                      </a:lnTo>
                      <a:lnTo>
                        <a:pt x="54" y="115"/>
                      </a:lnTo>
                      <a:lnTo>
                        <a:pt x="56" y="117"/>
                      </a:lnTo>
                      <a:lnTo>
                        <a:pt x="58" y="119"/>
                      </a:lnTo>
                      <a:lnTo>
                        <a:pt x="60" y="120"/>
                      </a:lnTo>
                      <a:lnTo>
                        <a:pt x="60" y="126"/>
                      </a:lnTo>
                      <a:lnTo>
                        <a:pt x="61" y="130"/>
                      </a:lnTo>
                      <a:lnTo>
                        <a:pt x="62" y="134"/>
                      </a:lnTo>
                      <a:lnTo>
                        <a:pt x="66" y="139"/>
                      </a:lnTo>
                      <a:lnTo>
                        <a:pt x="69" y="142"/>
                      </a:lnTo>
                      <a:lnTo>
                        <a:pt x="72" y="146"/>
                      </a:lnTo>
                      <a:lnTo>
                        <a:pt x="76" y="149"/>
                      </a:lnTo>
                      <a:lnTo>
                        <a:pt x="79" y="153"/>
                      </a:lnTo>
                      <a:lnTo>
                        <a:pt x="73" y="156"/>
                      </a:lnTo>
                      <a:lnTo>
                        <a:pt x="67" y="158"/>
                      </a:lnTo>
                      <a:lnTo>
                        <a:pt x="60" y="158"/>
                      </a:lnTo>
                      <a:lnTo>
                        <a:pt x="53" y="157"/>
                      </a:lnTo>
                      <a:lnTo>
                        <a:pt x="47" y="156"/>
                      </a:lnTo>
                      <a:lnTo>
                        <a:pt x="40" y="153"/>
                      </a:lnTo>
                      <a:lnTo>
                        <a:pt x="33" y="152"/>
                      </a:lnTo>
                      <a:lnTo>
                        <a:pt x="27" y="151"/>
                      </a:lnTo>
                      <a:lnTo>
                        <a:pt x="24" y="144"/>
                      </a:lnTo>
                      <a:lnTo>
                        <a:pt x="21" y="136"/>
                      </a:lnTo>
                      <a:lnTo>
                        <a:pt x="17" y="127"/>
                      </a:lnTo>
                      <a:lnTo>
                        <a:pt x="15" y="119"/>
                      </a:lnTo>
                      <a:lnTo>
                        <a:pt x="13" y="111"/>
                      </a:lnTo>
                      <a:lnTo>
                        <a:pt x="11" y="102"/>
                      </a:lnTo>
                      <a:lnTo>
                        <a:pt x="8" y="94"/>
                      </a:lnTo>
                      <a:lnTo>
                        <a:pt x="6" y="86"/>
                      </a:lnTo>
                      <a:lnTo>
                        <a:pt x="2" y="66"/>
                      </a:lnTo>
                      <a:lnTo>
                        <a:pt x="0" y="46"/>
                      </a:lnTo>
                      <a:lnTo>
                        <a:pt x="0" y="26"/>
                      </a:lnTo>
                      <a:lnTo>
                        <a:pt x="1" y="5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1" y="6"/>
                      </a:lnTo>
                      <a:lnTo>
                        <a:pt x="13" y="9"/>
                      </a:lnTo>
                      <a:lnTo>
                        <a:pt x="15" y="12"/>
                      </a:lnTo>
                      <a:lnTo>
                        <a:pt x="17" y="15"/>
                      </a:lnTo>
                      <a:lnTo>
                        <a:pt x="18" y="17"/>
                      </a:lnTo>
                      <a:lnTo>
                        <a:pt x="19" y="21"/>
                      </a:lnTo>
                    </a:path>
                  </a:pathLst>
                </a:custGeom>
                <a:solidFill>
                  <a:srgbClr val="B7F9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9" name="Freeform 76"/>
                <p:cNvSpPr>
                  <a:spLocks/>
                </p:cNvSpPr>
                <p:nvPr/>
              </p:nvSpPr>
              <p:spPr bwMode="auto">
                <a:xfrm>
                  <a:off x="3965" y="1758"/>
                  <a:ext cx="10" cy="9"/>
                </a:xfrm>
                <a:custGeom>
                  <a:avLst/>
                  <a:gdLst>
                    <a:gd name="T0" fmla="*/ 9 w 10"/>
                    <a:gd name="T1" fmla="*/ 7 h 9"/>
                    <a:gd name="T2" fmla="*/ 7 w 10"/>
                    <a:gd name="T3" fmla="*/ 8 h 9"/>
                    <a:gd name="T4" fmla="*/ 6 w 10"/>
                    <a:gd name="T5" fmla="*/ 7 h 9"/>
                    <a:gd name="T6" fmla="*/ 4 w 10"/>
                    <a:gd name="T7" fmla="*/ 6 h 9"/>
                    <a:gd name="T8" fmla="*/ 2 w 10"/>
                    <a:gd name="T9" fmla="*/ 5 h 9"/>
                    <a:gd name="T10" fmla="*/ 1 w 10"/>
                    <a:gd name="T11" fmla="*/ 4 h 9"/>
                    <a:gd name="T12" fmla="*/ 0 w 10"/>
                    <a:gd name="T13" fmla="*/ 2 h 9"/>
                    <a:gd name="T14" fmla="*/ 0 w 10"/>
                    <a:gd name="T15" fmla="*/ 1 h 9"/>
                    <a:gd name="T16" fmla="*/ 1 w 10"/>
                    <a:gd name="T17" fmla="*/ 0 h 9"/>
                    <a:gd name="T18" fmla="*/ 3 w 10"/>
                    <a:gd name="T19" fmla="*/ 2 h 9"/>
                    <a:gd name="T20" fmla="*/ 5 w 10"/>
                    <a:gd name="T21" fmla="*/ 3 h 9"/>
                    <a:gd name="T22" fmla="*/ 7 w 10"/>
                    <a:gd name="T23" fmla="*/ 5 h 9"/>
                    <a:gd name="T24" fmla="*/ 9 w 10"/>
                    <a:gd name="T25" fmla="*/ 7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9" y="7"/>
                      </a:moveTo>
                      <a:lnTo>
                        <a:pt x="7" y="8"/>
                      </a:lnTo>
                      <a:lnTo>
                        <a:pt x="6" y="7"/>
                      </a:lnTo>
                      <a:lnTo>
                        <a:pt x="4" y="6"/>
                      </a:lnTo>
                      <a:lnTo>
                        <a:pt x="2" y="5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7" y="5"/>
                      </a:lnTo>
                      <a:lnTo>
                        <a:pt x="9" y="7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0" name="Freeform 77"/>
                <p:cNvSpPr>
                  <a:spLocks/>
                </p:cNvSpPr>
                <p:nvPr/>
              </p:nvSpPr>
              <p:spPr bwMode="auto">
                <a:xfrm>
                  <a:off x="3907" y="1765"/>
                  <a:ext cx="99" cy="140"/>
                </a:xfrm>
                <a:custGeom>
                  <a:avLst/>
                  <a:gdLst>
                    <a:gd name="T0" fmla="*/ 48 w 99"/>
                    <a:gd name="T1" fmla="*/ 4 h 140"/>
                    <a:gd name="T2" fmla="*/ 53 w 99"/>
                    <a:gd name="T3" fmla="*/ 8 h 140"/>
                    <a:gd name="T4" fmla="*/ 59 w 99"/>
                    <a:gd name="T5" fmla="*/ 11 h 140"/>
                    <a:gd name="T6" fmla="*/ 66 w 99"/>
                    <a:gd name="T7" fmla="*/ 11 h 140"/>
                    <a:gd name="T8" fmla="*/ 69 w 99"/>
                    <a:gd name="T9" fmla="*/ 28 h 140"/>
                    <a:gd name="T10" fmla="*/ 73 w 99"/>
                    <a:gd name="T11" fmla="*/ 62 h 140"/>
                    <a:gd name="T12" fmla="*/ 81 w 99"/>
                    <a:gd name="T13" fmla="*/ 93 h 140"/>
                    <a:gd name="T14" fmla="*/ 91 w 99"/>
                    <a:gd name="T15" fmla="*/ 123 h 140"/>
                    <a:gd name="T16" fmla="*/ 95 w 99"/>
                    <a:gd name="T17" fmla="*/ 137 h 140"/>
                    <a:gd name="T18" fmla="*/ 89 w 99"/>
                    <a:gd name="T19" fmla="*/ 137 h 140"/>
                    <a:gd name="T20" fmla="*/ 83 w 99"/>
                    <a:gd name="T21" fmla="*/ 136 h 140"/>
                    <a:gd name="T22" fmla="*/ 78 w 99"/>
                    <a:gd name="T23" fmla="*/ 133 h 140"/>
                    <a:gd name="T24" fmla="*/ 71 w 99"/>
                    <a:gd name="T25" fmla="*/ 128 h 140"/>
                    <a:gd name="T26" fmla="*/ 61 w 99"/>
                    <a:gd name="T27" fmla="*/ 125 h 140"/>
                    <a:gd name="T28" fmla="*/ 51 w 99"/>
                    <a:gd name="T29" fmla="*/ 121 h 140"/>
                    <a:gd name="T30" fmla="*/ 44 w 99"/>
                    <a:gd name="T31" fmla="*/ 113 h 140"/>
                    <a:gd name="T32" fmla="*/ 41 w 99"/>
                    <a:gd name="T33" fmla="*/ 101 h 140"/>
                    <a:gd name="T34" fmla="*/ 42 w 99"/>
                    <a:gd name="T35" fmla="*/ 89 h 140"/>
                    <a:gd name="T36" fmla="*/ 44 w 99"/>
                    <a:gd name="T37" fmla="*/ 76 h 140"/>
                    <a:gd name="T38" fmla="*/ 49 w 99"/>
                    <a:gd name="T39" fmla="*/ 65 h 140"/>
                    <a:gd name="T40" fmla="*/ 51 w 99"/>
                    <a:gd name="T41" fmla="*/ 58 h 140"/>
                    <a:gd name="T42" fmla="*/ 47 w 99"/>
                    <a:gd name="T43" fmla="*/ 56 h 140"/>
                    <a:gd name="T44" fmla="*/ 41 w 99"/>
                    <a:gd name="T45" fmla="*/ 63 h 140"/>
                    <a:gd name="T46" fmla="*/ 35 w 99"/>
                    <a:gd name="T47" fmla="*/ 78 h 140"/>
                    <a:gd name="T48" fmla="*/ 33 w 99"/>
                    <a:gd name="T49" fmla="*/ 95 h 140"/>
                    <a:gd name="T50" fmla="*/ 36 w 99"/>
                    <a:gd name="T51" fmla="*/ 110 h 140"/>
                    <a:gd name="T52" fmla="*/ 41 w 99"/>
                    <a:gd name="T53" fmla="*/ 119 h 140"/>
                    <a:gd name="T54" fmla="*/ 44 w 99"/>
                    <a:gd name="T55" fmla="*/ 123 h 140"/>
                    <a:gd name="T56" fmla="*/ 47 w 99"/>
                    <a:gd name="T57" fmla="*/ 126 h 140"/>
                    <a:gd name="T58" fmla="*/ 51 w 99"/>
                    <a:gd name="T59" fmla="*/ 129 h 140"/>
                    <a:gd name="T60" fmla="*/ 54 w 99"/>
                    <a:gd name="T61" fmla="*/ 132 h 140"/>
                    <a:gd name="T62" fmla="*/ 53 w 99"/>
                    <a:gd name="T63" fmla="*/ 137 h 140"/>
                    <a:gd name="T64" fmla="*/ 44 w 99"/>
                    <a:gd name="T65" fmla="*/ 137 h 140"/>
                    <a:gd name="T66" fmla="*/ 28 w 99"/>
                    <a:gd name="T67" fmla="*/ 128 h 140"/>
                    <a:gd name="T68" fmla="*/ 14 w 99"/>
                    <a:gd name="T69" fmla="*/ 114 h 140"/>
                    <a:gd name="T70" fmla="*/ 4 w 99"/>
                    <a:gd name="T71" fmla="*/ 98 h 140"/>
                    <a:gd name="T72" fmla="*/ 0 w 99"/>
                    <a:gd name="T73" fmla="*/ 77 h 140"/>
                    <a:gd name="T74" fmla="*/ 3 w 99"/>
                    <a:gd name="T75" fmla="*/ 53 h 140"/>
                    <a:gd name="T76" fmla="*/ 12 w 99"/>
                    <a:gd name="T77" fmla="*/ 30 h 140"/>
                    <a:gd name="T78" fmla="*/ 25 w 99"/>
                    <a:gd name="T79" fmla="*/ 9 h 140"/>
                    <a:gd name="T80" fmla="*/ 34 w 99"/>
                    <a:gd name="T81" fmla="*/ 0 h 140"/>
                    <a:gd name="T82" fmla="*/ 38 w 99"/>
                    <a:gd name="T83" fmla="*/ 1 h 140"/>
                    <a:gd name="T84" fmla="*/ 41 w 99"/>
                    <a:gd name="T85" fmla="*/ 1 h 140"/>
                    <a:gd name="T86" fmla="*/ 44 w 99"/>
                    <a:gd name="T87" fmla="*/ 1 h 14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9"/>
                    <a:gd name="T133" fmla="*/ 0 h 140"/>
                    <a:gd name="T134" fmla="*/ 99 w 99"/>
                    <a:gd name="T135" fmla="*/ 140 h 14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9" h="140">
                      <a:moveTo>
                        <a:pt x="46" y="1"/>
                      </a:moveTo>
                      <a:lnTo>
                        <a:pt x="48" y="4"/>
                      </a:lnTo>
                      <a:lnTo>
                        <a:pt x="51" y="7"/>
                      </a:lnTo>
                      <a:lnTo>
                        <a:pt x="53" y="8"/>
                      </a:lnTo>
                      <a:lnTo>
                        <a:pt x="56" y="10"/>
                      </a:lnTo>
                      <a:lnTo>
                        <a:pt x="59" y="11"/>
                      </a:lnTo>
                      <a:lnTo>
                        <a:pt x="62" y="11"/>
                      </a:lnTo>
                      <a:lnTo>
                        <a:pt x="66" y="11"/>
                      </a:lnTo>
                      <a:lnTo>
                        <a:pt x="69" y="11"/>
                      </a:lnTo>
                      <a:lnTo>
                        <a:pt x="69" y="28"/>
                      </a:lnTo>
                      <a:lnTo>
                        <a:pt x="71" y="45"/>
                      </a:lnTo>
                      <a:lnTo>
                        <a:pt x="73" y="62"/>
                      </a:lnTo>
                      <a:lnTo>
                        <a:pt x="77" y="77"/>
                      </a:lnTo>
                      <a:lnTo>
                        <a:pt x="81" y="93"/>
                      </a:lnTo>
                      <a:lnTo>
                        <a:pt x="86" y="108"/>
                      </a:lnTo>
                      <a:lnTo>
                        <a:pt x="91" y="123"/>
                      </a:lnTo>
                      <a:lnTo>
                        <a:pt x="98" y="138"/>
                      </a:lnTo>
                      <a:lnTo>
                        <a:pt x="95" y="137"/>
                      </a:lnTo>
                      <a:lnTo>
                        <a:pt x="92" y="137"/>
                      </a:lnTo>
                      <a:lnTo>
                        <a:pt x="89" y="137"/>
                      </a:lnTo>
                      <a:lnTo>
                        <a:pt x="86" y="137"/>
                      </a:lnTo>
                      <a:lnTo>
                        <a:pt x="83" y="136"/>
                      </a:lnTo>
                      <a:lnTo>
                        <a:pt x="80" y="134"/>
                      </a:lnTo>
                      <a:lnTo>
                        <a:pt x="78" y="133"/>
                      </a:lnTo>
                      <a:lnTo>
                        <a:pt x="76" y="129"/>
                      </a:lnTo>
                      <a:lnTo>
                        <a:pt x="71" y="128"/>
                      </a:lnTo>
                      <a:lnTo>
                        <a:pt x="66" y="127"/>
                      </a:lnTo>
                      <a:lnTo>
                        <a:pt x="61" y="125"/>
                      </a:lnTo>
                      <a:lnTo>
                        <a:pt x="56" y="124"/>
                      </a:lnTo>
                      <a:lnTo>
                        <a:pt x="51" y="121"/>
                      </a:lnTo>
                      <a:lnTo>
                        <a:pt x="47" y="118"/>
                      </a:lnTo>
                      <a:lnTo>
                        <a:pt x="44" y="113"/>
                      </a:lnTo>
                      <a:lnTo>
                        <a:pt x="42" y="107"/>
                      </a:lnTo>
                      <a:lnTo>
                        <a:pt x="41" y="101"/>
                      </a:lnTo>
                      <a:lnTo>
                        <a:pt x="41" y="95"/>
                      </a:lnTo>
                      <a:lnTo>
                        <a:pt x="42" y="89"/>
                      </a:lnTo>
                      <a:lnTo>
                        <a:pt x="43" y="82"/>
                      </a:lnTo>
                      <a:lnTo>
                        <a:pt x="44" y="76"/>
                      </a:lnTo>
                      <a:lnTo>
                        <a:pt x="47" y="71"/>
                      </a:lnTo>
                      <a:lnTo>
                        <a:pt x="49" y="65"/>
                      </a:lnTo>
                      <a:lnTo>
                        <a:pt x="52" y="60"/>
                      </a:lnTo>
                      <a:lnTo>
                        <a:pt x="51" y="58"/>
                      </a:lnTo>
                      <a:lnTo>
                        <a:pt x="49" y="57"/>
                      </a:lnTo>
                      <a:lnTo>
                        <a:pt x="47" y="56"/>
                      </a:lnTo>
                      <a:lnTo>
                        <a:pt x="45" y="57"/>
                      </a:lnTo>
                      <a:lnTo>
                        <a:pt x="41" y="63"/>
                      </a:lnTo>
                      <a:lnTo>
                        <a:pt x="38" y="71"/>
                      </a:lnTo>
                      <a:lnTo>
                        <a:pt x="35" y="78"/>
                      </a:lnTo>
                      <a:lnTo>
                        <a:pt x="34" y="86"/>
                      </a:lnTo>
                      <a:lnTo>
                        <a:pt x="33" y="95"/>
                      </a:lnTo>
                      <a:lnTo>
                        <a:pt x="34" y="103"/>
                      </a:lnTo>
                      <a:lnTo>
                        <a:pt x="36" y="110"/>
                      </a:lnTo>
                      <a:lnTo>
                        <a:pt x="40" y="117"/>
                      </a:lnTo>
                      <a:lnTo>
                        <a:pt x="41" y="119"/>
                      </a:lnTo>
                      <a:lnTo>
                        <a:pt x="42" y="121"/>
                      </a:lnTo>
                      <a:lnTo>
                        <a:pt x="44" y="123"/>
                      </a:lnTo>
                      <a:lnTo>
                        <a:pt x="46" y="125"/>
                      </a:lnTo>
                      <a:lnTo>
                        <a:pt x="47" y="126"/>
                      </a:lnTo>
                      <a:lnTo>
                        <a:pt x="49" y="128"/>
                      </a:lnTo>
                      <a:lnTo>
                        <a:pt x="51" y="129"/>
                      </a:lnTo>
                      <a:lnTo>
                        <a:pt x="53" y="130"/>
                      </a:lnTo>
                      <a:lnTo>
                        <a:pt x="54" y="132"/>
                      </a:lnTo>
                      <a:lnTo>
                        <a:pt x="53" y="134"/>
                      </a:lnTo>
                      <a:lnTo>
                        <a:pt x="53" y="137"/>
                      </a:lnTo>
                      <a:lnTo>
                        <a:pt x="52" y="139"/>
                      </a:lnTo>
                      <a:lnTo>
                        <a:pt x="44" y="137"/>
                      </a:lnTo>
                      <a:lnTo>
                        <a:pt x="35" y="133"/>
                      </a:lnTo>
                      <a:lnTo>
                        <a:pt x="28" y="128"/>
                      </a:lnTo>
                      <a:lnTo>
                        <a:pt x="20" y="121"/>
                      </a:lnTo>
                      <a:lnTo>
                        <a:pt x="14" y="114"/>
                      </a:lnTo>
                      <a:lnTo>
                        <a:pt x="8" y="106"/>
                      </a:lnTo>
                      <a:lnTo>
                        <a:pt x="4" y="98"/>
                      </a:lnTo>
                      <a:lnTo>
                        <a:pt x="1" y="90"/>
                      </a:lnTo>
                      <a:lnTo>
                        <a:pt x="0" y="77"/>
                      </a:lnTo>
                      <a:lnTo>
                        <a:pt x="1" y="65"/>
                      </a:lnTo>
                      <a:lnTo>
                        <a:pt x="3" y="53"/>
                      </a:lnTo>
                      <a:lnTo>
                        <a:pt x="7" y="41"/>
                      </a:lnTo>
                      <a:lnTo>
                        <a:pt x="12" y="30"/>
                      </a:lnTo>
                      <a:lnTo>
                        <a:pt x="18" y="20"/>
                      </a:lnTo>
                      <a:lnTo>
                        <a:pt x="25" y="9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41" y="1"/>
                      </a:lnTo>
                      <a:lnTo>
                        <a:pt x="43" y="2"/>
                      </a:lnTo>
                      <a:lnTo>
                        <a:pt x="44" y="1"/>
                      </a:lnTo>
                      <a:lnTo>
                        <a:pt x="46" y="1"/>
                      </a:lnTo>
                    </a:path>
                  </a:pathLst>
                </a:custGeom>
                <a:solidFill>
                  <a:srgbClr val="60A89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1" name="Freeform 78"/>
                <p:cNvSpPr>
                  <a:spLocks/>
                </p:cNvSpPr>
                <p:nvPr/>
              </p:nvSpPr>
              <p:spPr bwMode="auto">
                <a:xfrm>
                  <a:off x="4031" y="1791"/>
                  <a:ext cx="52" cy="55"/>
                </a:xfrm>
                <a:custGeom>
                  <a:avLst/>
                  <a:gdLst>
                    <a:gd name="T0" fmla="*/ 22 w 52"/>
                    <a:gd name="T1" fmla="*/ 5 h 55"/>
                    <a:gd name="T2" fmla="*/ 24 w 52"/>
                    <a:gd name="T3" fmla="*/ 9 h 55"/>
                    <a:gd name="T4" fmla="*/ 27 w 52"/>
                    <a:gd name="T5" fmla="*/ 11 h 55"/>
                    <a:gd name="T6" fmla="*/ 30 w 52"/>
                    <a:gd name="T7" fmla="*/ 13 h 55"/>
                    <a:gd name="T8" fmla="*/ 34 w 52"/>
                    <a:gd name="T9" fmla="*/ 13 h 55"/>
                    <a:gd name="T10" fmla="*/ 38 w 52"/>
                    <a:gd name="T11" fmla="*/ 14 h 55"/>
                    <a:gd name="T12" fmla="*/ 41 w 52"/>
                    <a:gd name="T13" fmla="*/ 15 h 55"/>
                    <a:gd name="T14" fmla="*/ 44 w 52"/>
                    <a:gd name="T15" fmla="*/ 17 h 55"/>
                    <a:gd name="T16" fmla="*/ 46 w 52"/>
                    <a:gd name="T17" fmla="*/ 20 h 55"/>
                    <a:gd name="T18" fmla="*/ 47 w 52"/>
                    <a:gd name="T19" fmla="*/ 25 h 55"/>
                    <a:gd name="T20" fmla="*/ 48 w 52"/>
                    <a:gd name="T21" fmla="*/ 31 h 55"/>
                    <a:gd name="T22" fmla="*/ 49 w 52"/>
                    <a:gd name="T23" fmla="*/ 35 h 55"/>
                    <a:gd name="T24" fmla="*/ 51 w 52"/>
                    <a:gd name="T25" fmla="*/ 40 h 55"/>
                    <a:gd name="T26" fmla="*/ 47 w 52"/>
                    <a:gd name="T27" fmla="*/ 41 h 55"/>
                    <a:gd name="T28" fmla="*/ 43 w 52"/>
                    <a:gd name="T29" fmla="*/ 42 h 55"/>
                    <a:gd name="T30" fmla="*/ 40 w 52"/>
                    <a:gd name="T31" fmla="*/ 44 h 55"/>
                    <a:gd name="T32" fmla="*/ 36 w 52"/>
                    <a:gd name="T33" fmla="*/ 45 h 55"/>
                    <a:gd name="T34" fmla="*/ 33 w 52"/>
                    <a:gd name="T35" fmla="*/ 47 h 55"/>
                    <a:gd name="T36" fmla="*/ 30 w 52"/>
                    <a:gd name="T37" fmla="*/ 49 h 55"/>
                    <a:gd name="T38" fmla="*/ 26 w 52"/>
                    <a:gd name="T39" fmla="*/ 52 h 55"/>
                    <a:gd name="T40" fmla="*/ 23 w 52"/>
                    <a:gd name="T41" fmla="*/ 54 h 55"/>
                    <a:gd name="T42" fmla="*/ 18 w 52"/>
                    <a:gd name="T43" fmla="*/ 52 h 55"/>
                    <a:gd name="T44" fmla="*/ 16 w 52"/>
                    <a:gd name="T45" fmla="*/ 48 h 55"/>
                    <a:gd name="T46" fmla="*/ 15 w 52"/>
                    <a:gd name="T47" fmla="*/ 45 h 55"/>
                    <a:gd name="T48" fmla="*/ 14 w 52"/>
                    <a:gd name="T49" fmla="*/ 41 h 55"/>
                    <a:gd name="T50" fmla="*/ 14 w 52"/>
                    <a:gd name="T51" fmla="*/ 37 h 55"/>
                    <a:gd name="T52" fmla="*/ 14 w 52"/>
                    <a:gd name="T53" fmla="*/ 33 h 55"/>
                    <a:gd name="T54" fmla="*/ 13 w 52"/>
                    <a:gd name="T55" fmla="*/ 29 h 55"/>
                    <a:gd name="T56" fmla="*/ 10 w 52"/>
                    <a:gd name="T57" fmla="*/ 26 h 55"/>
                    <a:gd name="T58" fmla="*/ 8 w 52"/>
                    <a:gd name="T59" fmla="*/ 24 h 55"/>
                    <a:gd name="T60" fmla="*/ 6 w 52"/>
                    <a:gd name="T61" fmla="*/ 22 h 55"/>
                    <a:gd name="T62" fmla="*/ 4 w 52"/>
                    <a:gd name="T63" fmla="*/ 20 h 55"/>
                    <a:gd name="T64" fmla="*/ 2 w 52"/>
                    <a:gd name="T65" fmla="*/ 18 h 55"/>
                    <a:gd name="T66" fmla="*/ 1 w 52"/>
                    <a:gd name="T67" fmla="*/ 17 h 55"/>
                    <a:gd name="T68" fmla="*/ 0 w 52"/>
                    <a:gd name="T69" fmla="*/ 14 h 55"/>
                    <a:gd name="T70" fmla="*/ 0 w 52"/>
                    <a:gd name="T71" fmla="*/ 12 h 55"/>
                    <a:gd name="T72" fmla="*/ 1 w 52"/>
                    <a:gd name="T73" fmla="*/ 8 h 55"/>
                    <a:gd name="T74" fmla="*/ 2 w 52"/>
                    <a:gd name="T75" fmla="*/ 6 h 55"/>
                    <a:gd name="T76" fmla="*/ 3 w 52"/>
                    <a:gd name="T77" fmla="*/ 4 h 55"/>
                    <a:gd name="T78" fmla="*/ 4 w 52"/>
                    <a:gd name="T79" fmla="*/ 2 h 55"/>
                    <a:gd name="T80" fmla="*/ 6 w 52"/>
                    <a:gd name="T81" fmla="*/ 0 h 55"/>
                    <a:gd name="T82" fmla="*/ 8 w 52"/>
                    <a:gd name="T83" fmla="*/ 0 h 55"/>
                    <a:gd name="T84" fmla="*/ 11 w 52"/>
                    <a:gd name="T85" fmla="*/ 0 h 55"/>
                    <a:gd name="T86" fmla="*/ 13 w 52"/>
                    <a:gd name="T87" fmla="*/ 0 h 55"/>
                    <a:gd name="T88" fmla="*/ 15 w 52"/>
                    <a:gd name="T89" fmla="*/ 0 h 55"/>
                    <a:gd name="T90" fmla="*/ 17 w 52"/>
                    <a:gd name="T91" fmla="*/ 1 h 55"/>
                    <a:gd name="T92" fmla="*/ 19 w 52"/>
                    <a:gd name="T93" fmla="*/ 2 h 55"/>
                    <a:gd name="T94" fmla="*/ 21 w 52"/>
                    <a:gd name="T95" fmla="*/ 3 h 55"/>
                    <a:gd name="T96" fmla="*/ 22 w 52"/>
                    <a:gd name="T97" fmla="*/ 5 h 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2"/>
                    <a:gd name="T148" fmla="*/ 0 h 55"/>
                    <a:gd name="T149" fmla="*/ 52 w 52"/>
                    <a:gd name="T150" fmla="*/ 55 h 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2" h="55">
                      <a:moveTo>
                        <a:pt x="22" y="5"/>
                      </a:moveTo>
                      <a:lnTo>
                        <a:pt x="24" y="9"/>
                      </a:lnTo>
                      <a:lnTo>
                        <a:pt x="27" y="11"/>
                      </a:lnTo>
                      <a:lnTo>
                        <a:pt x="30" y="13"/>
                      </a:lnTo>
                      <a:lnTo>
                        <a:pt x="34" y="13"/>
                      </a:lnTo>
                      <a:lnTo>
                        <a:pt x="38" y="14"/>
                      </a:lnTo>
                      <a:lnTo>
                        <a:pt x="41" y="15"/>
                      </a:lnTo>
                      <a:lnTo>
                        <a:pt x="44" y="17"/>
                      </a:lnTo>
                      <a:lnTo>
                        <a:pt x="46" y="20"/>
                      </a:lnTo>
                      <a:lnTo>
                        <a:pt x="47" y="25"/>
                      </a:lnTo>
                      <a:lnTo>
                        <a:pt x="48" y="31"/>
                      </a:lnTo>
                      <a:lnTo>
                        <a:pt x="49" y="35"/>
                      </a:lnTo>
                      <a:lnTo>
                        <a:pt x="51" y="40"/>
                      </a:lnTo>
                      <a:lnTo>
                        <a:pt x="47" y="41"/>
                      </a:lnTo>
                      <a:lnTo>
                        <a:pt x="43" y="42"/>
                      </a:lnTo>
                      <a:lnTo>
                        <a:pt x="40" y="44"/>
                      </a:lnTo>
                      <a:lnTo>
                        <a:pt x="36" y="45"/>
                      </a:lnTo>
                      <a:lnTo>
                        <a:pt x="33" y="47"/>
                      </a:lnTo>
                      <a:lnTo>
                        <a:pt x="30" y="49"/>
                      </a:lnTo>
                      <a:lnTo>
                        <a:pt x="26" y="52"/>
                      </a:lnTo>
                      <a:lnTo>
                        <a:pt x="23" y="54"/>
                      </a:lnTo>
                      <a:lnTo>
                        <a:pt x="18" y="52"/>
                      </a:lnTo>
                      <a:lnTo>
                        <a:pt x="16" y="48"/>
                      </a:lnTo>
                      <a:lnTo>
                        <a:pt x="15" y="45"/>
                      </a:lnTo>
                      <a:lnTo>
                        <a:pt x="14" y="41"/>
                      </a:lnTo>
                      <a:lnTo>
                        <a:pt x="14" y="37"/>
                      </a:lnTo>
                      <a:lnTo>
                        <a:pt x="14" y="33"/>
                      </a:lnTo>
                      <a:lnTo>
                        <a:pt x="13" y="29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6" y="22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1" y="3"/>
                      </a:lnTo>
                      <a:lnTo>
                        <a:pt x="22" y="5"/>
                      </a:lnTo>
                    </a:path>
                  </a:pathLst>
                </a:custGeom>
                <a:solidFill>
                  <a:srgbClr val="B7F9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2" name="Freeform 79"/>
                <p:cNvSpPr>
                  <a:spLocks/>
                </p:cNvSpPr>
                <p:nvPr/>
              </p:nvSpPr>
              <p:spPr bwMode="auto">
                <a:xfrm>
                  <a:off x="4445" y="1808"/>
                  <a:ext cx="60" cy="122"/>
                </a:xfrm>
                <a:custGeom>
                  <a:avLst/>
                  <a:gdLst>
                    <a:gd name="T0" fmla="*/ 55 w 60"/>
                    <a:gd name="T1" fmla="*/ 57 h 122"/>
                    <a:gd name="T2" fmla="*/ 58 w 60"/>
                    <a:gd name="T3" fmla="*/ 73 h 122"/>
                    <a:gd name="T4" fmla="*/ 59 w 60"/>
                    <a:gd name="T5" fmla="*/ 89 h 122"/>
                    <a:gd name="T6" fmla="*/ 57 w 60"/>
                    <a:gd name="T7" fmla="*/ 104 h 122"/>
                    <a:gd name="T8" fmla="*/ 53 w 60"/>
                    <a:gd name="T9" fmla="*/ 119 h 122"/>
                    <a:gd name="T10" fmla="*/ 52 w 60"/>
                    <a:gd name="T11" fmla="*/ 120 h 122"/>
                    <a:gd name="T12" fmla="*/ 51 w 60"/>
                    <a:gd name="T13" fmla="*/ 120 h 122"/>
                    <a:gd name="T14" fmla="*/ 50 w 60"/>
                    <a:gd name="T15" fmla="*/ 121 h 122"/>
                    <a:gd name="T16" fmla="*/ 49 w 60"/>
                    <a:gd name="T17" fmla="*/ 120 h 122"/>
                    <a:gd name="T18" fmla="*/ 17 w 60"/>
                    <a:gd name="T19" fmla="*/ 76 h 122"/>
                    <a:gd name="T20" fmla="*/ 13 w 60"/>
                    <a:gd name="T21" fmla="*/ 70 h 122"/>
                    <a:gd name="T22" fmla="*/ 10 w 60"/>
                    <a:gd name="T23" fmla="*/ 65 h 122"/>
                    <a:gd name="T24" fmla="*/ 7 w 60"/>
                    <a:gd name="T25" fmla="*/ 60 h 122"/>
                    <a:gd name="T26" fmla="*/ 4 w 60"/>
                    <a:gd name="T27" fmla="*/ 55 h 122"/>
                    <a:gd name="T28" fmla="*/ 2 w 60"/>
                    <a:gd name="T29" fmla="*/ 49 h 122"/>
                    <a:gd name="T30" fmla="*/ 1 w 60"/>
                    <a:gd name="T31" fmla="*/ 43 h 122"/>
                    <a:gd name="T32" fmla="*/ 0 w 60"/>
                    <a:gd name="T33" fmla="*/ 37 h 122"/>
                    <a:gd name="T34" fmla="*/ 1 w 60"/>
                    <a:gd name="T35" fmla="*/ 31 h 122"/>
                    <a:gd name="T36" fmla="*/ 2 w 60"/>
                    <a:gd name="T37" fmla="*/ 31 h 122"/>
                    <a:gd name="T38" fmla="*/ 5 w 60"/>
                    <a:gd name="T39" fmla="*/ 31 h 122"/>
                    <a:gd name="T40" fmla="*/ 9 w 60"/>
                    <a:gd name="T41" fmla="*/ 30 h 122"/>
                    <a:gd name="T42" fmla="*/ 12 w 60"/>
                    <a:gd name="T43" fmla="*/ 29 h 122"/>
                    <a:gd name="T44" fmla="*/ 18 w 60"/>
                    <a:gd name="T45" fmla="*/ 27 h 122"/>
                    <a:gd name="T46" fmla="*/ 24 w 60"/>
                    <a:gd name="T47" fmla="*/ 24 h 122"/>
                    <a:gd name="T48" fmla="*/ 30 w 60"/>
                    <a:gd name="T49" fmla="*/ 22 h 122"/>
                    <a:gd name="T50" fmla="*/ 36 w 60"/>
                    <a:gd name="T51" fmla="*/ 18 h 122"/>
                    <a:gd name="T52" fmla="*/ 41 w 60"/>
                    <a:gd name="T53" fmla="*/ 14 h 122"/>
                    <a:gd name="T54" fmla="*/ 47 w 60"/>
                    <a:gd name="T55" fmla="*/ 10 h 122"/>
                    <a:gd name="T56" fmla="*/ 52 w 60"/>
                    <a:gd name="T57" fmla="*/ 5 h 122"/>
                    <a:gd name="T58" fmla="*/ 57 w 60"/>
                    <a:gd name="T59" fmla="*/ 0 h 122"/>
                    <a:gd name="T60" fmla="*/ 59 w 60"/>
                    <a:gd name="T61" fmla="*/ 14 h 122"/>
                    <a:gd name="T62" fmla="*/ 59 w 60"/>
                    <a:gd name="T63" fmla="*/ 29 h 122"/>
                    <a:gd name="T64" fmla="*/ 57 w 60"/>
                    <a:gd name="T65" fmla="*/ 43 h 122"/>
                    <a:gd name="T66" fmla="*/ 55 w 60"/>
                    <a:gd name="T67" fmla="*/ 57 h 1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122"/>
                    <a:gd name="T104" fmla="*/ 60 w 60"/>
                    <a:gd name="T105" fmla="*/ 122 h 1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122">
                      <a:moveTo>
                        <a:pt x="55" y="57"/>
                      </a:moveTo>
                      <a:lnTo>
                        <a:pt x="58" y="73"/>
                      </a:lnTo>
                      <a:lnTo>
                        <a:pt x="59" y="89"/>
                      </a:lnTo>
                      <a:lnTo>
                        <a:pt x="57" y="104"/>
                      </a:lnTo>
                      <a:lnTo>
                        <a:pt x="53" y="119"/>
                      </a:lnTo>
                      <a:lnTo>
                        <a:pt x="52" y="120"/>
                      </a:lnTo>
                      <a:lnTo>
                        <a:pt x="51" y="120"/>
                      </a:lnTo>
                      <a:lnTo>
                        <a:pt x="50" y="121"/>
                      </a:lnTo>
                      <a:lnTo>
                        <a:pt x="49" y="120"/>
                      </a:lnTo>
                      <a:lnTo>
                        <a:pt x="17" y="76"/>
                      </a:lnTo>
                      <a:lnTo>
                        <a:pt x="13" y="70"/>
                      </a:lnTo>
                      <a:lnTo>
                        <a:pt x="10" y="65"/>
                      </a:lnTo>
                      <a:lnTo>
                        <a:pt x="7" y="60"/>
                      </a:lnTo>
                      <a:lnTo>
                        <a:pt x="4" y="55"/>
                      </a:lnTo>
                      <a:lnTo>
                        <a:pt x="2" y="49"/>
                      </a:lnTo>
                      <a:lnTo>
                        <a:pt x="1" y="43"/>
                      </a:lnTo>
                      <a:lnTo>
                        <a:pt x="0" y="37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9" y="30"/>
                      </a:lnTo>
                      <a:lnTo>
                        <a:pt x="12" y="29"/>
                      </a:lnTo>
                      <a:lnTo>
                        <a:pt x="18" y="27"/>
                      </a:lnTo>
                      <a:lnTo>
                        <a:pt x="24" y="24"/>
                      </a:lnTo>
                      <a:lnTo>
                        <a:pt x="30" y="22"/>
                      </a:lnTo>
                      <a:lnTo>
                        <a:pt x="36" y="18"/>
                      </a:lnTo>
                      <a:lnTo>
                        <a:pt x="41" y="14"/>
                      </a:lnTo>
                      <a:lnTo>
                        <a:pt x="47" y="10"/>
                      </a:lnTo>
                      <a:lnTo>
                        <a:pt x="52" y="5"/>
                      </a:lnTo>
                      <a:lnTo>
                        <a:pt x="57" y="0"/>
                      </a:lnTo>
                      <a:lnTo>
                        <a:pt x="59" y="14"/>
                      </a:lnTo>
                      <a:lnTo>
                        <a:pt x="59" y="29"/>
                      </a:lnTo>
                      <a:lnTo>
                        <a:pt x="57" y="43"/>
                      </a:lnTo>
                      <a:lnTo>
                        <a:pt x="55" y="57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3" name="Freeform 80"/>
                <p:cNvSpPr>
                  <a:spLocks/>
                </p:cNvSpPr>
                <p:nvPr/>
              </p:nvSpPr>
              <p:spPr bwMode="auto">
                <a:xfrm>
                  <a:off x="4049" y="1823"/>
                  <a:ext cx="75" cy="62"/>
                </a:xfrm>
                <a:custGeom>
                  <a:avLst/>
                  <a:gdLst>
                    <a:gd name="T0" fmla="*/ 74 w 75"/>
                    <a:gd name="T1" fmla="*/ 0 h 62"/>
                    <a:gd name="T2" fmla="*/ 74 w 75"/>
                    <a:gd name="T3" fmla="*/ 3 h 62"/>
                    <a:gd name="T4" fmla="*/ 73 w 75"/>
                    <a:gd name="T5" fmla="*/ 6 h 62"/>
                    <a:gd name="T6" fmla="*/ 72 w 75"/>
                    <a:gd name="T7" fmla="*/ 8 h 62"/>
                    <a:gd name="T8" fmla="*/ 70 w 75"/>
                    <a:gd name="T9" fmla="*/ 11 h 62"/>
                    <a:gd name="T10" fmla="*/ 68 w 75"/>
                    <a:gd name="T11" fmla="*/ 13 h 62"/>
                    <a:gd name="T12" fmla="*/ 66 w 75"/>
                    <a:gd name="T13" fmla="*/ 15 h 62"/>
                    <a:gd name="T14" fmla="*/ 63 w 75"/>
                    <a:gd name="T15" fmla="*/ 17 h 62"/>
                    <a:gd name="T16" fmla="*/ 61 w 75"/>
                    <a:gd name="T17" fmla="*/ 19 h 62"/>
                    <a:gd name="T18" fmla="*/ 57 w 75"/>
                    <a:gd name="T19" fmla="*/ 24 h 62"/>
                    <a:gd name="T20" fmla="*/ 51 w 75"/>
                    <a:gd name="T21" fmla="*/ 31 h 62"/>
                    <a:gd name="T22" fmla="*/ 44 w 75"/>
                    <a:gd name="T23" fmla="*/ 39 h 62"/>
                    <a:gd name="T24" fmla="*/ 37 w 75"/>
                    <a:gd name="T25" fmla="*/ 47 h 62"/>
                    <a:gd name="T26" fmla="*/ 28 w 75"/>
                    <a:gd name="T27" fmla="*/ 53 h 62"/>
                    <a:gd name="T28" fmla="*/ 20 w 75"/>
                    <a:gd name="T29" fmla="*/ 59 h 62"/>
                    <a:gd name="T30" fmla="*/ 12 w 75"/>
                    <a:gd name="T31" fmla="*/ 61 h 62"/>
                    <a:gd name="T32" fmla="*/ 4 w 75"/>
                    <a:gd name="T33" fmla="*/ 60 h 62"/>
                    <a:gd name="T34" fmla="*/ 0 w 75"/>
                    <a:gd name="T35" fmla="*/ 56 h 62"/>
                    <a:gd name="T36" fmla="*/ 0 w 75"/>
                    <a:gd name="T37" fmla="*/ 48 h 62"/>
                    <a:gd name="T38" fmla="*/ 2 w 75"/>
                    <a:gd name="T39" fmla="*/ 39 h 62"/>
                    <a:gd name="T40" fmla="*/ 6 w 75"/>
                    <a:gd name="T41" fmla="*/ 32 h 62"/>
                    <a:gd name="T42" fmla="*/ 11 w 75"/>
                    <a:gd name="T43" fmla="*/ 27 h 62"/>
                    <a:gd name="T44" fmla="*/ 17 w 75"/>
                    <a:gd name="T45" fmla="*/ 23 h 62"/>
                    <a:gd name="T46" fmla="*/ 23 w 75"/>
                    <a:gd name="T47" fmla="*/ 20 h 62"/>
                    <a:gd name="T48" fmla="*/ 30 w 75"/>
                    <a:gd name="T49" fmla="*/ 18 h 62"/>
                    <a:gd name="T50" fmla="*/ 36 w 75"/>
                    <a:gd name="T51" fmla="*/ 16 h 62"/>
                    <a:gd name="T52" fmla="*/ 42 w 75"/>
                    <a:gd name="T53" fmla="*/ 15 h 62"/>
                    <a:gd name="T54" fmla="*/ 49 w 75"/>
                    <a:gd name="T55" fmla="*/ 15 h 62"/>
                    <a:gd name="T56" fmla="*/ 56 w 75"/>
                    <a:gd name="T57" fmla="*/ 15 h 62"/>
                    <a:gd name="T58" fmla="*/ 58 w 75"/>
                    <a:gd name="T59" fmla="*/ 13 h 62"/>
                    <a:gd name="T60" fmla="*/ 59 w 75"/>
                    <a:gd name="T61" fmla="*/ 10 h 62"/>
                    <a:gd name="T62" fmla="*/ 61 w 75"/>
                    <a:gd name="T63" fmla="*/ 8 h 62"/>
                    <a:gd name="T64" fmla="*/ 64 w 75"/>
                    <a:gd name="T65" fmla="*/ 5 h 62"/>
                    <a:gd name="T66" fmla="*/ 66 w 75"/>
                    <a:gd name="T67" fmla="*/ 3 h 62"/>
                    <a:gd name="T68" fmla="*/ 69 w 75"/>
                    <a:gd name="T69" fmla="*/ 2 h 62"/>
                    <a:gd name="T70" fmla="*/ 71 w 75"/>
                    <a:gd name="T71" fmla="*/ 0 h 62"/>
                    <a:gd name="T72" fmla="*/ 74 w 75"/>
                    <a:gd name="T73" fmla="*/ 0 h 6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5"/>
                    <a:gd name="T112" fmla="*/ 0 h 62"/>
                    <a:gd name="T113" fmla="*/ 75 w 75"/>
                    <a:gd name="T114" fmla="*/ 62 h 6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5" h="62">
                      <a:moveTo>
                        <a:pt x="74" y="0"/>
                      </a:moveTo>
                      <a:lnTo>
                        <a:pt x="74" y="3"/>
                      </a:lnTo>
                      <a:lnTo>
                        <a:pt x="73" y="6"/>
                      </a:lnTo>
                      <a:lnTo>
                        <a:pt x="72" y="8"/>
                      </a:lnTo>
                      <a:lnTo>
                        <a:pt x="70" y="11"/>
                      </a:lnTo>
                      <a:lnTo>
                        <a:pt x="68" y="13"/>
                      </a:lnTo>
                      <a:lnTo>
                        <a:pt x="66" y="15"/>
                      </a:lnTo>
                      <a:lnTo>
                        <a:pt x="63" y="17"/>
                      </a:lnTo>
                      <a:lnTo>
                        <a:pt x="61" y="19"/>
                      </a:lnTo>
                      <a:lnTo>
                        <a:pt x="57" y="24"/>
                      </a:lnTo>
                      <a:lnTo>
                        <a:pt x="51" y="31"/>
                      </a:lnTo>
                      <a:lnTo>
                        <a:pt x="44" y="39"/>
                      </a:lnTo>
                      <a:lnTo>
                        <a:pt x="37" y="47"/>
                      </a:lnTo>
                      <a:lnTo>
                        <a:pt x="28" y="53"/>
                      </a:lnTo>
                      <a:lnTo>
                        <a:pt x="20" y="59"/>
                      </a:lnTo>
                      <a:lnTo>
                        <a:pt x="12" y="61"/>
                      </a:lnTo>
                      <a:lnTo>
                        <a:pt x="4" y="60"/>
                      </a:lnTo>
                      <a:lnTo>
                        <a:pt x="0" y="56"/>
                      </a:lnTo>
                      <a:lnTo>
                        <a:pt x="0" y="48"/>
                      </a:lnTo>
                      <a:lnTo>
                        <a:pt x="2" y="39"/>
                      </a:lnTo>
                      <a:lnTo>
                        <a:pt x="6" y="32"/>
                      </a:lnTo>
                      <a:lnTo>
                        <a:pt x="11" y="27"/>
                      </a:lnTo>
                      <a:lnTo>
                        <a:pt x="17" y="23"/>
                      </a:lnTo>
                      <a:lnTo>
                        <a:pt x="23" y="20"/>
                      </a:lnTo>
                      <a:lnTo>
                        <a:pt x="30" y="18"/>
                      </a:lnTo>
                      <a:lnTo>
                        <a:pt x="36" y="16"/>
                      </a:lnTo>
                      <a:lnTo>
                        <a:pt x="42" y="15"/>
                      </a:lnTo>
                      <a:lnTo>
                        <a:pt x="49" y="15"/>
                      </a:lnTo>
                      <a:lnTo>
                        <a:pt x="56" y="15"/>
                      </a:lnTo>
                      <a:lnTo>
                        <a:pt x="58" y="13"/>
                      </a:lnTo>
                      <a:lnTo>
                        <a:pt x="59" y="10"/>
                      </a:lnTo>
                      <a:lnTo>
                        <a:pt x="61" y="8"/>
                      </a:lnTo>
                      <a:lnTo>
                        <a:pt x="64" y="5"/>
                      </a:lnTo>
                      <a:lnTo>
                        <a:pt x="66" y="3"/>
                      </a:lnTo>
                      <a:lnTo>
                        <a:pt x="69" y="2"/>
                      </a:lnTo>
                      <a:lnTo>
                        <a:pt x="71" y="0"/>
                      </a:lnTo>
                      <a:lnTo>
                        <a:pt x="74" y="0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4" name="Freeform 81"/>
                <p:cNvSpPr>
                  <a:spLocks/>
                </p:cNvSpPr>
                <p:nvPr/>
              </p:nvSpPr>
              <p:spPr bwMode="auto">
                <a:xfrm>
                  <a:off x="4300" y="1823"/>
                  <a:ext cx="50" cy="88"/>
                </a:xfrm>
                <a:custGeom>
                  <a:avLst/>
                  <a:gdLst>
                    <a:gd name="T0" fmla="*/ 35 w 50"/>
                    <a:gd name="T1" fmla="*/ 20 h 88"/>
                    <a:gd name="T2" fmla="*/ 40 w 50"/>
                    <a:gd name="T3" fmla="*/ 30 h 88"/>
                    <a:gd name="T4" fmla="*/ 43 w 50"/>
                    <a:gd name="T5" fmla="*/ 42 h 88"/>
                    <a:gd name="T6" fmla="*/ 45 w 50"/>
                    <a:gd name="T7" fmla="*/ 54 h 88"/>
                    <a:gd name="T8" fmla="*/ 44 w 50"/>
                    <a:gd name="T9" fmla="*/ 67 h 88"/>
                    <a:gd name="T10" fmla="*/ 47 w 50"/>
                    <a:gd name="T11" fmla="*/ 80 h 88"/>
                    <a:gd name="T12" fmla="*/ 47 w 50"/>
                    <a:gd name="T13" fmla="*/ 86 h 88"/>
                    <a:gd name="T14" fmla="*/ 44 w 50"/>
                    <a:gd name="T15" fmla="*/ 84 h 88"/>
                    <a:gd name="T16" fmla="*/ 40 w 50"/>
                    <a:gd name="T17" fmla="*/ 83 h 88"/>
                    <a:gd name="T18" fmla="*/ 39 w 50"/>
                    <a:gd name="T19" fmla="*/ 81 h 88"/>
                    <a:gd name="T20" fmla="*/ 40 w 50"/>
                    <a:gd name="T21" fmla="*/ 73 h 88"/>
                    <a:gd name="T22" fmla="*/ 41 w 50"/>
                    <a:gd name="T23" fmla="*/ 64 h 88"/>
                    <a:gd name="T24" fmla="*/ 42 w 50"/>
                    <a:gd name="T25" fmla="*/ 56 h 88"/>
                    <a:gd name="T26" fmla="*/ 40 w 50"/>
                    <a:gd name="T27" fmla="*/ 50 h 88"/>
                    <a:gd name="T28" fmla="*/ 36 w 50"/>
                    <a:gd name="T29" fmla="*/ 44 h 88"/>
                    <a:gd name="T30" fmla="*/ 35 w 50"/>
                    <a:gd name="T31" fmla="*/ 38 h 88"/>
                    <a:gd name="T32" fmla="*/ 37 w 50"/>
                    <a:gd name="T33" fmla="*/ 32 h 88"/>
                    <a:gd name="T34" fmla="*/ 35 w 50"/>
                    <a:gd name="T35" fmla="*/ 29 h 88"/>
                    <a:gd name="T36" fmla="*/ 31 w 50"/>
                    <a:gd name="T37" fmla="*/ 28 h 88"/>
                    <a:gd name="T38" fmla="*/ 29 w 50"/>
                    <a:gd name="T39" fmla="*/ 27 h 88"/>
                    <a:gd name="T40" fmla="*/ 28 w 50"/>
                    <a:gd name="T41" fmla="*/ 23 h 88"/>
                    <a:gd name="T42" fmla="*/ 27 w 50"/>
                    <a:gd name="T43" fmla="*/ 18 h 88"/>
                    <a:gd name="T44" fmla="*/ 25 w 50"/>
                    <a:gd name="T45" fmla="*/ 14 h 88"/>
                    <a:gd name="T46" fmla="*/ 21 w 50"/>
                    <a:gd name="T47" fmla="*/ 12 h 88"/>
                    <a:gd name="T48" fmla="*/ 20 w 50"/>
                    <a:gd name="T49" fmla="*/ 10 h 88"/>
                    <a:gd name="T50" fmla="*/ 15 w 50"/>
                    <a:gd name="T51" fmla="*/ 11 h 88"/>
                    <a:gd name="T52" fmla="*/ 15 w 50"/>
                    <a:gd name="T53" fmla="*/ 10 h 88"/>
                    <a:gd name="T54" fmla="*/ 13 w 50"/>
                    <a:gd name="T55" fmla="*/ 6 h 88"/>
                    <a:gd name="T56" fmla="*/ 11 w 50"/>
                    <a:gd name="T57" fmla="*/ 4 h 88"/>
                    <a:gd name="T58" fmla="*/ 8 w 50"/>
                    <a:gd name="T59" fmla="*/ 4 h 88"/>
                    <a:gd name="T60" fmla="*/ 4 w 50"/>
                    <a:gd name="T61" fmla="*/ 4 h 88"/>
                    <a:gd name="T62" fmla="*/ 1 w 50"/>
                    <a:gd name="T63" fmla="*/ 3 h 88"/>
                    <a:gd name="T64" fmla="*/ 2 w 50"/>
                    <a:gd name="T65" fmla="*/ 2 h 88"/>
                    <a:gd name="T66" fmla="*/ 5 w 50"/>
                    <a:gd name="T67" fmla="*/ 1 h 88"/>
                    <a:gd name="T68" fmla="*/ 9 w 50"/>
                    <a:gd name="T69" fmla="*/ 0 h 88"/>
                    <a:gd name="T70" fmla="*/ 13 w 50"/>
                    <a:gd name="T71" fmla="*/ 1 h 88"/>
                    <a:gd name="T72" fmla="*/ 33 w 50"/>
                    <a:gd name="T73" fmla="*/ 15 h 8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"/>
                    <a:gd name="T112" fmla="*/ 0 h 88"/>
                    <a:gd name="T113" fmla="*/ 50 w 50"/>
                    <a:gd name="T114" fmla="*/ 88 h 8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" h="88">
                      <a:moveTo>
                        <a:pt x="33" y="15"/>
                      </a:moveTo>
                      <a:lnTo>
                        <a:pt x="35" y="20"/>
                      </a:lnTo>
                      <a:lnTo>
                        <a:pt x="38" y="25"/>
                      </a:lnTo>
                      <a:lnTo>
                        <a:pt x="40" y="30"/>
                      </a:lnTo>
                      <a:lnTo>
                        <a:pt x="42" y="36"/>
                      </a:lnTo>
                      <a:lnTo>
                        <a:pt x="43" y="42"/>
                      </a:lnTo>
                      <a:lnTo>
                        <a:pt x="44" y="48"/>
                      </a:lnTo>
                      <a:lnTo>
                        <a:pt x="45" y="54"/>
                      </a:lnTo>
                      <a:lnTo>
                        <a:pt x="45" y="60"/>
                      </a:lnTo>
                      <a:lnTo>
                        <a:pt x="44" y="67"/>
                      </a:lnTo>
                      <a:lnTo>
                        <a:pt x="45" y="74"/>
                      </a:lnTo>
                      <a:lnTo>
                        <a:pt x="47" y="80"/>
                      </a:lnTo>
                      <a:lnTo>
                        <a:pt x="49" y="87"/>
                      </a:lnTo>
                      <a:lnTo>
                        <a:pt x="47" y="86"/>
                      </a:lnTo>
                      <a:lnTo>
                        <a:pt x="46" y="85"/>
                      </a:lnTo>
                      <a:lnTo>
                        <a:pt x="44" y="84"/>
                      </a:lnTo>
                      <a:lnTo>
                        <a:pt x="42" y="84"/>
                      </a:lnTo>
                      <a:lnTo>
                        <a:pt x="40" y="83"/>
                      </a:lnTo>
                      <a:lnTo>
                        <a:pt x="39" y="83"/>
                      </a:lnTo>
                      <a:lnTo>
                        <a:pt x="39" y="81"/>
                      </a:lnTo>
                      <a:lnTo>
                        <a:pt x="41" y="78"/>
                      </a:lnTo>
                      <a:lnTo>
                        <a:pt x="40" y="73"/>
                      </a:lnTo>
                      <a:lnTo>
                        <a:pt x="40" y="69"/>
                      </a:lnTo>
                      <a:lnTo>
                        <a:pt x="41" y="64"/>
                      </a:lnTo>
                      <a:lnTo>
                        <a:pt x="42" y="60"/>
                      </a:lnTo>
                      <a:lnTo>
                        <a:pt x="42" y="56"/>
                      </a:lnTo>
                      <a:lnTo>
                        <a:pt x="41" y="53"/>
                      </a:lnTo>
                      <a:lnTo>
                        <a:pt x="40" y="50"/>
                      </a:lnTo>
                      <a:lnTo>
                        <a:pt x="38" y="47"/>
                      </a:lnTo>
                      <a:lnTo>
                        <a:pt x="36" y="44"/>
                      </a:lnTo>
                      <a:lnTo>
                        <a:pt x="35" y="41"/>
                      </a:lnTo>
                      <a:lnTo>
                        <a:pt x="35" y="38"/>
                      </a:lnTo>
                      <a:lnTo>
                        <a:pt x="38" y="34"/>
                      </a:lnTo>
                      <a:lnTo>
                        <a:pt x="37" y="32"/>
                      </a:lnTo>
                      <a:lnTo>
                        <a:pt x="36" y="30"/>
                      </a:lnTo>
                      <a:lnTo>
                        <a:pt x="35" y="29"/>
                      </a:lnTo>
                      <a:lnTo>
                        <a:pt x="33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7"/>
                      </a:lnTo>
                      <a:lnTo>
                        <a:pt x="28" y="26"/>
                      </a:lnTo>
                      <a:lnTo>
                        <a:pt x="28" y="23"/>
                      </a:lnTo>
                      <a:lnTo>
                        <a:pt x="28" y="20"/>
                      </a:lnTo>
                      <a:lnTo>
                        <a:pt x="27" y="18"/>
                      </a:lnTo>
                      <a:lnTo>
                        <a:pt x="26" y="16"/>
                      </a:lnTo>
                      <a:lnTo>
                        <a:pt x="25" y="14"/>
                      </a:lnTo>
                      <a:lnTo>
                        <a:pt x="22" y="13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5" y="11"/>
                      </a:lnTo>
                      <a:lnTo>
                        <a:pt x="15" y="12"/>
                      </a:lnTo>
                      <a:lnTo>
                        <a:pt x="15" y="10"/>
                      </a:lnTo>
                      <a:lnTo>
                        <a:pt x="15" y="8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33" y="15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5" name="Freeform 82"/>
                <p:cNvSpPr>
                  <a:spLocks/>
                </p:cNvSpPr>
                <p:nvPr/>
              </p:nvSpPr>
              <p:spPr bwMode="auto">
                <a:xfrm>
                  <a:off x="4410" y="1827"/>
                  <a:ext cx="32" cy="38"/>
                </a:xfrm>
                <a:custGeom>
                  <a:avLst/>
                  <a:gdLst>
                    <a:gd name="T0" fmla="*/ 31 w 32"/>
                    <a:gd name="T1" fmla="*/ 7 h 38"/>
                    <a:gd name="T2" fmla="*/ 29 w 32"/>
                    <a:gd name="T3" fmla="*/ 11 h 38"/>
                    <a:gd name="T4" fmla="*/ 27 w 32"/>
                    <a:gd name="T5" fmla="*/ 16 h 38"/>
                    <a:gd name="T6" fmla="*/ 26 w 32"/>
                    <a:gd name="T7" fmla="*/ 21 h 38"/>
                    <a:gd name="T8" fmla="*/ 25 w 32"/>
                    <a:gd name="T9" fmla="*/ 25 h 38"/>
                    <a:gd name="T10" fmla="*/ 9 w 32"/>
                    <a:gd name="T11" fmla="*/ 37 h 38"/>
                    <a:gd name="T12" fmla="*/ 7 w 32"/>
                    <a:gd name="T13" fmla="*/ 36 h 38"/>
                    <a:gd name="T14" fmla="*/ 5 w 32"/>
                    <a:gd name="T15" fmla="*/ 34 h 38"/>
                    <a:gd name="T16" fmla="*/ 2 w 32"/>
                    <a:gd name="T17" fmla="*/ 32 h 38"/>
                    <a:gd name="T18" fmla="*/ 0 w 32"/>
                    <a:gd name="T19" fmla="*/ 30 h 38"/>
                    <a:gd name="T20" fmla="*/ 1 w 32"/>
                    <a:gd name="T21" fmla="*/ 26 h 38"/>
                    <a:gd name="T22" fmla="*/ 4 w 32"/>
                    <a:gd name="T23" fmla="*/ 21 h 38"/>
                    <a:gd name="T24" fmla="*/ 6 w 32"/>
                    <a:gd name="T25" fmla="*/ 17 h 38"/>
                    <a:gd name="T26" fmla="*/ 10 w 32"/>
                    <a:gd name="T27" fmla="*/ 15 h 38"/>
                    <a:gd name="T28" fmla="*/ 8 w 32"/>
                    <a:gd name="T29" fmla="*/ 18 h 38"/>
                    <a:gd name="T30" fmla="*/ 6 w 32"/>
                    <a:gd name="T31" fmla="*/ 22 h 38"/>
                    <a:gd name="T32" fmla="*/ 5 w 32"/>
                    <a:gd name="T33" fmla="*/ 26 h 38"/>
                    <a:gd name="T34" fmla="*/ 4 w 32"/>
                    <a:gd name="T35" fmla="*/ 29 h 38"/>
                    <a:gd name="T36" fmla="*/ 6 w 32"/>
                    <a:gd name="T37" fmla="*/ 32 h 38"/>
                    <a:gd name="T38" fmla="*/ 8 w 32"/>
                    <a:gd name="T39" fmla="*/ 33 h 38"/>
                    <a:gd name="T40" fmla="*/ 10 w 32"/>
                    <a:gd name="T41" fmla="*/ 33 h 38"/>
                    <a:gd name="T42" fmla="*/ 12 w 32"/>
                    <a:gd name="T43" fmla="*/ 32 h 38"/>
                    <a:gd name="T44" fmla="*/ 14 w 32"/>
                    <a:gd name="T45" fmla="*/ 26 h 38"/>
                    <a:gd name="T46" fmla="*/ 17 w 32"/>
                    <a:gd name="T47" fmla="*/ 20 h 38"/>
                    <a:gd name="T48" fmla="*/ 19 w 32"/>
                    <a:gd name="T49" fmla="*/ 14 h 38"/>
                    <a:gd name="T50" fmla="*/ 18 w 32"/>
                    <a:gd name="T51" fmla="*/ 7 h 38"/>
                    <a:gd name="T52" fmla="*/ 29 w 32"/>
                    <a:gd name="T53" fmla="*/ 0 h 38"/>
                    <a:gd name="T54" fmla="*/ 30 w 32"/>
                    <a:gd name="T55" fmla="*/ 2 h 38"/>
                    <a:gd name="T56" fmla="*/ 31 w 32"/>
                    <a:gd name="T57" fmla="*/ 4 h 38"/>
                    <a:gd name="T58" fmla="*/ 31 w 32"/>
                    <a:gd name="T59" fmla="*/ 5 h 38"/>
                    <a:gd name="T60" fmla="*/ 31 w 32"/>
                    <a:gd name="T61" fmla="*/ 7 h 3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2"/>
                    <a:gd name="T94" fmla="*/ 0 h 38"/>
                    <a:gd name="T95" fmla="*/ 32 w 32"/>
                    <a:gd name="T96" fmla="*/ 38 h 3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2" h="38">
                      <a:moveTo>
                        <a:pt x="31" y="7"/>
                      </a:moveTo>
                      <a:lnTo>
                        <a:pt x="29" y="11"/>
                      </a:lnTo>
                      <a:lnTo>
                        <a:pt x="27" y="16"/>
                      </a:lnTo>
                      <a:lnTo>
                        <a:pt x="26" y="21"/>
                      </a:lnTo>
                      <a:lnTo>
                        <a:pt x="25" y="25"/>
                      </a:lnTo>
                      <a:lnTo>
                        <a:pt x="9" y="37"/>
                      </a:lnTo>
                      <a:lnTo>
                        <a:pt x="7" y="36"/>
                      </a:lnTo>
                      <a:lnTo>
                        <a:pt x="5" y="34"/>
                      </a:lnTo>
                      <a:lnTo>
                        <a:pt x="2" y="32"/>
                      </a:lnTo>
                      <a:lnTo>
                        <a:pt x="0" y="30"/>
                      </a:lnTo>
                      <a:lnTo>
                        <a:pt x="1" y="26"/>
                      </a:lnTo>
                      <a:lnTo>
                        <a:pt x="4" y="21"/>
                      </a:lnTo>
                      <a:lnTo>
                        <a:pt x="6" y="17"/>
                      </a:lnTo>
                      <a:lnTo>
                        <a:pt x="10" y="15"/>
                      </a:lnTo>
                      <a:lnTo>
                        <a:pt x="8" y="18"/>
                      </a:lnTo>
                      <a:lnTo>
                        <a:pt x="6" y="22"/>
                      </a:lnTo>
                      <a:lnTo>
                        <a:pt x="5" y="26"/>
                      </a:lnTo>
                      <a:lnTo>
                        <a:pt x="4" y="29"/>
                      </a:lnTo>
                      <a:lnTo>
                        <a:pt x="6" y="32"/>
                      </a:lnTo>
                      <a:lnTo>
                        <a:pt x="8" y="33"/>
                      </a:lnTo>
                      <a:lnTo>
                        <a:pt x="10" y="33"/>
                      </a:lnTo>
                      <a:lnTo>
                        <a:pt x="12" y="32"/>
                      </a:lnTo>
                      <a:lnTo>
                        <a:pt x="14" y="26"/>
                      </a:lnTo>
                      <a:lnTo>
                        <a:pt x="17" y="20"/>
                      </a:lnTo>
                      <a:lnTo>
                        <a:pt x="19" y="14"/>
                      </a:lnTo>
                      <a:lnTo>
                        <a:pt x="18" y="7"/>
                      </a:ln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1" y="7"/>
                      </a:lnTo>
                    </a:path>
                  </a:pathLst>
                </a:custGeom>
                <a:solidFill>
                  <a:srgbClr val="8C3F2B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6" name="Freeform 83"/>
                <p:cNvSpPr>
                  <a:spLocks/>
                </p:cNvSpPr>
                <p:nvPr/>
              </p:nvSpPr>
              <p:spPr bwMode="auto">
                <a:xfrm>
                  <a:off x="4276" y="1837"/>
                  <a:ext cx="53" cy="59"/>
                </a:xfrm>
                <a:custGeom>
                  <a:avLst/>
                  <a:gdLst>
                    <a:gd name="T0" fmla="*/ 52 w 53"/>
                    <a:gd name="T1" fmla="*/ 51 h 59"/>
                    <a:gd name="T2" fmla="*/ 51 w 53"/>
                    <a:gd name="T3" fmla="*/ 58 h 59"/>
                    <a:gd name="T4" fmla="*/ 48 w 53"/>
                    <a:gd name="T5" fmla="*/ 57 h 59"/>
                    <a:gd name="T6" fmla="*/ 45 w 53"/>
                    <a:gd name="T7" fmla="*/ 56 h 59"/>
                    <a:gd name="T8" fmla="*/ 42 w 53"/>
                    <a:gd name="T9" fmla="*/ 56 h 59"/>
                    <a:gd name="T10" fmla="*/ 39 w 53"/>
                    <a:gd name="T11" fmla="*/ 55 h 59"/>
                    <a:gd name="T12" fmla="*/ 36 w 53"/>
                    <a:gd name="T13" fmla="*/ 54 h 59"/>
                    <a:gd name="T14" fmla="*/ 33 w 53"/>
                    <a:gd name="T15" fmla="*/ 55 h 59"/>
                    <a:gd name="T16" fmla="*/ 31 w 53"/>
                    <a:gd name="T17" fmla="*/ 56 h 59"/>
                    <a:gd name="T18" fmla="*/ 28 w 53"/>
                    <a:gd name="T19" fmla="*/ 58 h 59"/>
                    <a:gd name="T20" fmla="*/ 26 w 53"/>
                    <a:gd name="T21" fmla="*/ 54 h 59"/>
                    <a:gd name="T22" fmla="*/ 23 w 53"/>
                    <a:gd name="T23" fmla="*/ 53 h 59"/>
                    <a:gd name="T24" fmla="*/ 20 w 53"/>
                    <a:gd name="T25" fmla="*/ 52 h 59"/>
                    <a:gd name="T26" fmla="*/ 17 w 53"/>
                    <a:gd name="T27" fmla="*/ 51 h 59"/>
                    <a:gd name="T28" fmla="*/ 14 w 53"/>
                    <a:gd name="T29" fmla="*/ 51 h 59"/>
                    <a:gd name="T30" fmla="*/ 10 w 53"/>
                    <a:gd name="T31" fmla="*/ 50 h 59"/>
                    <a:gd name="T32" fmla="*/ 9 w 53"/>
                    <a:gd name="T33" fmla="*/ 49 h 59"/>
                    <a:gd name="T34" fmla="*/ 7 w 53"/>
                    <a:gd name="T35" fmla="*/ 45 h 59"/>
                    <a:gd name="T36" fmla="*/ 6 w 53"/>
                    <a:gd name="T37" fmla="*/ 39 h 59"/>
                    <a:gd name="T38" fmla="*/ 5 w 53"/>
                    <a:gd name="T39" fmla="*/ 32 h 59"/>
                    <a:gd name="T40" fmla="*/ 4 w 53"/>
                    <a:gd name="T41" fmla="*/ 26 h 59"/>
                    <a:gd name="T42" fmla="*/ 0 w 53"/>
                    <a:gd name="T43" fmla="*/ 22 h 59"/>
                    <a:gd name="T44" fmla="*/ 0 w 53"/>
                    <a:gd name="T45" fmla="*/ 19 h 59"/>
                    <a:gd name="T46" fmla="*/ 1 w 53"/>
                    <a:gd name="T47" fmla="*/ 16 h 59"/>
                    <a:gd name="T48" fmla="*/ 2 w 53"/>
                    <a:gd name="T49" fmla="*/ 13 h 59"/>
                    <a:gd name="T50" fmla="*/ 4 w 53"/>
                    <a:gd name="T51" fmla="*/ 10 h 59"/>
                    <a:gd name="T52" fmla="*/ 5 w 53"/>
                    <a:gd name="T53" fmla="*/ 7 h 59"/>
                    <a:gd name="T54" fmla="*/ 8 w 53"/>
                    <a:gd name="T55" fmla="*/ 5 h 59"/>
                    <a:gd name="T56" fmla="*/ 10 w 53"/>
                    <a:gd name="T57" fmla="*/ 2 h 59"/>
                    <a:gd name="T58" fmla="*/ 12 w 53"/>
                    <a:gd name="T59" fmla="*/ 0 h 59"/>
                    <a:gd name="T60" fmla="*/ 14 w 53"/>
                    <a:gd name="T61" fmla="*/ 8 h 59"/>
                    <a:gd name="T62" fmla="*/ 17 w 53"/>
                    <a:gd name="T63" fmla="*/ 15 h 59"/>
                    <a:gd name="T64" fmla="*/ 21 w 53"/>
                    <a:gd name="T65" fmla="*/ 22 h 59"/>
                    <a:gd name="T66" fmla="*/ 26 w 53"/>
                    <a:gd name="T67" fmla="*/ 29 h 59"/>
                    <a:gd name="T68" fmla="*/ 32 w 53"/>
                    <a:gd name="T69" fmla="*/ 36 h 59"/>
                    <a:gd name="T70" fmla="*/ 38 w 53"/>
                    <a:gd name="T71" fmla="*/ 41 h 59"/>
                    <a:gd name="T72" fmla="*/ 45 w 53"/>
                    <a:gd name="T73" fmla="*/ 46 h 59"/>
                    <a:gd name="T74" fmla="*/ 52 w 53"/>
                    <a:gd name="T75" fmla="*/ 51 h 5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3"/>
                    <a:gd name="T115" fmla="*/ 0 h 59"/>
                    <a:gd name="T116" fmla="*/ 53 w 53"/>
                    <a:gd name="T117" fmla="*/ 59 h 5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3" h="59">
                      <a:moveTo>
                        <a:pt x="52" y="51"/>
                      </a:moveTo>
                      <a:lnTo>
                        <a:pt x="51" y="58"/>
                      </a:lnTo>
                      <a:lnTo>
                        <a:pt x="48" y="57"/>
                      </a:lnTo>
                      <a:lnTo>
                        <a:pt x="45" y="56"/>
                      </a:lnTo>
                      <a:lnTo>
                        <a:pt x="42" y="56"/>
                      </a:lnTo>
                      <a:lnTo>
                        <a:pt x="39" y="55"/>
                      </a:lnTo>
                      <a:lnTo>
                        <a:pt x="36" y="54"/>
                      </a:lnTo>
                      <a:lnTo>
                        <a:pt x="33" y="55"/>
                      </a:lnTo>
                      <a:lnTo>
                        <a:pt x="31" y="56"/>
                      </a:lnTo>
                      <a:lnTo>
                        <a:pt x="28" y="58"/>
                      </a:lnTo>
                      <a:lnTo>
                        <a:pt x="26" y="54"/>
                      </a:lnTo>
                      <a:lnTo>
                        <a:pt x="23" y="53"/>
                      </a:lnTo>
                      <a:lnTo>
                        <a:pt x="20" y="52"/>
                      </a:lnTo>
                      <a:lnTo>
                        <a:pt x="17" y="51"/>
                      </a:lnTo>
                      <a:lnTo>
                        <a:pt x="14" y="51"/>
                      </a:lnTo>
                      <a:lnTo>
                        <a:pt x="10" y="50"/>
                      </a:lnTo>
                      <a:lnTo>
                        <a:pt x="9" y="49"/>
                      </a:lnTo>
                      <a:lnTo>
                        <a:pt x="7" y="45"/>
                      </a:lnTo>
                      <a:lnTo>
                        <a:pt x="6" y="39"/>
                      </a:lnTo>
                      <a:lnTo>
                        <a:pt x="5" y="32"/>
                      </a:lnTo>
                      <a:lnTo>
                        <a:pt x="4" y="26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1" y="16"/>
                      </a:lnTo>
                      <a:lnTo>
                        <a:pt x="2" y="13"/>
                      </a:lnTo>
                      <a:lnTo>
                        <a:pt x="4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4" y="8"/>
                      </a:lnTo>
                      <a:lnTo>
                        <a:pt x="17" y="15"/>
                      </a:lnTo>
                      <a:lnTo>
                        <a:pt x="21" y="22"/>
                      </a:lnTo>
                      <a:lnTo>
                        <a:pt x="26" y="29"/>
                      </a:lnTo>
                      <a:lnTo>
                        <a:pt x="32" y="36"/>
                      </a:lnTo>
                      <a:lnTo>
                        <a:pt x="38" y="41"/>
                      </a:lnTo>
                      <a:lnTo>
                        <a:pt x="45" y="46"/>
                      </a:lnTo>
                      <a:lnTo>
                        <a:pt x="52" y="51"/>
                      </a:lnTo>
                    </a:path>
                  </a:pathLst>
                </a:custGeom>
                <a:solidFill>
                  <a:srgbClr val="FFCC6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7" name="Freeform 84"/>
                <p:cNvSpPr>
                  <a:spLocks/>
                </p:cNvSpPr>
                <p:nvPr/>
              </p:nvSpPr>
              <p:spPr bwMode="auto">
                <a:xfrm>
                  <a:off x="4281" y="1850"/>
                  <a:ext cx="8" cy="8"/>
                </a:xfrm>
                <a:custGeom>
                  <a:avLst/>
                  <a:gdLst>
                    <a:gd name="T0" fmla="*/ 7 w 8"/>
                    <a:gd name="T1" fmla="*/ 4 h 8"/>
                    <a:gd name="T2" fmla="*/ 7 w 8"/>
                    <a:gd name="T3" fmla="*/ 6 h 8"/>
                    <a:gd name="T4" fmla="*/ 5 w 8"/>
                    <a:gd name="T5" fmla="*/ 7 h 8"/>
                    <a:gd name="T6" fmla="*/ 4 w 8"/>
                    <a:gd name="T7" fmla="*/ 6 h 8"/>
                    <a:gd name="T8" fmla="*/ 2 w 8"/>
                    <a:gd name="T9" fmla="*/ 4 h 8"/>
                    <a:gd name="T10" fmla="*/ 0 w 8"/>
                    <a:gd name="T11" fmla="*/ 3 h 8"/>
                    <a:gd name="T12" fmla="*/ 2 w 8"/>
                    <a:gd name="T13" fmla="*/ 0 h 8"/>
                    <a:gd name="T14" fmla="*/ 3 w 8"/>
                    <a:gd name="T15" fmla="*/ 0 h 8"/>
                    <a:gd name="T16" fmla="*/ 5 w 8"/>
                    <a:gd name="T17" fmla="*/ 1 h 8"/>
                    <a:gd name="T18" fmla="*/ 6 w 8"/>
                    <a:gd name="T19" fmla="*/ 3 h 8"/>
                    <a:gd name="T20" fmla="*/ 7 w 8"/>
                    <a:gd name="T21" fmla="*/ 4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8"/>
                    <a:gd name="T35" fmla="*/ 8 w 8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8">
                      <a:moveTo>
                        <a:pt x="7" y="4"/>
                      </a:moveTo>
                      <a:lnTo>
                        <a:pt x="7" y="6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6" y="3"/>
                      </a:lnTo>
                      <a:lnTo>
                        <a:pt x="7" y="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8" name="Freeform 85"/>
                <p:cNvSpPr>
                  <a:spLocks/>
                </p:cNvSpPr>
                <p:nvPr/>
              </p:nvSpPr>
              <p:spPr bwMode="auto">
                <a:xfrm>
                  <a:off x="4080" y="1854"/>
                  <a:ext cx="43" cy="52"/>
                </a:xfrm>
                <a:custGeom>
                  <a:avLst/>
                  <a:gdLst>
                    <a:gd name="T0" fmla="*/ 42 w 43"/>
                    <a:gd name="T1" fmla="*/ 12 h 52"/>
                    <a:gd name="T2" fmla="*/ 39 w 43"/>
                    <a:gd name="T3" fmla="*/ 16 h 52"/>
                    <a:gd name="T4" fmla="*/ 37 w 43"/>
                    <a:gd name="T5" fmla="*/ 21 h 52"/>
                    <a:gd name="T6" fmla="*/ 35 w 43"/>
                    <a:gd name="T7" fmla="*/ 26 h 52"/>
                    <a:gd name="T8" fmla="*/ 35 w 43"/>
                    <a:gd name="T9" fmla="*/ 31 h 52"/>
                    <a:gd name="T10" fmla="*/ 34 w 43"/>
                    <a:gd name="T11" fmla="*/ 36 h 52"/>
                    <a:gd name="T12" fmla="*/ 33 w 43"/>
                    <a:gd name="T13" fmla="*/ 41 h 52"/>
                    <a:gd name="T14" fmla="*/ 31 w 43"/>
                    <a:gd name="T15" fmla="*/ 46 h 52"/>
                    <a:gd name="T16" fmla="*/ 28 w 43"/>
                    <a:gd name="T17" fmla="*/ 49 h 52"/>
                    <a:gd name="T18" fmla="*/ 25 w 43"/>
                    <a:gd name="T19" fmla="*/ 50 h 52"/>
                    <a:gd name="T20" fmla="*/ 22 w 43"/>
                    <a:gd name="T21" fmla="*/ 51 h 52"/>
                    <a:gd name="T22" fmla="*/ 18 w 43"/>
                    <a:gd name="T23" fmla="*/ 51 h 52"/>
                    <a:gd name="T24" fmla="*/ 15 w 43"/>
                    <a:gd name="T25" fmla="*/ 51 h 52"/>
                    <a:gd name="T26" fmla="*/ 11 w 43"/>
                    <a:gd name="T27" fmla="*/ 51 h 52"/>
                    <a:gd name="T28" fmla="*/ 8 w 43"/>
                    <a:gd name="T29" fmla="*/ 51 h 52"/>
                    <a:gd name="T30" fmla="*/ 4 w 43"/>
                    <a:gd name="T31" fmla="*/ 51 h 52"/>
                    <a:gd name="T32" fmla="*/ 1 w 43"/>
                    <a:gd name="T33" fmla="*/ 50 h 52"/>
                    <a:gd name="T34" fmla="*/ 1 w 43"/>
                    <a:gd name="T35" fmla="*/ 47 h 52"/>
                    <a:gd name="T36" fmla="*/ 3 w 43"/>
                    <a:gd name="T37" fmla="*/ 44 h 52"/>
                    <a:gd name="T38" fmla="*/ 5 w 43"/>
                    <a:gd name="T39" fmla="*/ 42 h 52"/>
                    <a:gd name="T40" fmla="*/ 4 w 43"/>
                    <a:gd name="T41" fmla="*/ 39 h 52"/>
                    <a:gd name="T42" fmla="*/ 2 w 43"/>
                    <a:gd name="T43" fmla="*/ 37 h 52"/>
                    <a:gd name="T44" fmla="*/ 1 w 43"/>
                    <a:gd name="T45" fmla="*/ 34 h 52"/>
                    <a:gd name="T46" fmla="*/ 0 w 43"/>
                    <a:gd name="T47" fmla="*/ 32 h 52"/>
                    <a:gd name="T48" fmla="*/ 1 w 43"/>
                    <a:gd name="T49" fmla="*/ 29 h 52"/>
                    <a:gd name="T50" fmla="*/ 3 w 43"/>
                    <a:gd name="T51" fmla="*/ 28 h 52"/>
                    <a:gd name="T52" fmla="*/ 4 w 43"/>
                    <a:gd name="T53" fmla="*/ 27 h 52"/>
                    <a:gd name="T54" fmla="*/ 6 w 43"/>
                    <a:gd name="T55" fmla="*/ 26 h 52"/>
                    <a:gd name="T56" fmla="*/ 8 w 43"/>
                    <a:gd name="T57" fmla="*/ 25 h 52"/>
                    <a:gd name="T58" fmla="*/ 10 w 43"/>
                    <a:gd name="T59" fmla="*/ 24 h 52"/>
                    <a:gd name="T60" fmla="*/ 12 w 43"/>
                    <a:gd name="T61" fmla="*/ 23 h 52"/>
                    <a:gd name="T62" fmla="*/ 13 w 43"/>
                    <a:gd name="T63" fmla="*/ 21 h 52"/>
                    <a:gd name="T64" fmla="*/ 14 w 43"/>
                    <a:gd name="T65" fmla="*/ 19 h 52"/>
                    <a:gd name="T66" fmla="*/ 16 w 43"/>
                    <a:gd name="T67" fmla="*/ 17 h 52"/>
                    <a:gd name="T68" fmla="*/ 18 w 43"/>
                    <a:gd name="T69" fmla="*/ 15 h 52"/>
                    <a:gd name="T70" fmla="*/ 21 w 43"/>
                    <a:gd name="T71" fmla="*/ 12 h 52"/>
                    <a:gd name="T72" fmla="*/ 23 w 43"/>
                    <a:gd name="T73" fmla="*/ 10 h 52"/>
                    <a:gd name="T74" fmla="*/ 25 w 43"/>
                    <a:gd name="T75" fmla="*/ 8 h 52"/>
                    <a:gd name="T76" fmla="*/ 27 w 43"/>
                    <a:gd name="T77" fmla="*/ 5 h 52"/>
                    <a:gd name="T78" fmla="*/ 29 w 43"/>
                    <a:gd name="T79" fmla="*/ 2 h 52"/>
                    <a:gd name="T80" fmla="*/ 31 w 43"/>
                    <a:gd name="T81" fmla="*/ 0 h 52"/>
                    <a:gd name="T82" fmla="*/ 32 w 43"/>
                    <a:gd name="T83" fmla="*/ 4 h 52"/>
                    <a:gd name="T84" fmla="*/ 35 w 43"/>
                    <a:gd name="T85" fmla="*/ 7 h 52"/>
                    <a:gd name="T86" fmla="*/ 39 w 43"/>
                    <a:gd name="T87" fmla="*/ 10 h 52"/>
                    <a:gd name="T88" fmla="*/ 42 w 43"/>
                    <a:gd name="T89" fmla="*/ 12 h 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3"/>
                    <a:gd name="T136" fmla="*/ 0 h 52"/>
                    <a:gd name="T137" fmla="*/ 43 w 43"/>
                    <a:gd name="T138" fmla="*/ 52 h 5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3" h="52">
                      <a:moveTo>
                        <a:pt x="42" y="12"/>
                      </a:moveTo>
                      <a:lnTo>
                        <a:pt x="39" y="16"/>
                      </a:lnTo>
                      <a:lnTo>
                        <a:pt x="37" y="21"/>
                      </a:lnTo>
                      <a:lnTo>
                        <a:pt x="35" y="26"/>
                      </a:lnTo>
                      <a:lnTo>
                        <a:pt x="35" y="31"/>
                      </a:lnTo>
                      <a:lnTo>
                        <a:pt x="34" y="36"/>
                      </a:lnTo>
                      <a:lnTo>
                        <a:pt x="33" y="41"/>
                      </a:lnTo>
                      <a:lnTo>
                        <a:pt x="31" y="46"/>
                      </a:lnTo>
                      <a:lnTo>
                        <a:pt x="28" y="49"/>
                      </a:lnTo>
                      <a:lnTo>
                        <a:pt x="25" y="50"/>
                      </a:lnTo>
                      <a:lnTo>
                        <a:pt x="22" y="51"/>
                      </a:lnTo>
                      <a:lnTo>
                        <a:pt x="18" y="51"/>
                      </a:lnTo>
                      <a:lnTo>
                        <a:pt x="15" y="51"/>
                      </a:lnTo>
                      <a:lnTo>
                        <a:pt x="11" y="51"/>
                      </a:lnTo>
                      <a:lnTo>
                        <a:pt x="8" y="51"/>
                      </a:lnTo>
                      <a:lnTo>
                        <a:pt x="4" y="51"/>
                      </a:lnTo>
                      <a:lnTo>
                        <a:pt x="1" y="50"/>
                      </a:lnTo>
                      <a:lnTo>
                        <a:pt x="1" y="47"/>
                      </a:lnTo>
                      <a:lnTo>
                        <a:pt x="3" y="44"/>
                      </a:lnTo>
                      <a:lnTo>
                        <a:pt x="5" y="42"/>
                      </a:lnTo>
                      <a:lnTo>
                        <a:pt x="4" y="39"/>
                      </a:lnTo>
                      <a:lnTo>
                        <a:pt x="2" y="37"/>
                      </a:lnTo>
                      <a:lnTo>
                        <a:pt x="1" y="34"/>
                      </a:lnTo>
                      <a:lnTo>
                        <a:pt x="0" y="32"/>
                      </a:lnTo>
                      <a:lnTo>
                        <a:pt x="1" y="29"/>
                      </a:lnTo>
                      <a:lnTo>
                        <a:pt x="3" y="28"/>
                      </a:lnTo>
                      <a:lnTo>
                        <a:pt x="4" y="27"/>
                      </a:lnTo>
                      <a:lnTo>
                        <a:pt x="6" y="26"/>
                      </a:lnTo>
                      <a:lnTo>
                        <a:pt x="8" y="25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3" y="21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8" y="15"/>
                      </a:ln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25" y="8"/>
                      </a:lnTo>
                      <a:lnTo>
                        <a:pt x="27" y="5"/>
                      </a:lnTo>
                      <a:lnTo>
                        <a:pt x="29" y="2"/>
                      </a:lnTo>
                      <a:lnTo>
                        <a:pt x="31" y="0"/>
                      </a:lnTo>
                      <a:lnTo>
                        <a:pt x="32" y="4"/>
                      </a:lnTo>
                      <a:lnTo>
                        <a:pt x="35" y="7"/>
                      </a:lnTo>
                      <a:lnTo>
                        <a:pt x="39" y="10"/>
                      </a:lnTo>
                      <a:lnTo>
                        <a:pt x="42" y="12"/>
                      </a:lnTo>
                    </a:path>
                  </a:pathLst>
                </a:custGeom>
                <a:solidFill>
                  <a:srgbClr val="FFCC6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9" name="Freeform 86"/>
                <p:cNvSpPr>
                  <a:spLocks/>
                </p:cNvSpPr>
                <p:nvPr/>
              </p:nvSpPr>
              <p:spPr bwMode="auto">
                <a:xfrm>
                  <a:off x="4306" y="1860"/>
                  <a:ext cx="29" cy="25"/>
                </a:xfrm>
                <a:custGeom>
                  <a:avLst/>
                  <a:gdLst>
                    <a:gd name="T0" fmla="*/ 8 w 29"/>
                    <a:gd name="T1" fmla="*/ 6 h 25"/>
                    <a:gd name="T2" fmla="*/ 10 w 29"/>
                    <a:gd name="T3" fmla="*/ 8 h 25"/>
                    <a:gd name="T4" fmla="*/ 12 w 29"/>
                    <a:gd name="T5" fmla="*/ 10 h 25"/>
                    <a:gd name="T6" fmla="*/ 14 w 29"/>
                    <a:gd name="T7" fmla="*/ 11 h 25"/>
                    <a:gd name="T8" fmla="*/ 15 w 29"/>
                    <a:gd name="T9" fmla="*/ 12 h 25"/>
                    <a:gd name="T10" fmla="*/ 16 w 29"/>
                    <a:gd name="T11" fmla="*/ 13 h 25"/>
                    <a:gd name="T12" fmla="*/ 18 w 29"/>
                    <a:gd name="T13" fmla="*/ 14 h 25"/>
                    <a:gd name="T14" fmla="*/ 19 w 29"/>
                    <a:gd name="T15" fmla="*/ 14 h 25"/>
                    <a:gd name="T16" fmla="*/ 21 w 29"/>
                    <a:gd name="T17" fmla="*/ 12 h 25"/>
                    <a:gd name="T18" fmla="*/ 23 w 29"/>
                    <a:gd name="T19" fmla="*/ 16 h 25"/>
                    <a:gd name="T20" fmla="*/ 25 w 29"/>
                    <a:gd name="T21" fmla="*/ 18 h 25"/>
                    <a:gd name="T22" fmla="*/ 27 w 29"/>
                    <a:gd name="T23" fmla="*/ 21 h 25"/>
                    <a:gd name="T24" fmla="*/ 28 w 29"/>
                    <a:gd name="T25" fmla="*/ 24 h 25"/>
                    <a:gd name="T26" fmla="*/ 24 w 29"/>
                    <a:gd name="T27" fmla="*/ 22 h 25"/>
                    <a:gd name="T28" fmla="*/ 20 w 29"/>
                    <a:gd name="T29" fmla="*/ 20 h 25"/>
                    <a:gd name="T30" fmla="*/ 16 w 29"/>
                    <a:gd name="T31" fmla="*/ 17 h 25"/>
                    <a:gd name="T32" fmla="*/ 13 w 29"/>
                    <a:gd name="T33" fmla="*/ 14 h 25"/>
                    <a:gd name="T34" fmla="*/ 10 w 29"/>
                    <a:gd name="T35" fmla="*/ 11 h 25"/>
                    <a:gd name="T36" fmla="*/ 6 w 29"/>
                    <a:gd name="T37" fmla="*/ 8 h 25"/>
                    <a:gd name="T38" fmla="*/ 3 w 29"/>
                    <a:gd name="T39" fmla="*/ 5 h 25"/>
                    <a:gd name="T40" fmla="*/ 0 w 29"/>
                    <a:gd name="T41" fmla="*/ 2 h 25"/>
                    <a:gd name="T42" fmla="*/ 2 w 29"/>
                    <a:gd name="T43" fmla="*/ 0 h 25"/>
                    <a:gd name="T44" fmla="*/ 4 w 29"/>
                    <a:gd name="T45" fmla="*/ 1 h 25"/>
                    <a:gd name="T46" fmla="*/ 6 w 29"/>
                    <a:gd name="T47" fmla="*/ 2 h 25"/>
                    <a:gd name="T48" fmla="*/ 8 w 29"/>
                    <a:gd name="T49" fmla="*/ 4 h 25"/>
                    <a:gd name="T50" fmla="*/ 8 w 29"/>
                    <a:gd name="T51" fmla="*/ 6 h 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9"/>
                    <a:gd name="T79" fmla="*/ 0 h 25"/>
                    <a:gd name="T80" fmla="*/ 29 w 29"/>
                    <a:gd name="T81" fmla="*/ 25 h 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9" h="25">
                      <a:moveTo>
                        <a:pt x="8" y="6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14" y="11"/>
                      </a:lnTo>
                      <a:lnTo>
                        <a:pt x="15" y="12"/>
                      </a:lnTo>
                      <a:lnTo>
                        <a:pt x="16" y="13"/>
                      </a:lnTo>
                      <a:lnTo>
                        <a:pt x="18" y="14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3" y="16"/>
                      </a:lnTo>
                      <a:lnTo>
                        <a:pt x="25" y="18"/>
                      </a:lnTo>
                      <a:lnTo>
                        <a:pt x="27" y="21"/>
                      </a:lnTo>
                      <a:lnTo>
                        <a:pt x="28" y="24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16" y="17"/>
                      </a:lnTo>
                      <a:lnTo>
                        <a:pt x="13" y="14"/>
                      </a:lnTo>
                      <a:lnTo>
                        <a:pt x="10" y="11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8" y="4"/>
                      </a:lnTo>
                      <a:lnTo>
                        <a:pt x="8" y="6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0" name="Freeform 87"/>
                <p:cNvSpPr>
                  <a:spLocks/>
                </p:cNvSpPr>
                <p:nvPr/>
              </p:nvSpPr>
              <p:spPr bwMode="auto">
                <a:xfrm>
                  <a:off x="4385" y="1860"/>
                  <a:ext cx="49" cy="83"/>
                </a:xfrm>
                <a:custGeom>
                  <a:avLst/>
                  <a:gdLst>
                    <a:gd name="T0" fmla="*/ 7 w 49"/>
                    <a:gd name="T1" fmla="*/ 82 h 83"/>
                    <a:gd name="T2" fmla="*/ 4 w 49"/>
                    <a:gd name="T3" fmla="*/ 79 h 83"/>
                    <a:gd name="T4" fmla="*/ 2 w 49"/>
                    <a:gd name="T5" fmla="*/ 75 h 83"/>
                    <a:gd name="T6" fmla="*/ 1 w 49"/>
                    <a:gd name="T7" fmla="*/ 71 h 83"/>
                    <a:gd name="T8" fmla="*/ 0 w 49"/>
                    <a:gd name="T9" fmla="*/ 67 h 83"/>
                    <a:gd name="T10" fmla="*/ 34 w 49"/>
                    <a:gd name="T11" fmla="*/ 11 h 83"/>
                    <a:gd name="T12" fmla="*/ 36 w 49"/>
                    <a:gd name="T13" fmla="*/ 10 h 83"/>
                    <a:gd name="T14" fmla="*/ 38 w 49"/>
                    <a:gd name="T15" fmla="*/ 9 h 83"/>
                    <a:gd name="T16" fmla="*/ 39 w 49"/>
                    <a:gd name="T17" fmla="*/ 8 h 83"/>
                    <a:gd name="T18" fmla="*/ 41 w 49"/>
                    <a:gd name="T19" fmla="*/ 6 h 83"/>
                    <a:gd name="T20" fmla="*/ 43 w 49"/>
                    <a:gd name="T21" fmla="*/ 5 h 83"/>
                    <a:gd name="T22" fmla="*/ 45 w 49"/>
                    <a:gd name="T23" fmla="*/ 4 h 83"/>
                    <a:gd name="T24" fmla="*/ 46 w 49"/>
                    <a:gd name="T25" fmla="*/ 2 h 83"/>
                    <a:gd name="T26" fmla="*/ 48 w 49"/>
                    <a:gd name="T27" fmla="*/ 0 h 83"/>
                    <a:gd name="T28" fmla="*/ 45 w 49"/>
                    <a:gd name="T29" fmla="*/ 11 h 83"/>
                    <a:gd name="T30" fmla="*/ 41 w 49"/>
                    <a:gd name="T31" fmla="*/ 22 h 83"/>
                    <a:gd name="T32" fmla="*/ 37 w 49"/>
                    <a:gd name="T33" fmla="*/ 33 h 83"/>
                    <a:gd name="T34" fmla="*/ 32 w 49"/>
                    <a:gd name="T35" fmla="*/ 43 h 83"/>
                    <a:gd name="T36" fmla="*/ 26 w 49"/>
                    <a:gd name="T37" fmla="*/ 53 h 83"/>
                    <a:gd name="T38" fmla="*/ 20 w 49"/>
                    <a:gd name="T39" fmla="*/ 63 h 83"/>
                    <a:gd name="T40" fmla="*/ 14 w 49"/>
                    <a:gd name="T41" fmla="*/ 73 h 83"/>
                    <a:gd name="T42" fmla="*/ 7 w 49"/>
                    <a:gd name="T43" fmla="*/ 82 h 8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9"/>
                    <a:gd name="T67" fmla="*/ 0 h 83"/>
                    <a:gd name="T68" fmla="*/ 49 w 49"/>
                    <a:gd name="T69" fmla="*/ 83 h 8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9" h="83">
                      <a:moveTo>
                        <a:pt x="7" y="82"/>
                      </a:moveTo>
                      <a:lnTo>
                        <a:pt x="4" y="79"/>
                      </a:lnTo>
                      <a:lnTo>
                        <a:pt x="2" y="75"/>
                      </a:lnTo>
                      <a:lnTo>
                        <a:pt x="1" y="71"/>
                      </a:lnTo>
                      <a:lnTo>
                        <a:pt x="0" y="67"/>
                      </a:lnTo>
                      <a:lnTo>
                        <a:pt x="34" y="11"/>
                      </a:lnTo>
                      <a:lnTo>
                        <a:pt x="36" y="10"/>
                      </a:lnTo>
                      <a:lnTo>
                        <a:pt x="38" y="9"/>
                      </a:lnTo>
                      <a:lnTo>
                        <a:pt x="39" y="8"/>
                      </a:lnTo>
                      <a:lnTo>
                        <a:pt x="41" y="6"/>
                      </a:lnTo>
                      <a:lnTo>
                        <a:pt x="43" y="5"/>
                      </a:lnTo>
                      <a:lnTo>
                        <a:pt x="45" y="4"/>
                      </a:lnTo>
                      <a:lnTo>
                        <a:pt x="46" y="2"/>
                      </a:lnTo>
                      <a:lnTo>
                        <a:pt x="48" y="0"/>
                      </a:lnTo>
                      <a:lnTo>
                        <a:pt x="45" y="11"/>
                      </a:lnTo>
                      <a:lnTo>
                        <a:pt x="41" y="22"/>
                      </a:lnTo>
                      <a:lnTo>
                        <a:pt x="37" y="33"/>
                      </a:lnTo>
                      <a:lnTo>
                        <a:pt x="32" y="43"/>
                      </a:lnTo>
                      <a:lnTo>
                        <a:pt x="26" y="53"/>
                      </a:lnTo>
                      <a:lnTo>
                        <a:pt x="20" y="63"/>
                      </a:lnTo>
                      <a:lnTo>
                        <a:pt x="14" y="73"/>
                      </a:lnTo>
                      <a:lnTo>
                        <a:pt x="7" y="82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1" name="Freeform 88"/>
                <p:cNvSpPr>
                  <a:spLocks/>
                </p:cNvSpPr>
                <p:nvPr/>
              </p:nvSpPr>
              <p:spPr bwMode="auto">
                <a:xfrm>
                  <a:off x="4104" y="1862"/>
                  <a:ext cx="9" cy="10"/>
                </a:xfrm>
                <a:custGeom>
                  <a:avLst/>
                  <a:gdLst>
                    <a:gd name="T0" fmla="*/ 8 w 9"/>
                    <a:gd name="T1" fmla="*/ 3 h 10"/>
                    <a:gd name="T2" fmla="*/ 8 w 9"/>
                    <a:gd name="T3" fmla="*/ 5 h 10"/>
                    <a:gd name="T4" fmla="*/ 7 w 9"/>
                    <a:gd name="T5" fmla="*/ 7 h 10"/>
                    <a:gd name="T6" fmla="*/ 6 w 9"/>
                    <a:gd name="T7" fmla="*/ 8 h 10"/>
                    <a:gd name="T8" fmla="*/ 5 w 9"/>
                    <a:gd name="T9" fmla="*/ 9 h 10"/>
                    <a:gd name="T10" fmla="*/ 4 w 9"/>
                    <a:gd name="T11" fmla="*/ 8 h 10"/>
                    <a:gd name="T12" fmla="*/ 2 w 9"/>
                    <a:gd name="T13" fmla="*/ 7 h 10"/>
                    <a:gd name="T14" fmla="*/ 1 w 9"/>
                    <a:gd name="T15" fmla="*/ 7 h 10"/>
                    <a:gd name="T16" fmla="*/ 0 w 9"/>
                    <a:gd name="T17" fmla="*/ 5 h 10"/>
                    <a:gd name="T18" fmla="*/ 1 w 9"/>
                    <a:gd name="T19" fmla="*/ 2 h 10"/>
                    <a:gd name="T20" fmla="*/ 3 w 9"/>
                    <a:gd name="T21" fmla="*/ 0 h 10"/>
                    <a:gd name="T22" fmla="*/ 6 w 9"/>
                    <a:gd name="T23" fmla="*/ 0 h 10"/>
                    <a:gd name="T24" fmla="*/ 8 w 9"/>
                    <a:gd name="T25" fmla="*/ 3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10"/>
                    <a:gd name="T41" fmla="*/ 9 w 9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10">
                      <a:moveTo>
                        <a:pt x="8" y="3"/>
                      </a:moveTo>
                      <a:lnTo>
                        <a:pt x="8" y="5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5" y="9"/>
                      </a:lnTo>
                      <a:lnTo>
                        <a:pt x="4" y="8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3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2" name="Freeform 89"/>
                <p:cNvSpPr>
                  <a:spLocks/>
                </p:cNvSpPr>
                <p:nvPr/>
              </p:nvSpPr>
              <p:spPr bwMode="auto">
                <a:xfrm>
                  <a:off x="4357" y="1863"/>
                  <a:ext cx="58" cy="67"/>
                </a:xfrm>
                <a:custGeom>
                  <a:avLst/>
                  <a:gdLst>
                    <a:gd name="T0" fmla="*/ 57 w 58"/>
                    <a:gd name="T1" fmla="*/ 7 h 67"/>
                    <a:gd name="T2" fmla="*/ 16 w 58"/>
                    <a:gd name="T3" fmla="*/ 66 h 67"/>
                    <a:gd name="T4" fmla="*/ 15 w 58"/>
                    <a:gd name="T5" fmla="*/ 61 h 67"/>
                    <a:gd name="T6" fmla="*/ 12 w 58"/>
                    <a:gd name="T7" fmla="*/ 57 h 67"/>
                    <a:gd name="T8" fmla="*/ 10 w 58"/>
                    <a:gd name="T9" fmla="*/ 53 h 67"/>
                    <a:gd name="T10" fmla="*/ 9 w 58"/>
                    <a:gd name="T11" fmla="*/ 48 h 67"/>
                    <a:gd name="T12" fmla="*/ 6 w 58"/>
                    <a:gd name="T13" fmla="*/ 43 h 67"/>
                    <a:gd name="T14" fmla="*/ 4 w 58"/>
                    <a:gd name="T15" fmla="*/ 39 h 67"/>
                    <a:gd name="T16" fmla="*/ 2 w 58"/>
                    <a:gd name="T17" fmla="*/ 34 h 67"/>
                    <a:gd name="T18" fmla="*/ 0 w 58"/>
                    <a:gd name="T19" fmla="*/ 30 h 67"/>
                    <a:gd name="T20" fmla="*/ 7 w 58"/>
                    <a:gd name="T21" fmla="*/ 28 h 67"/>
                    <a:gd name="T22" fmla="*/ 14 w 58"/>
                    <a:gd name="T23" fmla="*/ 25 h 67"/>
                    <a:gd name="T24" fmla="*/ 20 w 58"/>
                    <a:gd name="T25" fmla="*/ 21 h 67"/>
                    <a:gd name="T26" fmla="*/ 26 w 58"/>
                    <a:gd name="T27" fmla="*/ 18 h 67"/>
                    <a:gd name="T28" fmla="*/ 33 w 58"/>
                    <a:gd name="T29" fmla="*/ 14 h 67"/>
                    <a:gd name="T30" fmla="*/ 39 w 58"/>
                    <a:gd name="T31" fmla="*/ 10 h 67"/>
                    <a:gd name="T32" fmla="*/ 45 w 58"/>
                    <a:gd name="T33" fmla="*/ 5 h 67"/>
                    <a:gd name="T34" fmla="*/ 50 w 58"/>
                    <a:gd name="T35" fmla="*/ 0 h 67"/>
                    <a:gd name="T36" fmla="*/ 57 w 58"/>
                    <a:gd name="T37" fmla="*/ 7 h 6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8"/>
                    <a:gd name="T58" fmla="*/ 0 h 67"/>
                    <a:gd name="T59" fmla="*/ 58 w 58"/>
                    <a:gd name="T60" fmla="*/ 67 h 6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8" h="67">
                      <a:moveTo>
                        <a:pt x="57" y="7"/>
                      </a:moveTo>
                      <a:lnTo>
                        <a:pt x="16" y="66"/>
                      </a:lnTo>
                      <a:lnTo>
                        <a:pt x="15" y="61"/>
                      </a:lnTo>
                      <a:lnTo>
                        <a:pt x="12" y="57"/>
                      </a:lnTo>
                      <a:lnTo>
                        <a:pt x="10" y="53"/>
                      </a:lnTo>
                      <a:lnTo>
                        <a:pt x="9" y="48"/>
                      </a:lnTo>
                      <a:lnTo>
                        <a:pt x="6" y="43"/>
                      </a:lnTo>
                      <a:lnTo>
                        <a:pt x="4" y="39"/>
                      </a:lnTo>
                      <a:lnTo>
                        <a:pt x="2" y="34"/>
                      </a:lnTo>
                      <a:lnTo>
                        <a:pt x="0" y="30"/>
                      </a:lnTo>
                      <a:lnTo>
                        <a:pt x="7" y="28"/>
                      </a:lnTo>
                      <a:lnTo>
                        <a:pt x="14" y="25"/>
                      </a:lnTo>
                      <a:lnTo>
                        <a:pt x="20" y="21"/>
                      </a:lnTo>
                      <a:lnTo>
                        <a:pt x="26" y="18"/>
                      </a:lnTo>
                      <a:lnTo>
                        <a:pt x="33" y="14"/>
                      </a:lnTo>
                      <a:lnTo>
                        <a:pt x="39" y="10"/>
                      </a:lnTo>
                      <a:lnTo>
                        <a:pt x="45" y="5"/>
                      </a:lnTo>
                      <a:lnTo>
                        <a:pt x="50" y="0"/>
                      </a:lnTo>
                      <a:lnTo>
                        <a:pt x="57" y="7"/>
                      </a:lnTo>
                    </a:path>
                  </a:pathLst>
                </a:custGeom>
                <a:solidFill>
                  <a:srgbClr val="CC66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3" name="Freeform 90"/>
                <p:cNvSpPr>
                  <a:spLocks/>
                </p:cNvSpPr>
                <p:nvPr/>
              </p:nvSpPr>
              <p:spPr bwMode="auto">
                <a:xfrm>
                  <a:off x="4126" y="1889"/>
                  <a:ext cx="28" cy="41"/>
                </a:xfrm>
                <a:custGeom>
                  <a:avLst/>
                  <a:gdLst>
                    <a:gd name="T0" fmla="*/ 25 w 28"/>
                    <a:gd name="T1" fmla="*/ 19 h 41"/>
                    <a:gd name="T2" fmla="*/ 25 w 28"/>
                    <a:gd name="T3" fmla="*/ 24 h 41"/>
                    <a:gd name="T4" fmla="*/ 26 w 28"/>
                    <a:gd name="T5" fmla="*/ 30 h 41"/>
                    <a:gd name="T6" fmla="*/ 27 w 28"/>
                    <a:gd name="T7" fmla="*/ 35 h 41"/>
                    <a:gd name="T8" fmla="*/ 27 w 28"/>
                    <a:gd name="T9" fmla="*/ 40 h 41"/>
                    <a:gd name="T10" fmla="*/ 24 w 28"/>
                    <a:gd name="T11" fmla="*/ 40 h 41"/>
                    <a:gd name="T12" fmla="*/ 21 w 28"/>
                    <a:gd name="T13" fmla="*/ 37 h 41"/>
                    <a:gd name="T14" fmla="*/ 20 w 28"/>
                    <a:gd name="T15" fmla="*/ 33 h 41"/>
                    <a:gd name="T16" fmla="*/ 18 w 28"/>
                    <a:gd name="T17" fmla="*/ 31 h 41"/>
                    <a:gd name="T18" fmla="*/ 15 w 28"/>
                    <a:gd name="T19" fmla="*/ 30 h 41"/>
                    <a:gd name="T20" fmla="*/ 14 w 28"/>
                    <a:gd name="T21" fmla="*/ 28 h 41"/>
                    <a:gd name="T22" fmla="*/ 12 w 28"/>
                    <a:gd name="T23" fmla="*/ 27 h 41"/>
                    <a:gd name="T24" fmla="*/ 10 w 28"/>
                    <a:gd name="T25" fmla="*/ 25 h 41"/>
                    <a:gd name="T26" fmla="*/ 9 w 28"/>
                    <a:gd name="T27" fmla="*/ 23 h 41"/>
                    <a:gd name="T28" fmla="*/ 7 w 28"/>
                    <a:gd name="T29" fmla="*/ 22 h 41"/>
                    <a:gd name="T30" fmla="*/ 6 w 28"/>
                    <a:gd name="T31" fmla="*/ 21 h 41"/>
                    <a:gd name="T32" fmla="*/ 4 w 28"/>
                    <a:gd name="T33" fmla="*/ 20 h 41"/>
                    <a:gd name="T34" fmla="*/ 2 w 28"/>
                    <a:gd name="T35" fmla="*/ 18 h 41"/>
                    <a:gd name="T36" fmla="*/ 0 w 28"/>
                    <a:gd name="T37" fmla="*/ 14 h 41"/>
                    <a:gd name="T38" fmla="*/ 0 w 28"/>
                    <a:gd name="T39" fmla="*/ 10 h 41"/>
                    <a:gd name="T40" fmla="*/ 1 w 28"/>
                    <a:gd name="T41" fmla="*/ 7 h 41"/>
                    <a:gd name="T42" fmla="*/ 5 w 28"/>
                    <a:gd name="T43" fmla="*/ 0 h 41"/>
                    <a:gd name="T44" fmla="*/ 8 w 28"/>
                    <a:gd name="T45" fmla="*/ 1 h 41"/>
                    <a:gd name="T46" fmla="*/ 11 w 28"/>
                    <a:gd name="T47" fmla="*/ 3 h 41"/>
                    <a:gd name="T48" fmla="*/ 14 w 28"/>
                    <a:gd name="T49" fmla="*/ 5 h 41"/>
                    <a:gd name="T50" fmla="*/ 15 w 28"/>
                    <a:gd name="T51" fmla="*/ 8 h 41"/>
                    <a:gd name="T52" fmla="*/ 18 w 28"/>
                    <a:gd name="T53" fmla="*/ 11 h 41"/>
                    <a:gd name="T54" fmla="*/ 20 w 28"/>
                    <a:gd name="T55" fmla="*/ 14 h 41"/>
                    <a:gd name="T56" fmla="*/ 22 w 28"/>
                    <a:gd name="T57" fmla="*/ 17 h 41"/>
                    <a:gd name="T58" fmla="*/ 25 w 28"/>
                    <a:gd name="T59" fmla="*/ 19 h 4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8"/>
                    <a:gd name="T91" fmla="*/ 0 h 41"/>
                    <a:gd name="T92" fmla="*/ 28 w 28"/>
                    <a:gd name="T93" fmla="*/ 41 h 4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8" h="41">
                      <a:moveTo>
                        <a:pt x="25" y="19"/>
                      </a:moveTo>
                      <a:lnTo>
                        <a:pt x="25" y="24"/>
                      </a:lnTo>
                      <a:lnTo>
                        <a:pt x="26" y="30"/>
                      </a:lnTo>
                      <a:lnTo>
                        <a:pt x="27" y="35"/>
                      </a:lnTo>
                      <a:lnTo>
                        <a:pt x="27" y="40"/>
                      </a:lnTo>
                      <a:lnTo>
                        <a:pt x="24" y="40"/>
                      </a:lnTo>
                      <a:lnTo>
                        <a:pt x="21" y="37"/>
                      </a:lnTo>
                      <a:lnTo>
                        <a:pt x="20" y="33"/>
                      </a:lnTo>
                      <a:lnTo>
                        <a:pt x="18" y="31"/>
                      </a:lnTo>
                      <a:lnTo>
                        <a:pt x="15" y="30"/>
                      </a:lnTo>
                      <a:lnTo>
                        <a:pt x="14" y="28"/>
                      </a:lnTo>
                      <a:lnTo>
                        <a:pt x="12" y="27"/>
                      </a:lnTo>
                      <a:lnTo>
                        <a:pt x="10" y="25"/>
                      </a:lnTo>
                      <a:lnTo>
                        <a:pt x="9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1" y="3"/>
                      </a:lnTo>
                      <a:lnTo>
                        <a:pt x="14" y="5"/>
                      </a:lnTo>
                      <a:lnTo>
                        <a:pt x="15" y="8"/>
                      </a:lnTo>
                      <a:lnTo>
                        <a:pt x="18" y="11"/>
                      </a:lnTo>
                      <a:lnTo>
                        <a:pt x="20" y="14"/>
                      </a:lnTo>
                      <a:lnTo>
                        <a:pt x="22" y="17"/>
                      </a:lnTo>
                      <a:lnTo>
                        <a:pt x="25" y="19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4" name="Freeform 91"/>
                <p:cNvSpPr>
                  <a:spLocks/>
                </p:cNvSpPr>
                <p:nvPr/>
              </p:nvSpPr>
              <p:spPr bwMode="auto">
                <a:xfrm>
                  <a:off x="4065" y="1890"/>
                  <a:ext cx="12" cy="13"/>
                </a:xfrm>
                <a:custGeom>
                  <a:avLst/>
                  <a:gdLst>
                    <a:gd name="T0" fmla="*/ 11 w 12"/>
                    <a:gd name="T1" fmla="*/ 3 h 13"/>
                    <a:gd name="T2" fmla="*/ 9 w 12"/>
                    <a:gd name="T3" fmla="*/ 6 h 13"/>
                    <a:gd name="T4" fmla="*/ 8 w 12"/>
                    <a:gd name="T5" fmla="*/ 9 h 13"/>
                    <a:gd name="T6" fmla="*/ 7 w 12"/>
                    <a:gd name="T7" fmla="*/ 12 h 13"/>
                    <a:gd name="T8" fmla="*/ 4 w 12"/>
                    <a:gd name="T9" fmla="*/ 12 h 13"/>
                    <a:gd name="T10" fmla="*/ 3 w 12"/>
                    <a:gd name="T11" fmla="*/ 10 h 13"/>
                    <a:gd name="T12" fmla="*/ 2 w 12"/>
                    <a:gd name="T13" fmla="*/ 9 h 13"/>
                    <a:gd name="T14" fmla="*/ 0 w 12"/>
                    <a:gd name="T15" fmla="*/ 7 h 13"/>
                    <a:gd name="T16" fmla="*/ 0 w 12"/>
                    <a:gd name="T17" fmla="*/ 5 h 13"/>
                    <a:gd name="T18" fmla="*/ 1 w 12"/>
                    <a:gd name="T19" fmla="*/ 4 h 13"/>
                    <a:gd name="T20" fmla="*/ 3 w 12"/>
                    <a:gd name="T21" fmla="*/ 3 h 13"/>
                    <a:gd name="T22" fmla="*/ 4 w 12"/>
                    <a:gd name="T23" fmla="*/ 2 h 13"/>
                    <a:gd name="T24" fmla="*/ 6 w 12"/>
                    <a:gd name="T25" fmla="*/ 1 h 13"/>
                    <a:gd name="T26" fmla="*/ 8 w 12"/>
                    <a:gd name="T27" fmla="*/ 0 h 13"/>
                    <a:gd name="T28" fmla="*/ 9 w 12"/>
                    <a:gd name="T29" fmla="*/ 0 h 13"/>
                    <a:gd name="T30" fmla="*/ 10 w 12"/>
                    <a:gd name="T31" fmla="*/ 1 h 13"/>
                    <a:gd name="T32" fmla="*/ 11 w 12"/>
                    <a:gd name="T33" fmla="*/ 3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"/>
                    <a:gd name="T53" fmla="*/ 12 w 12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">
                      <a:moveTo>
                        <a:pt x="11" y="3"/>
                      </a:moveTo>
                      <a:lnTo>
                        <a:pt x="9" y="6"/>
                      </a:lnTo>
                      <a:lnTo>
                        <a:pt x="8" y="9"/>
                      </a:lnTo>
                      <a:lnTo>
                        <a:pt x="7" y="12"/>
                      </a:lnTo>
                      <a:lnTo>
                        <a:pt x="4" y="12"/>
                      </a:lnTo>
                      <a:lnTo>
                        <a:pt x="3" y="10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1" y="3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5" name="Freeform 92"/>
                <p:cNvSpPr>
                  <a:spLocks/>
                </p:cNvSpPr>
                <p:nvPr/>
              </p:nvSpPr>
              <p:spPr bwMode="auto">
                <a:xfrm>
                  <a:off x="3967" y="1898"/>
                  <a:ext cx="15" cy="17"/>
                </a:xfrm>
                <a:custGeom>
                  <a:avLst/>
                  <a:gdLst>
                    <a:gd name="T0" fmla="*/ 13 w 15"/>
                    <a:gd name="T1" fmla="*/ 2 h 17"/>
                    <a:gd name="T2" fmla="*/ 13 w 15"/>
                    <a:gd name="T3" fmla="*/ 5 h 17"/>
                    <a:gd name="T4" fmla="*/ 13 w 15"/>
                    <a:gd name="T5" fmla="*/ 9 h 17"/>
                    <a:gd name="T6" fmla="*/ 13 w 15"/>
                    <a:gd name="T7" fmla="*/ 12 h 17"/>
                    <a:gd name="T8" fmla="*/ 14 w 15"/>
                    <a:gd name="T9" fmla="*/ 15 h 17"/>
                    <a:gd name="T10" fmla="*/ 12 w 15"/>
                    <a:gd name="T11" fmla="*/ 16 h 17"/>
                    <a:gd name="T12" fmla="*/ 10 w 15"/>
                    <a:gd name="T13" fmla="*/ 16 h 17"/>
                    <a:gd name="T14" fmla="*/ 9 w 15"/>
                    <a:gd name="T15" fmla="*/ 15 h 17"/>
                    <a:gd name="T16" fmla="*/ 7 w 15"/>
                    <a:gd name="T17" fmla="*/ 14 h 17"/>
                    <a:gd name="T18" fmla="*/ 5 w 15"/>
                    <a:gd name="T19" fmla="*/ 13 h 17"/>
                    <a:gd name="T20" fmla="*/ 3 w 15"/>
                    <a:gd name="T21" fmla="*/ 11 h 17"/>
                    <a:gd name="T22" fmla="*/ 2 w 15"/>
                    <a:gd name="T23" fmla="*/ 10 h 17"/>
                    <a:gd name="T24" fmla="*/ 0 w 15"/>
                    <a:gd name="T25" fmla="*/ 9 h 17"/>
                    <a:gd name="T26" fmla="*/ 0 w 15"/>
                    <a:gd name="T27" fmla="*/ 6 h 17"/>
                    <a:gd name="T28" fmla="*/ 2 w 15"/>
                    <a:gd name="T29" fmla="*/ 4 h 17"/>
                    <a:gd name="T30" fmla="*/ 2 w 15"/>
                    <a:gd name="T31" fmla="*/ 2 h 17"/>
                    <a:gd name="T32" fmla="*/ 3 w 15"/>
                    <a:gd name="T33" fmla="*/ 0 h 17"/>
                    <a:gd name="T34" fmla="*/ 13 w 15"/>
                    <a:gd name="T35" fmla="*/ 2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7"/>
                    <a:gd name="T56" fmla="*/ 15 w 15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7">
                      <a:moveTo>
                        <a:pt x="13" y="2"/>
                      </a:moveTo>
                      <a:lnTo>
                        <a:pt x="13" y="5"/>
                      </a:lnTo>
                      <a:lnTo>
                        <a:pt x="13" y="9"/>
                      </a:lnTo>
                      <a:lnTo>
                        <a:pt x="13" y="12"/>
                      </a:lnTo>
                      <a:lnTo>
                        <a:pt x="14" y="15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9" y="15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3" y="11"/>
                      </a:lnTo>
                      <a:lnTo>
                        <a:pt x="2" y="10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3" y="2"/>
                      </a:lnTo>
                    </a:path>
                  </a:pathLst>
                </a:custGeom>
                <a:solidFill>
                  <a:srgbClr val="F2CCB2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6" name="Freeform 93"/>
                <p:cNvSpPr>
                  <a:spLocks/>
                </p:cNvSpPr>
                <p:nvPr/>
              </p:nvSpPr>
              <p:spPr bwMode="auto">
                <a:xfrm>
                  <a:off x="4132" y="1896"/>
                  <a:ext cx="18" cy="26"/>
                </a:xfrm>
                <a:custGeom>
                  <a:avLst/>
                  <a:gdLst>
                    <a:gd name="T0" fmla="*/ 15 w 18"/>
                    <a:gd name="T1" fmla="*/ 15 h 26"/>
                    <a:gd name="T2" fmla="*/ 15 w 18"/>
                    <a:gd name="T3" fmla="*/ 17 h 26"/>
                    <a:gd name="T4" fmla="*/ 16 w 18"/>
                    <a:gd name="T5" fmla="*/ 20 h 26"/>
                    <a:gd name="T6" fmla="*/ 17 w 18"/>
                    <a:gd name="T7" fmla="*/ 23 h 26"/>
                    <a:gd name="T8" fmla="*/ 17 w 18"/>
                    <a:gd name="T9" fmla="*/ 25 h 26"/>
                    <a:gd name="T10" fmla="*/ 15 w 18"/>
                    <a:gd name="T11" fmla="*/ 22 h 26"/>
                    <a:gd name="T12" fmla="*/ 12 w 18"/>
                    <a:gd name="T13" fmla="*/ 19 h 26"/>
                    <a:gd name="T14" fmla="*/ 9 w 18"/>
                    <a:gd name="T15" fmla="*/ 16 h 26"/>
                    <a:gd name="T16" fmla="*/ 6 w 18"/>
                    <a:gd name="T17" fmla="*/ 13 h 26"/>
                    <a:gd name="T18" fmla="*/ 3 w 18"/>
                    <a:gd name="T19" fmla="*/ 10 h 26"/>
                    <a:gd name="T20" fmla="*/ 1 w 18"/>
                    <a:gd name="T21" fmla="*/ 7 h 26"/>
                    <a:gd name="T22" fmla="*/ 0 w 18"/>
                    <a:gd name="T23" fmla="*/ 4 h 26"/>
                    <a:gd name="T24" fmla="*/ 0 w 18"/>
                    <a:gd name="T25" fmla="*/ 0 h 26"/>
                    <a:gd name="T26" fmla="*/ 3 w 18"/>
                    <a:gd name="T27" fmla="*/ 1 h 26"/>
                    <a:gd name="T28" fmla="*/ 5 w 18"/>
                    <a:gd name="T29" fmla="*/ 2 h 26"/>
                    <a:gd name="T30" fmla="*/ 7 w 18"/>
                    <a:gd name="T31" fmla="*/ 4 h 26"/>
                    <a:gd name="T32" fmla="*/ 8 w 18"/>
                    <a:gd name="T33" fmla="*/ 6 h 26"/>
                    <a:gd name="T34" fmla="*/ 10 w 18"/>
                    <a:gd name="T35" fmla="*/ 9 h 26"/>
                    <a:gd name="T36" fmla="*/ 11 w 18"/>
                    <a:gd name="T37" fmla="*/ 12 h 26"/>
                    <a:gd name="T38" fmla="*/ 13 w 18"/>
                    <a:gd name="T39" fmla="*/ 14 h 26"/>
                    <a:gd name="T40" fmla="*/ 15 w 18"/>
                    <a:gd name="T41" fmla="*/ 15 h 2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"/>
                    <a:gd name="T64" fmla="*/ 0 h 26"/>
                    <a:gd name="T65" fmla="*/ 18 w 18"/>
                    <a:gd name="T66" fmla="*/ 26 h 2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" h="26">
                      <a:moveTo>
                        <a:pt x="15" y="15"/>
                      </a:moveTo>
                      <a:lnTo>
                        <a:pt x="15" y="17"/>
                      </a:lnTo>
                      <a:lnTo>
                        <a:pt x="16" y="20"/>
                      </a:lnTo>
                      <a:lnTo>
                        <a:pt x="17" y="23"/>
                      </a:lnTo>
                      <a:lnTo>
                        <a:pt x="17" y="25"/>
                      </a:lnTo>
                      <a:lnTo>
                        <a:pt x="15" y="22"/>
                      </a:lnTo>
                      <a:lnTo>
                        <a:pt x="12" y="19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7" y="4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1" y="12"/>
                      </a:lnTo>
                      <a:lnTo>
                        <a:pt x="13" y="14"/>
                      </a:lnTo>
                      <a:lnTo>
                        <a:pt x="15" y="15"/>
                      </a:lnTo>
                    </a:path>
                  </a:pathLst>
                </a:custGeom>
                <a:solidFill>
                  <a:srgbClr val="8CF76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7" name="Freeform 94"/>
                <p:cNvSpPr>
                  <a:spLocks/>
                </p:cNvSpPr>
                <p:nvPr/>
              </p:nvSpPr>
              <p:spPr bwMode="auto">
                <a:xfrm>
                  <a:off x="3927" y="1899"/>
                  <a:ext cx="103" cy="66"/>
                </a:xfrm>
                <a:custGeom>
                  <a:avLst/>
                  <a:gdLst>
                    <a:gd name="T0" fmla="*/ 44 w 103"/>
                    <a:gd name="T1" fmla="*/ 19 h 66"/>
                    <a:gd name="T2" fmla="*/ 46 w 103"/>
                    <a:gd name="T3" fmla="*/ 19 h 66"/>
                    <a:gd name="T4" fmla="*/ 47 w 103"/>
                    <a:gd name="T5" fmla="*/ 20 h 66"/>
                    <a:gd name="T6" fmla="*/ 49 w 103"/>
                    <a:gd name="T7" fmla="*/ 20 h 66"/>
                    <a:gd name="T8" fmla="*/ 51 w 103"/>
                    <a:gd name="T9" fmla="*/ 20 h 66"/>
                    <a:gd name="T10" fmla="*/ 53 w 103"/>
                    <a:gd name="T11" fmla="*/ 21 h 66"/>
                    <a:gd name="T12" fmla="*/ 55 w 103"/>
                    <a:gd name="T13" fmla="*/ 21 h 66"/>
                    <a:gd name="T14" fmla="*/ 57 w 103"/>
                    <a:gd name="T15" fmla="*/ 21 h 66"/>
                    <a:gd name="T16" fmla="*/ 59 w 103"/>
                    <a:gd name="T17" fmla="*/ 21 h 66"/>
                    <a:gd name="T18" fmla="*/ 64 w 103"/>
                    <a:gd name="T19" fmla="*/ 25 h 66"/>
                    <a:gd name="T20" fmla="*/ 69 w 103"/>
                    <a:gd name="T21" fmla="*/ 29 h 66"/>
                    <a:gd name="T22" fmla="*/ 74 w 103"/>
                    <a:gd name="T23" fmla="*/ 33 h 66"/>
                    <a:gd name="T24" fmla="*/ 79 w 103"/>
                    <a:gd name="T25" fmla="*/ 37 h 66"/>
                    <a:gd name="T26" fmla="*/ 85 w 103"/>
                    <a:gd name="T27" fmla="*/ 41 h 66"/>
                    <a:gd name="T28" fmla="*/ 90 w 103"/>
                    <a:gd name="T29" fmla="*/ 44 h 66"/>
                    <a:gd name="T30" fmla="*/ 96 w 103"/>
                    <a:gd name="T31" fmla="*/ 47 h 66"/>
                    <a:gd name="T32" fmla="*/ 102 w 103"/>
                    <a:gd name="T33" fmla="*/ 49 h 66"/>
                    <a:gd name="T34" fmla="*/ 102 w 103"/>
                    <a:gd name="T35" fmla="*/ 51 h 66"/>
                    <a:gd name="T36" fmla="*/ 101 w 103"/>
                    <a:gd name="T37" fmla="*/ 53 h 66"/>
                    <a:gd name="T38" fmla="*/ 100 w 103"/>
                    <a:gd name="T39" fmla="*/ 54 h 66"/>
                    <a:gd name="T40" fmla="*/ 99 w 103"/>
                    <a:gd name="T41" fmla="*/ 55 h 66"/>
                    <a:gd name="T42" fmla="*/ 97 w 103"/>
                    <a:gd name="T43" fmla="*/ 55 h 66"/>
                    <a:gd name="T44" fmla="*/ 95 w 103"/>
                    <a:gd name="T45" fmla="*/ 56 h 66"/>
                    <a:gd name="T46" fmla="*/ 93 w 103"/>
                    <a:gd name="T47" fmla="*/ 56 h 66"/>
                    <a:gd name="T48" fmla="*/ 91 w 103"/>
                    <a:gd name="T49" fmla="*/ 56 h 66"/>
                    <a:gd name="T50" fmla="*/ 86 w 103"/>
                    <a:gd name="T51" fmla="*/ 56 h 66"/>
                    <a:gd name="T52" fmla="*/ 82 w 103"/>
                    <a:gd name="T53" fmla="*/ 56 h 66"/>
                    <a:gd name="T54" fmla="*/ 78 w 103"/>
                    <a:gd name="T55" fmla="*/ 57 h 66"/>
                    <a:gd name="T56" fmla="*/ 73 w 103"/>
                    <a:gd name="T57" fmla="*/ 58 h 66"/>
                    <a:gd name="T58" fmla="*/ 68 w 103"/>
                    <a:gd name="T59" fmla="*/ 59 h 66"/>
                    <a:gd name="T60" fmla="*/ 64 w 103"/>
                    <a:gd name="T61" fmla="*/ 60 h 66"/>
                    <a:gd name="T62" fmla="*/ 59 w 103"/>
                    <a:gd name="T63" fmla="*/ 61 h 66"/>
                    <a:gd name="T64" fmla="*/ 55 w 103"/>
                    <a:gd name="T65" fmla="*/ 63 h 66"/>
                    <a:gd name="T66" fmla="*/ 51 w 103"/>
                    <a:gd name="T67" fmla="*/ 64 h 66"/>
                    <a:gd name="T68" fmla="*/ 47 w 103"/>
                    <a:gd name="T69" fmla="*/ 64 h 66"/>
                    <a:gd name="T70" fmla="*/ 42 w 103"/>
                    <a:gd name="T71" fmla="*/ 65 h 66"/>
                    <a:gd name="T72" fmla="*/ 37 w 103"/>
                    <a:gd name="T73" fmla="*/ 65 h 66"/>
                    <a:gd name="T74" fmla="*/ 33 w 103"/>
                    <a:gd name="T75" fmla="*/ 65 h 66"/>
                    <a:gd name="T76" fmla="*/ 29 w 103"/>
                    <a:gd name="T77" fmla="*/ 63 h 66"/>
                    <a:gd name="T78" fmla="*/ 24 w 103"/>
                    <a:gd name="T79" fmla="*/ 62 h 66"/>
                    <a:gd name="T80" fmla="*/ 20 w 103"/>
                    <a:gd name="T81" fmla="*/ 60 h 66"/>
                    <a:gd name="T82" fmla="*/ 0 w 103"/>
                    <a:gd name="T83" fmla="*/ 46 h 66"/>
                    <a:gd name="T84" fmla="*/ 1 w 103"/>
                    <a:gd name="T85" fmla="*/ 35 h 66"/>
                    <a:gd name="T86" fmla="*/ 3 w 103"/>
                    <a:gd name="T87" fmla="*/ 23 h 66"/>
                    <a:gd name="T88" fmla="*/ 4 w 103"/>
                    <a:gd name="T89" fmla="*/ 11 h 66"/>
                    <a:gd name="T90" fmla="*/ 7 w 103"/>
                    <a:gd name="T91" fmla="*/ 0 h 66"/>
                    <a:gd name="T92" fmla="*/ 11 w 103"/>
                    <a:gd name="T93" fmla="*/ 3 h 66"/>
                    <a:gd name="T94" fmla="*/ 16 w 103"/>
                    <a:gd name="T95" fmla="*/ 5 h 66"/>
                    <a:gd name="T96" fmla="*/ 20 w 103"/>
                    <a:gd name="T97" fmla="*/ 7 h 66"/>
                    <a:gd name="T98" fmla="*/ 25 w 103"/>
                    <a:gd name="T99" fmla="*/ 9 h 66"/>
                    <a:gd name="T100" fmla="*/ 30 w 103"/>
                    <a:gd name="T101" fmla="*/ 11 h 66"/>
                    <a:gd name="T102" fmla="*/ 35 w 103"/>
                    <a:gd name="T103" fmla="*/ 13 h 66"/>
                    <a:gd name="T104" fmla="*/ 39 w 103"/>
                    <a:gd name="T105" fmla="*/ 15 h 66"/>
                    <a:gd name="T106" fmla="*/ 44 w 103"/>
                    <a:gd name="T107" fmla="*/ 19 h 6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3"/>
                    <a:gd name="T163" fmla="*/ 0 h 66"/>
                    <a:gd name="T164" fmla="*/ 103 w 103"/>
                    <a:gd name="T165" fmla="*/ 66 h 6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3" h="66">
                      <a:moveTo>
                        <a:pt x="44" y="19"/>
                      </a:moveTo>
                      <a:lnTo>
                        <a:pt x="46" y="19"/>
                      </a:lnTo>
                      <a:lnTo>
                        <a:pt x="47" y="20"/>
                      </a:lnTo>
                      <a:lnTo>
                        <a:pt x="49" y="20"/>
                      </a:lnTo>
                      <a:lnTo>
                        <a:pt x="51" y="20"/>
                      </a:lnTo>
                      <a:lnTo>
                        <a:pt x="53" y="21"/>
                      </a:lnTo>
                      <a:lnTo>
                        <a:pt x="55" y="21"/>
                      </a:lnTo>
                      <a:lnTo>
                        <a:pt x="57" y="21"/>
                      </a:lnTo>
                      <a:lnTo>
                        <a:pt x="59" y="21"/>
                      </a:lnTo>
                      <a:lnTo>
                        <a:pt x="64" y="25"/>
                      </a:lnTo>
                      <a:lnTo>
                        <a:pt x="69" y="29"/>
                      </a:lnTo>
                      <a:lnTo>
                        <a:pt x="74" y="33"/>
                      </a:lnTo>
                      <a:lnTo>
                        <a:pt x="79" y="37"/>
                      </a:lnTo>
                      <a:lnTo>
                        <a:pt x="85" y="41"/>
                      </a:lnTo>
                      <a:lnTo>
                        <a:pt x="90" y="44"/>
                      </a:lnTo>
                      <a:lnTo>
                        <a:pt x="96" y="47"/>
                      </a:lnTo>
                      <a:lnTo>
                        <a:pt x="102" y="49"/>
                      </a:lnTo>
                      <a:lnTo>
                        <a:pt x="102" y="51"/>
                      </a:lnTo>
                      <a:lnTo>
                        <a:pt x="101" y="53"/>
                      </a:lnTo>
                      <a:lnTo>
                        <a:pt x="100" y="54"/>
                      </a:lnTo>
                      <a:lnTo>
                        <a:pt x="99" y="55"/>
                      </a:lnTo>
                      <a:lnTo>
                        <a:pt x="97" y="55"/>
                      </a:lnTo>
                      <a:lnTo>
                        <a:pt x="95" y="56"/>
                      </a:lnTo>
                      <a:lnTo>
                        <a:pt x="93" y="56"/>
                      </a:lnTo>
                      <a:lnTo>
                        <a:pt x="91" y="56"/>
                      </a:lnTo>
                      <a:lnTo>
                        <a:pt x="86" y="56"/>
                      </a:lnTo>
                      <a:lnTo>
                        <a:pt x="82" y="56"/>
                      </a:lnTo>
                      <a:lnTo>
                        <a:pt x="78" y="57"/>
                      </a:lnTo>
                      <a:lnTo>
                        <a:pt x="73" y="58"/>
                      </a:lnTo>
                      <a:lnTo>
                        <a:pt x="68" y="59"/>
                      </a:lnTo>
                      <a:lnTo>
                        <a:pt x="64" y="60"/>
                      </a:lnTo>
                      <a:lnTo>
                        <a:pt x="59" y="61"/>
                      </a:lnTo>
                      <a:lnTo>
                        <a:pt x="55" y="63"/>
                      </a:lnTo>
                      <a:lnTo>
                        <a:pt x="51" y="64"/>
                      </a:lnTo>
                      <a:lnTo>
                        <a:pt x="47" y="64"/>
                      </a:lnTo>
                      <a:lnTo>
                        <a:pt x="42" y="65"/>
                      </a:lnTo>
                      <a:lnTo>
                        <a:pt x="37" y="65"/>
                      </a:lnTo>
                      <a:lnTo>
                        <a:pt x="33" y="65"/>
                      </a:lnTo>
                      <a:lnTo>
                        <a:pt x="29" y="63"/>
                      </a:lnTo>
                      <a:lnTo>
                        <a:pt x="24" y="62"/>
                      </a:lnTo>
                      <a:lnTo>
                        <a:pt x="20" y="60"/>
                      </a:lnTo>
                      <a:lnTo>
                        <a:pt x="0" y="46"/>
                      </a:lnTo>
                      <a:lnTo>
                        <a:pt x="1" y="35"/>
                      </a:lnTo>
                      <a:lnTo>
                        <a:pt x="3" y="23"/>
                      </a:lnTo>
                      <a:lnTo>
                        <a:pt x="4" y="11"/>
                      </a:lnTo>
                      <a:lnTo>
                        <a:pt x="7" y="0"/>
                      </a:lnTo>
                      <a:lnTo>
                        <a:pt x="11" y="3"/>
                      </a:lnTo>
                      <a:lnTo>
                        <a:pt x="16" y="5"/>
                      </a:lnTo>
                      <a:lnTo>
                        <a:pt x="20" y="7"/>
                      </a:lnTo>
                      <a:lnTo>
                        <a:pt x="25" y="9"/>
                      </a:lnTo>
                      <a:lnTo>
                        <a:pt x="30" y="11"/>
                      </a:lnTo>
                      <a:lnTo>
                        <a:pt x="35" y="13"/>
                      </a:lnTo>
                      <a:lnTo>
                        <a:pt x="39" y="15"/>
                      </a:lnTo>
                      <a:lnTo>
                        <a:pt x="44" y="19"/>
                      </a:lnTo>
                    </a:path>
                  </a:pathLst>
                </a:custGeom>
                <a:solidFill>
                  <a:srgbClr val="60A89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8" name="Freeform 95"/>
                <p:cNvSpPr>
                  <a:spLocks/>
                </p:cNvSpPr>
                <p:nvPr/>
              </p:nvSpPr>
              <p:spPr bwMode="auto">
                <a:xfrm>
                  <a:off x="4208" y="1899"/>
                  <a:ext cx="118" cy="61"/>
                </a:xfrm>
                <a:custGeom>
                  <a:avLst/>
                  <a:gdLst>
                    <a:gd name="T0" fmla="*/ 115 w 118"/>
                    <a:gd name="T1" fmla="*/ 10 h 61"/>
                    <a:gd name="T2" fmla="*/ 108 w 118"/>
                    <a:gd name="T3" fmla="*/ 23 h 61"/>
                    <a:gd name="T4" fmla="*/ 98 w 118"/>
                    <a:gd name="T5" fmla="*/ 36 h 61"/>
                    <a:gd name="T6" fmla="*/ 87 w 118"/>
                    <a:gd name="T7" fmla="*/ 48 h 61"/>
                    <a:gd name="T8" fmla="*/ 80 w 118"/>
                    <a:gd name="T9" fmla="*/ 55 h 61"/>
                    <a:gd name="T10" fmla="*/ 76 w 118"/>
                    <a:gd name="T11" fmla="*/ 58 h 61"/>
                    <a:gd name="T12" fmla="*/ 72 w 118"/>
                    <a:gd name="T13" fmla="*/ 60 h 61"/>
                    <a:gd name="T14" fmla="*/ 67 w 118"/>
                    <a:gd name="T15" fmla="*/ 60 h 61"/>
                    <a:gd name="T16" fmla="*/ 61 w 118"/>
                    <a:gd name="T17" fmla="*/ 56 h 61"/>
                    <a:gd name="T18" fmla="*/ 54 w 118"/>
                    <a:gd name="T19" fmla="*/ 53 h 61"/>
                    <a:gd name="T20" fmla="*/ 46 w 118"/>
                    <a:gd name="T21" fmla="*/ 50 h 61"/>
                    <a:gd name="T22" fmla="*/ 38 w 118"/>
                    <a:gd name="T23" fmla="*/ 49 h 61"/>
                    <a:gd name="T24" fmla="*/ 30 w 118"/>
                    <a:gd name="T25" fmla="*/ 48 h 61"/>
                    <a:gd name="T26" fmla="*/ 22 w 118"/>
                    <a:gd name="T27" fmla="*/ 47 h 61"/>
                    <a:gd name="T28" fmla="*/ 13 w 118"/>
                    <a:gd name="T29" fmla="*/ 47 h 61"/>
                    <a:gd name="T30" fmla="*/ 5 w 118"/>
                    <a:gd name="T31" fmla="*/ 47 h 61"/>
                    <a:gd name="T32" fmla="*/ 1 w 118"/>
                    <a:gd name="T33" fmla="*/ 45 h 61"/>
                    <a:gd name="T34" fmla="*/ 4 w 118"/>
                    <a:gd name="T35" fmla="*/ 41 h 61"/>
                    <a:gd name="T36" fmla="*/ 9 w 118"/>
                    <a:gd name="T37" fmla="*/ 39 h 61"/>
                    <a:gd name="T38" fmla="*/ 14 w 118"/>
                    <a:gd name="T39" fmla="*/ 39 h 61"/>
                    <a:gd name="T40" fmla="*/ 22 w 118"/>
                    <a:gd name="T41" fmla="*/ 37 h 61"/>
                    <a:gd name="T42" fmla="*/ 33 w 118"/>
                    <a:gd name="T43" fmla="*/ 34 h 61"/>
                    <a:gd name="T44" fmla="*/ 44 w 118"/>
                    <a:gd name="T45" fmla="*/ 31 h 61"/>
                    <a:gd name="T46" fmla="*/ 54 w 118"/>
                    <a:gd name="T47" fmla="*/ 26 h 61"/>
                    <a:gd name="T48" fmla="*/ 64 w 118"/>
                    <a:gd name="T49" fmla="*/ 22 h 61"/>
                    <a:gd name="T50" fmla="*/ 74 w 118"/>
                    <a:gd name="T51" fmla="*/ 16 h 61"/>
                    <a:gd name="T52" fmla="*/ 84 w 118"/>
                    <a:gd name="T53" fmla="*/ 11 h 61"/>
                    <a:gd name="T54" fmla="*/ 94 w 118"/>
                    <a:gd name="T55" fmla="*/ 5 h 61"/>
                    <a:gd name="T56" fmla="*/ 100 w 118"/>
                    <a:gd name="T57" fmla="*/ 1 h 61"/>
                    <a:gd name="T58" fmla="*/ 105 w 118"/>
                    <a:gd name="T59" fmla="*/ 0 h 61"/>
                    <a:gd name="T60" fmla="*/ 110 w 118"/>
                    <a:gd name="T61" fmla="*/ 1 h 61"/>
                    <a:gd name="T62" fmla="*/ 115 w 118"/>
                    <a:gd name="T63" fmla="*/ 2 h 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8"/>
                    <a:gd name="T97" fmla="*/ 0 h 61"/>
                    <a:gd name="T98" fmla="*/ 118 w 118"/>
                    <a:gd name="T99" fmla="*/ 61 h 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8" h="61">
                      <a:moveTo>
                        <a:pt x="117" y="2"/>
                      </a:moveTo>
                      <a:lnTo>
                        <a:pt x="115" y="10"/>
                      </a:lnTo>
                      <a:lnTo>
                        <a:pt x="112" y="17"/>
                      </a:lnTo>
                      <a:lnTo>
                        <a:pt x="108" y="23"/>
                      </a:lnTo>
                      <a:lnTo>
                        <a:pt x="103" y="30"/>
                      </a:lnTo>
                      <a:lnTo>
                        <a:pt x="98" y="36"/>
                      </a:lnTo>
                      <a:lnTo>
                        <a:pt x="92" y="42"/>
                      </a:lnTo>
                      <a:lnTo>
                        <a:pt x="87" y="48"/>
                      </a:lnTo>
                      <a:lnTo>
                        <a:pt x="82" y="54"/>
                      </a:lnTo>
                      <a:lnTo>
                        <a:pt x="80" y="55"/>
                      </a:lnTo>
                      <a:lnTo>
                        <a:pt x="78" y="57"/>
                      </a:lnTo>
                      <a:lnTo>
                        <a:pt x="76" y="58"/>
                      </a:lnTo>
                      <a:lnTo>
                        <a:pt x="74" y="59"/>
                      </a:lnTo>
                      <a:lnTo>
                        <a:pt x="72" y="60"/>
                      </a:lnTo>
                      <a:lnTo>
                        <a:pt x="70" y="60"/>
                      </a:lnTo>
                      <a:lnTo>
                        <a:pt x="67" y="60"/>
                      </a:lnTo>
                      <a:lnTo>
                        <a:pt x="65" y="59"/>
                      </a:lnTo>
                      <a:lnTo>
                        <a:pt x="61" y="56"/>
                      </a:lnTo>
                      <a:lnTo>
                        <a:pt x="58" y="55"/>
                      </a:lnTo>
                      <a:lnTo>
                        <a:pt x="54" y="53"/>
                      </a:lnTo>
                      <a:lnTo>
                        <a:pt x="50" y="52"/>
                      </a:lnTo>
                      <a:lnTo>
                        <a:pt x="46" y="50"/>
                      </a:lnTo>
                      <a:lnTo>
                        <a:pt x="42" y="49"/>
                      </a:lnTo>
                      <a:lnTo>
                        <a:pt x="38" y="49"/>
                      </a:lnTo>
                      <a:lnTo>
                        <a:pt x="34" y="48"/>
                      </a:lnTo>
                      <a:lnTo>
                        <a:pt x="30" y="48"/>
                      </a:lnTo>
                      <a:lnTo>
                        <a:pt x="26" y="47"/>
                      </a:lnTo>
                      <a:lnTo>
                        <a:pt x="22" y="47"/>
                      </a:lnTo>
                      <a:lnTo>
                        <a:pt x="17" y="47"/>
                      </a:lnTo>
                      <a:lnTo>
                        <a:pt x="13" y="47"/>
                      </a:lnTo>
                      <a:lnTo>
                        <a:pt x="9" y="47"/>
                      </a:lnTo>
                      <a:lnTo>
                        <a:pt x="5" y="47"/>
                      </a:lnTo>
                      <a:lnTo>
                        <a:pt x="0" y="47"/>
                      </a:lnTo>
                      <a:lnTo>
                        <a:pt x="1" y="45"/>
                      </a:lnTo>
                      <a:lnTo>
                        <a:pt x="2" y="42"/>
                      </a:lnTo>
                      <a:lnTo>
                        <a:pt x="4" y="41"/>
                      </a:lnTo>
                      <a:lnTo>
                        <a:pt x="7" y="40"/>
                      </a:lnTo>
                      <a:lnTo>
                        <a:pt x="9" y="39"/>
                      </a:lnTo>
                      <a:lnTo>
                        <a:pt x="12" y="39"/>
                      </a:lnTo>
                      <a:lnTo>
                        <a:pt x="14" y="39"/>
                      </a:lnTo>
                      <a:lnTo>
                        <a:pt x="17" y="38"/>
                      </a:lnTo>
                      <a:lnTo>
                        <a:pt x="22" y="37"/>
                      </a:lnTo>
                      <a:lnTo>
                        <a:pt x="28" y="36"/>
                      </a:lnTo>
                      <a:lnTo>
                        <a:pt x="33" y="34"/>
                      </a:lnTo>
                      <a:lnTo>
                        <a:pt x="39" y="32"/>
                      </a:lnTo>
                      <a:lnTo>
                        <a:pt x="44" y="31"/>
                      </a:lnTo>
                      <a:lnTo>
                        <a:pt x="49" y="28"/>
                      </a:lnTo>
                      <a:lnTo>
                        <a:pt x="54" y="26"/>
                      </a:lnTo>
                      <a:lnTo>
                        <a:pt x="59" y="24"/>
                      </a:lnTo>
                      <a:lnTo>
                        <a:pt x="64" y="22"/>
                      </a:lnTo>
                      <a:lnTo>
                        <a:pt x="69" y="19"/>
                      </a:lnTo>
                      <a:lnTo>
                        <a:pt x="74" y="16"/>
                      </a:lnTo>
                      <a:lnTo>
                        <a:pt x="79" y="13"/>
                      </a:lnTo>
                      <a:lnTo>
                        <a:pt x="84" y="11"/>
                      </a:lnTo>
                      <a:lnTo>
                        <a:pt x="89" y="8"/>
                      </a:lnTo>
                      <a:lnTo>
                        <a:pt x="94" y="5"/>
                      </a:lnTo>
                      <a:lnTo>
                        <a:pt x="99" y="2"/>
                      </a:lnTo>
                      <a:lnTo>
                        <a:pt x="100" y="1"/>
                      </a:lnTo>
                      <a:lnTo>
                        <a:pt x="103" y="0"/>
                      </a:lnTo>
                      <a:lnTo>
                        <a:pt x="105" y="0"/>
                      </a:lnTo>
                      <a:lnTo>
                        <a:pt x="107" y="0"/>
                      </a:lnTo>
                      <a:lnTo>
                        <a:pt x="110" y="1"/>
                      </a:lnTo>
                      <a:lnTo>
                        <a:pt x="112" y="1"/>
                      </a:lnTo>
                      <a:lnTo>
                        <a:pt x="115" y="2"/>
                      </a:lnTo>
                      <a:lnTo>
                        <a:pt x="117" y="2"/>
                      </a:lnTo>
                    </a:path>
                  </a:pathLst>
                </a:custGeom>
                <a:solidFill>
                  <a:srgbClr val="CC66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9" name="Freeform 96"/>
                <p:cNvSpPr>
                  <a:spLocks/>
                </p:cNvSpPr>
                <p:nvPr/>
              </p:nvSpPr>
              <p:spPr bwMode="auto">
                <a:xfrm>
                  <a:off x="4279" y="1905"/>
                  <a:ext cx="122" cy="187"/>
                </a:xfrm>
                <a:custGeom>
                  <a:avLst/>
                  <a:gdLst>
                    <a:gd name="T0" fmla="*/ 120 w 122"/>
                    <a:gd name="T1" fmla="*/ 123 h 187"/>
                    <a:gd name="T2" fmla="*/ 116 w 122"/>
                    <a:gd name="T3" fmla="*/ 144 h 187"/>
                    <a:gd name="T4" fmla="*/ 100 w 122"/>
                    <a:gd name="T5" fmla="*/ 148 h 187"/>
                    <a:gd name="T6" fmla="*/ 85 w 122"/>
                    <a:gd name="T7" fmla="*/ 153 h 187"/>
                    <a:gd name="T8" fmla="*/ 71 w 122"/>
                    <a:gd name="T9" fmla="*/ 159 h 187"/>
                    <a:gd name="T10" fmla="*/ 58 w 122"/>
                    <a:gd name="T11" fmla="*/ 168 h 187"/>
                    <a:gd name="T12" fmla="*/ 46 w 122"/>
                    <a:gd name="T13" fmla="*/ 177 h 187"/>
                    <a:gd name="T14" fmla="*/ 33 w 122"/>
                    <a:gd name="T15" fmla="*/ 184 h 187"/>
                    <a:gd name="T16" fmla="*/ 19 w 122"/>
                    <a:gd name="T17" fmla="*/ 186 h 187"/>
                    <a:gd name="T18" fmla="*/ 7 w 122"/>
                    <a:gd name="T19" fmla="*/ 125 h 187"/>
                    <a:gd name="T20" fmla="*/ 6 w 122"/>
                    <a:gd name="T21" fmla="*/ 106 h 187"/>
                    <a:gd name="T22" fmla="*/ 10 w 122"/>
                    <a:gd name="T23" fmla="*/ 87 h 187"/>
                    <a:gd name="T24" fmla="*/ 17 w 122"/>
                    <a:gd name="T25" fmla="*/ 75 h 187"/>
                    <a:gd name="T26" fmla="*/ 14 w 122"/>
                    <a:gd name="T27" fmla="*/ 71 h 187"/>
                    <a:gd name="T28" fmla="*/ 5 w 122"/>
                    <a:gd name="T29" fmla="*/ 79 h 187"/>
                    <a:gd name="T30" fmla="*/ 0 w 122"/>
                    <a:gd name="T31" fmla="*/ 76 h 187"/>
                    <a:gd name="T32" fmla="*/ 3 w 122"/>
                    <a:gd name="T33" fmla="*/ 65 h 187"/>
                    <a:gd name="T34" fmla="*/ 12 w 122"/>
                    <a:gd name="T35" fmla="*/ 57 h 187"/>
                    <a:gd name="T36" fmla="*/ 21 w 122"/>
                    <a:gd name="T37" fmla="*/ 48 h 187"/>
                    <a:gd name="T38" fmla="*/ 31 w 122"/>
                    <a:gd name="T39" fmla="*/ 37 h 187"/>
                    <a:gd name="T40" fmla="*/ 40 w 122"/>
                    <a:gd name="T41" fmla="*/ 25 h 187"/>
                    <a:gd name="T42" fmla="*/ 49 w 122"/>
                    <a:gd name="T43" fmla="*/ 12 h 187"/>
                    <a:gd name="T44" fmla="*/ 56 w 122"/>
                    <a:gd name="T45" fmla="*/ 19 h 187"/>
                    <a:gd name="T46" fmla="*/ 54 w 122"/>
                    <a:gd name="T47" fmla="*/ 37 h 187"/>
                    <a:gd name="T48" fmla="*/ 61 w 122"/>
                    <a:gd name="T49" fmla="*/ 57 h 187"/>
                    <a:gd name="T50" fmla="*/ 58 w 122"/>
                    <a:gd name="T51" fmla="*/ 68 h 187"/>
                    <a:gd name="T52" fmla="*/ 60 w 122"/>
                    <a:gd name="T53" fmla="*/ 77 h 187"/>
                    <a:gd name="T54" fmla="*/ 63 w 122"/>
                    <a:gd name="T55" fmla="*/ 86 h 187"/>
                    <a:gd name="T56" fmla="*/ 62 w 122"/>
                    <a:gd name="T57" fmla="*/ 96 h 187"/>
                    <a:gd name="T58" fmla="*/ 71 w 122"/>
                    <a:gd name="T59" fmla="*/ 109 h 187"/>
                    <a:gd name="T60" fmla="*/ 65 w 122"/>
                    <a:gd name="T61" fmla="*/ 108 h 187"/>
                    <a:gd name="T62" fmla="*/ 61 w 122"/>
                    <a:gd name="T63" fmla="*/ 103 h 187"/>
                    <a:gd name="T64" fmla="*/ 60 w 122"/>
                    <a:gd name="T65" fmla="*/ 108 h 187"/>
                    <a:gd name="T66" fmla="*/ 67 w 122"/>
                    <a:gd name="T67" fmla="*/ 120 h 187"/>
                    <a:gd name="T68" fmla="*/ 75 w 122"/>
                    <a:gd name="T69" fmla="*/ 120 h 187"/>
                    <a:gd name="T70" fmla="*/ 84 w 122"/>
                    <a:gd name="T71" fmla="*/ 106 h 187"/>
                    <a:gd name="T72" fmla="*/ 83 w 122"/>
                    <a:gd name="T73" fmla="*/ 88 h 187"/>
                    <a:gd name="T74" fmla="*/ 84 w 122"/>
                    <a:gd name="T75" fmla="*/ 80 h 187"/>
                    <a:gd name="T76" fmla="*/ 86 w 122"/>
                    <a:gd name="T77" fmla="*/ 71 h 187"/>
                    <a:gd name="T78" fmla="*/ 84 w 122"/>
                    <a:gd name="T79" fmla="*/ 64 h 187"/>
                    <a:gd name="T80" fmla="*/ 80 w 122"/>
                    <a:gd name="T81" fmla="*/ 59 h 187"/>
                    <a:gd name="T82" fmla="*/ 81 w 122"/>
                    <a:gd name="T83" fmla="*/ 52 h 187"/>
                    <a:gd name="T84" fmla="*/ 79 w 122"/>
                    <a:gd name="T85" fmla="*/ 32 h 187"/>
                    <a:gd name="T86" fmla="*/ 78 w 122"/>
                    <a:gd name="T87" fmla="*/ 13 h 187"/>
                    <a:gd name="T88" fmla="*/ 78 w 122"/>
                    <a:gd name="T89" fmla="*/ 3 h 187"/>
                    <a:gd name="T90" fmla="*/ 91 w 122"/>
                    <a:gd name="T91" fmla="*/ 39 h 187"/>
                    <a:gd name="T92" fmla="*/ 110 w 122"/>
                    <a:gd name="T93" fmla="*/ 89 h 18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22"/>
                    <a:gd name="T142" fmla="*/ 0 h 187"/>
                    <a:gd name="T143" fmla="*/ 122 w 122"/>
                    <a:gd name="T144" fmla="*/ 187 h 18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22" h="187">
                      <a:moveTo>
                        <a:pt x="115" y="103"/>
                      </a:moveTo>
                      <a:lnTo>
                        <a:pt x="117" y="113"/>
                      </a:lnTo>
                      <a:lnTo>
                        <a:pt x="120" y="123"/>
                      </a:lnTo>
                      <a:lnTo>
                        <a:pt x="121" y="133"/>
                      </a:lnTo>
                      <a:lnTo>
                        <a:pt x="121" y="143"/>
                      </a:lnTo>
                      <a:lnTo>
                        <a:pt x="116" y="144"/>
                      </a:lnTo>
                      <a:lnTo>
                        <a:pt x="110" y="145"/>
                      </a:lnTo>
                      <a:lnTo>
                        <a:pt x="105" y="147"/>
                      </a:lnTo>
                      <a:lnTo>
                        <a:pt x="100" y="148"/>
                      </a:lnTo>
                      <a:lnTo>
                        <a:pt x="95" y="149"/>
                      </a:lnTo>
                      <a:lnTo>
                        <a:pt x="90" y="151"/>
                      </a:lnTo>
                      <a:lnTo>
                        <a:pt x="85" y="153"/>
                      </a:lnTo>
                      <a:lnTo>
                        <a:pt x="79" y="154"/>
                      </a:lnTo>
                      <a:lnTo>
                        <a:pt x="75" y="156"/>
                      </a:lnTo>
                      <a:lnTo>
                        <a:pt x="71" y="159"/>
                      </a:lnTo>
                      <a:lnTo>
                        <a:pt x="67" y="162"/>
                      </a:lnTo>
                      <a:lnTo>
                        <a:pt x="62" y="165"/>
                      </a:lnTo>
                      <a:lnTo>
                        <a:pt x="58" y="168"/>
                      </a:lnTo>
                      <a:lnTo>
                        <a:pt x="54" y="172"/>
                      </a:lnTo>
                      <a:lnTo>
                        <a:pt x="50" y="175"/>
                      </a:lnTo>
                      <a:lnTo>
                        <a:pt x="46" y="177"/>
                      </a:lnTo>
                      <a:lnTo>
                        <a:pt x="42" y="180"/>
                      </a:lnTo>
                      <a:lnTo>
                        <a:pt x="37" y="183"/>
                      </a:lnTo>
                      <a:lnTo>
                        <a:pt x="33" y="184"/>
                      </a:lnTo>
                      <a:lnTo>
                        <a:pt x="29" y="186"/>
                      </a:lnTo>
                      <a:lnTo>
                        <a:pt x="24" y="186"/>
                      </a:lnTo>
                      <a:lnTo>
                        <a:pt x="19" y="186"/>
                      </a:lnTo>
                      <a:lnTo>
                        <a:pt x="13" y="185"/>
                      </a:lnTo>
                      <a:lnTo>
                        <a:pt x="8" y="183"/>
                      </a:lnTo>
                      <a:lnTo>
                        <a:pt x="7" y="125"/>
                      </a:lnTo>
                      <a:lnTo>
                        <a:pt x="7" y="119"/>
                      </a:lnTo>
                      <a:lnTo>
                        <a:pt x="6" y="112"/>
                      </a:lnTo>
                      <a:lnTo>
                        <a:pt x="6" y="106"/>
                      </a:lnTo>
                      <a:lnTo>
                        <a:pt x="7" y="99"/>
                      </a:lnTo>
                      <a:lnTo>
                        <a:pt x="8" y="93"/>
                      </a:lnTo>
                      <a:lnTo>
                        <a:pt x="10" y="87"/>
                      </a:lnTo>
                      <a:lnTo>
                        <a:pt x="13" y="82"/>
                      </a:lnTo>
                      <a:lnTo>
                        <a:pt x="18" y="77"/>
                      </a:lnTo>
                      <a:lnTo>
                        <a:pt x="17" y="75"/>
                      </a:lnTo>
                      <a:lnTo>
                        <a:pt x="16" y="74"/>
                      </a:lnTo>
                      <a:lnTo>
                        <a:pt x="14" y="73"/>
                      </a:lnTo>
                      <a:lnTo>
                        <a:pt x="14" y="71"/>
                      </a:lnTo>
                      <a:lnTo>
                        <a:pt x="10" y="73"/>
                      </a:lnTo>
                      <a:lnTo>
                        <a:pt x="8" y="76"/>
                      </a:lnTo>
                      <a:lnTo>
                        <a:pt x="5" y="79"/>
                      </a:lnTo>
                      <a:lnTo>
                        <a:pt x="3" y="82"/>
                      </a:lnTo>
                      <a:lnTo>
                        <a:pt x="2" y="80"/>
                      </a:lnTo>
                      <a:lnTo>
                        <a:pt x="0" y="76"/>
                      </a:lnTo>
                      <a:lnTo>
                        <a:pt x="0" y="73"/>
                      </a:lnTo>
                      <a:lnTo>
                        <a:pt x="0" y="69"/>
                      </a:lnTo>
                      <a:lnTo>
                        <a:pt x="3" y="65"/>
                      </a:lnTo>
                      <a:lnTo>
                        <a:pt x="6" y="62"/>
                      </a:lnTo>
                      <a:lnTo>
                        <a:pt x="8" y="59"/>
                      </a:lnTo>
                      <a:lnTo>
                        <a:pt x="12" y="57"/>
                      </a:lnTo>
                      <a:lnTo>
                        <a:pt x="15" y="54"/>
                      </a:lnTo>
                      <a:lnTo>
                        <a:pt x="18" y="51"/>
                      </a:lnTo>
                      <a:lnTo>
                        <a:pt x="21" y="48"/>
                      </a:lnTo>
                      <a:lnTo>
                        <a:pt x="24" y="45"/>
                      </a:lnTo>
                      <a:lnTo>
                        <a:pt x="27" y="41"/>
                      </a:lnTo>
                      <a:lnTo>
                        <a:pt x="31" y="37"/>
                      </a:lnTo>
                      <a:lnTo>
                        <a:pt x="34" y="33"/>
                      </a:lnTo>
                      <a:lnTo>
                        <a:pt x="37" y="29"/>
                      </a:lnTo>
                      <a:lnTo>
                        <a:pt x="40" y="25"/>
                      </a:lnTo>
                      <a:lnTo>
                        <a:pt x="43" y="21"/>
                      </a:lnTo>
                      <a:lnTo>
                        <a:pt x="46" y="17"/>
                      </a:lnTo>
                      <a:lnTo>
                        <a:pt x="49" y="12"/>
                      </a:lnTo>
                      <a:lnTo>
                        <a:pt x="51" y="15"/>
                      </a:lnTo>
                      <a:lnTo>
                        <a:pt x="53" y="17"/>
                      </a:lnTo>
                      <a:lnTo>
                        <a:pt x="56" y="19"/>
                      </a:lnTo>
                      <a:lnTo>
                        <a:pt x="58" y="20"/>
                      </a:lnTo>
                      <a:lnTo>
                        <a:pt x="56" y="29"/>
                      </a:lnTo>
                      <a:lnTo>
                        <a:pt x="54" y="37"/>
                      </a:lnTo>
                      <a:lnTo>
                        <a:pt x="55" y="46"/>
                      </a:lnTo>
                      <a:lnTo>
                        <a:pt x="59" y="54"/>
                      </a:lnTo>
                      <a:lnTo>
                        <a:pt x="61" y="57"/>
                      </a:lnTo>
                      <a:lnTo>
                        <a:pt x="60" y="60"/>
                      </a:lnTo>
                      <a:lnTo>
                        <a:pt x="58" y="63"/>
                      </a:lnTo>
                      <a:lnTo>
                        <a:pt x="58" y="68"/>
                      </a:lnTo>
                      <a:lnTo>
                        <a:pt x="58" y="71"/>
                      </a:lnTo>
                      <a:lnTo>
                        <a:pt x="58" y="74"/>
                      </a:lnTo>
                      <a:lnTo>
                        <a:pt x="60" y="77"/>
                      </a:lnTo>
                      <a:lnTo>
                        <a:pt x="62" y="80"/>
                      </a:lnTo>
                      <a:lnTo>
                        <a:pt x="63" y="83"/>
                      </a:lnTo>
                      <a:lnTo>
                        <a:pt x="63" y="86"/>
                      </a:lnTo>
                      <a:lnTo>
                        <a:pt x="63" y="89"/>
                      </a:lnTo>
                      <a:lnTo>
                        <a:pt x="61" y="92"/>
                      </a:lnTo>
                      <a:lnTo>
                        <a:pt x="62" y="96"/>
                      </a:lnTo>
                      <a:lnTo>
                        <a:pt x="65" y="101"/>
                      </a:lnTo>
                      <a:lnTo>
                        <a:pt x="69" y="105"/>
                      </a:lnTo>
                      <a:lnTo>
                        <a:pt x="71" y="109"/>
                      </a:lnTo>
                      <a:lnTo>
                        <a:pt x="69" y="110"/>
                      </a:lnTo>
                      <a:lnTo>
                        <a:pt x="67" y="109"/>
                      </a:lnTo>
                      <a:lnTo>
                        <a:pt x="65" y="108"/>
                      </a:lnTo>
                      <a:lnTo>
                        <a:pt x="64" y="106"/>
                      </a:lnTo>
                      <a:lnTo>
                        <a:pt x="62" y="105"/>
                      </a:lnTo>
                      <a:lnTo>
                        <a:pt x="61" y="103"/>
                      </a:lnTo>
                      <a:lnTo>
                        <a:pt x="60" y="102"/>
                      </a:lnTo>
                      <a:lnTo>
                        <a:pt x="59" y="103"/>
                      </a:lnTo>
                      <a:lnTo>
                        <a:pt x="60" y="108"/>
                      </a:lnTo>
                      <a:lnTo>
                        <a:pt x="61" y="112"/>
                      </a:lnTo>
                      <a:lnTo>
                        <a:pt x="64" y="116"/>
                      </a:lnTo>
                      <a:lnTo>
                        <a:pt x="67" y="120"/>
                      </a:lnTo>
                      <a:lnTo>
                        <a:pt x="71" y="121"/>
                      </a:lnTo>
                      <a:lnTo>
                        <a:pt x="73" y="121"/>
                      </a:lnTo>
                      <a:lnTo>
                        <a:pt x="75" y="120"/>
                      </a:lnTo>
                      <a:lnTo>
                        <a:pt x="76" y="120"/>
                      </a:lnTo>
                      <a:lnTo>
                        <a:pt x="82" y="114"/>
                      </a:lnTo>
                      <a:lnTo>
                        <a:pt x="84" y="106"/>
                      </a:lnTo>
                      <a:lnTo>
                        <a:pt x="85" y="99"/>
                      </a:lnTo>
                      <a:lnTo>
                        <a:pt x="85" y="91"/>
                      </a:lnTo>
                      <a:lnTo>
                        <a:pt x="83" y="88"/>
                      </a:lnTo>
                      <a:lnTo>
                        <a:pt x="82" y="85"/>
                      </a:lnTo>
                      <a:lnTo>
                        <a:pt x="82" y="82"/>
                      </a:lnTo>
                      <a:lnTo>
                        <a:pt x="84" y="80"/>
                      </a:lnTo>
                      <a:lnTo>
                        <a:pt x="85" y="77"/>
                      </a:lnTo>
                      <a:lnTo>
                        <a:pt x="86" y="74"/>
                      </a:lnTo>
                      <a:lnTo>
                        <a:pt x="86" y="71"/>
                      </a:lnTo>
                      <a:lnTo>
                        <a:pt x="85" y="68"/>
                      </a:lnTo>
                      <a:lnTo>
                        <a:pt x="85" y="66"/>
                      </a:lnTo>
                      <a:lnTo>
                        <a:pt x="84" y="64"/>
                      </a:lnTo>
                      <a:lnTo>
                        <a:pt x="83" y="62"/>
                      </a:lnTo>
                      <a:lnTo>
                        <a:pt x="81" y="60"/>
                      </a:lnTo>
                      <a:lnTo>
                        <a:pt x="80" y="59"/>
                      </a:lnTo>
                      <a:lnTo>
                        <a:pt x="79" y="57"/>
                      </a:lnTo>
                      <a:lnTo>
                        <a:pt x="79" y="55"/>
                      </a:lnTo>
                      <a:lnTo>
                        <a:pt x="81" y="52"/>
                      </a:lnTo>
                      <a:lnTo>
                        <a:pt x="82" y="45"/>
                      </a:lnTo>
                      <a:lnTo>
                        <a:pt x="81" y="38"/>
                      </a:lnTo>
                      <a:lnTo>
                        <a:pt x="79" y="32"/>
                      </a:lnTo>
                      <a:lnTo>
                        <a:pt x="76" y="25"/>
                      </a:lnTo>
                      <a:lnTo>
                        <a:pt x="78" y="20"/>
                      </a:lnTo>
                      <a:lnTo>
                        <a:pt x="78" y="13"/>
                      </a:lnTo>
                      <a:lnTo>
                        <a:pt x="78" y="6"/>
                      </a:lnTo>
                      <a:lnTo>
                        <a:pt x="76" y="0"/>
                      </a:lnTo>
                      <a:lnTo>
                        <a:pt x="78" y="3"/>
                      </a:lnTo>
                      <a:lnTo>
                        <a:pt x="81" y="11"/>
                      </a:lnTo>
                      <a:lnTo>
                        <a:pt x="85" y="24"/>
                      </a:lnTo>
                      <a:lnTo>
                        <a:pt x="91" y="39"/>
                      </a:lnTo>
                      <a:lnTo>
                        <a:pt x="97" y="56"/>
                      </a:lnTo>
                      <a:lnTo>
                        <a:pt x="103" y="73"/>
                      </a:lnTo>
                      <a:lnTo>
                        <a:pt x="110" y="89"/>
                      </a:lnTo>
                      <a:lnTo>
                        <a:pt x="115" y="103"/>
                      </a:lnTo>
                    </a:path>
                  </a:pathLst>
                </a:custGeom>
                <a:solidFill>
                  <a:srgbClr val="CC66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0" name="Freeform 97"/>
                <p:cNvSpPr>
                  <a:spLocks/>
                </p:cNvSpPr>
                <p:nvPr/>
              </p:nvSpPr>
              <p:spPr bwMode="auto">
                <a:xfrm>
                  <a:off x="3987" y="1908"/>
                  <a:ext cx="183" cy="126"/>
                </a:xfrm>
                <a:custGeom>
                  <a:avLst/>
                  <a:gdLst>
                    <a:gd name="T0" fmla="*/ 58 w 183"/>
                    <a:gd name="T1" fmla="*/ 8 h 126"/>
                    <a:gd name="T2" fmla="*/ 73 w 183"/>
                    <a:gd name="T3" fmla="*/ 6 h 126"/>
                    <a:gd name="T4" fmla="*/ 87 w 183"/>
                    <a:gd name="T5" fmla="*/ 4 h 126"/>
                    <a:gd name="T6" fmla="*/ 93 w 183"/>
                    <a:gd name="T7" fmla="*/ 4 h 126"/>
                    <a:gd name="T8" fmla="*/ 104 w 183"/>
                    <a:gd name="T9" fmla="*/ 6 h 126"/>
                    <a:gd name="T10" fmla="*/ 120 w 183"/>
                    <a:gd name="T11" fmla="*/ 4 h 126"/>
                    <a:gd name="T12" fmla="*/ 131 w 183"/>
                    <a:gd name="T13" fmla="*/ 12 h 126"/>
                    <a:gd name="T14" fmla="*/ 140 w 183"/>
                    <a:gd name="T15" fmla="*/ 27 h 126"/>
                    <a:gd name="T16" fmla="*/ 151 w 183"/>
                    <a:gd name="T17" fmla="*/ 39 h 126"/>
                    <a:gd name="T18" fmla="*/ 164 w 183"/>
                    <a:gd name="T19" fmla="*/ 40 h 126"/>
                    <a:gd name="T20" fmla="*/ 172 w 183"/>
                    <a:gd name="T21" fmla="*/ 37 h 126"/>
                    <a:gd name="T22" fmla="*/ 180 w 183"/>
                    <a:gd name="T23" fmla="*/ 34 h 126"/>
                    <a:gd name="T24" fmla="*/ 175 w 183"/>
                    <a:gd name="T25" fmla="*/ 44 h 126"/>
                    <a:gd name="T26" fmla="*/ 164 w 183"/>
                    <a:gd name="T27" fmla="*/ 61 h 126"/>
                    <a:gd name="T28" fmla="*/ 147 w 183"/>
                    <a:gd name="T29" fmla="*/ 70 h 126"/>
                    <a:gd name="T30" fmla="*/ 136 w 183"/>
                    <a:gd name="T31" fmla="*/ 66 h 126"/>
                    <a:gd name="T32" fmla="*/ 126 w 183"/>
                    <a:gd name="T33" fmla="*/ 59 h 126"/>
                    <a:gd name="T34" fmla="*/ 119 w 183"/>
                    <a:gd name="T35" fmla="*/ 53 h 126"/>
                    <a:gd name="T36" fmla="*/ 116 w 183"/>
                    <a:gd name="T37" fmla="*/ 55 h 126"/>
                    <a:gd name="T38" fmla="*/ 121 w 183"/>
                    <a:gd name="T39" fmla="*/ 62 h 126"/>
                    <a:gd name="T40" fmla="*/ 129 w 183"/>
                    <a:gd name="T41" fmla="*/ 68 h 126"/>
                    <a:gd name="T42" fmla="*/ 146 w 183"/>
                    <a:gd name="T43" fmla="*/ 77 h 126"/>
                    <a:gd name="T44" fmla="*/ 154 w 183"/>
                    <a:gd name="T45" fmla="*/ 109 h 126"/>
                    <a:gd name="T46" fmla="*/ 147 w 183"/>
                    <a:gd name="T47" fmla="*/ 125 h 126"/>
                    <a:gd name="T48" fmla="*/ 134 w 183"/>
                    <a:gd name="T49" fmla="*/ 125 h 126"/>
                    <a:gd name="T50" fmla="*/ 120 w 183"/>
                    <a:gd name="T51" fmla="*/ 124 h 126"/>
                    <a:gd name="T52" fmla="*/ 107 w 183"/>
                    <a:gd name="T53" fmla="*/ 122 h 126"/>
                    <a:gd name="T54" fmla="*/ 93 w 183"/>
                    <a:gd name="T55" fmla="*/ 121 h 126"/>
                    <a:gd name="T56" fmla="*/ 80 w 183"/>
                    <a:gd name="T57" fmla="*/ 124 h 126"/>
                    <a:gd name="T58" fmla="*/ 65 w 183"/>
                    <a:gd name="T59" fmla="*/ 120 h 126"/>
                    <a:gd name="T60" fmla="*/ 50 w 183"/>
                    <a:gd name="T61" fmla="*/ 115 h 126"/>
                    <a:gd name="T62" fmla="*/ 43 w 183"/>
                    <a:gd name="T63" fmla="*/ 97 h 126"/>
                    <a:gd name="T64" fmla="*/ 45 w 183"/>
                    <a:gd name="T65" fmla="*/ 63 h 126"/>
                    <a:gd name="T66" fmla="*/ 53 w 183"/>
                    <a:gd name="T67" fmla="*/ 31 h 126"/>
                    <a:gd name="T68" fmla="*/ 57 w 183"/>
                    <a:gd name="T69" fmla="*/ 18 h 126"/>
                    <a:gd name="T70" fmla="*/ 51 w 183"/>
                    <a:gd name="T71" fmla="*/ 15 h 126"/>
                    <a:gd name="T72" fmla="*/ 46 w 183"/>
                    <a:gd name="T73" fmla="*/ 24 h 126"/>
                    <a:gd name="T74" fmla="*/ 44 w 183"/>
                    <a:gd name="T75" fmla="*/ 32 h 126"/>
                    <a:gd name="T76" fmla="*/ 30 w 183"/>
                    <a:gd name="T77" fmla="*/ 27 h 126"/>
                    <a:gd name="T78" fmla="*/ 14 w 183"/>
                    <a:gd name="T79" fmla="*/ 17 h 126"/>
                    <a:gd name="T80" fmla="*/ 0 w 183"/>
                    <a:gd name="T81" fmla="*/ 4 h 126"/>
                    <a:gd name="T82" fmla="*/ 12 w 183"/>
                    <a:gd name="T83" fmla="*/ 3 h 126"/>
                    <a:gd name="T84" fmla="*/ 30 w 183"/>
                    <a:gd name="T85" fmla="*/ 3 h 126"/>
                    <a:gd name="T86" fmla="*/ 48 w 183"/>
                    <a:gd name="T87" fmla="*/ 7 h 1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3"/>
                    <a:gd name="T133" fmla="*/ 0 h 126"/>
                    <a:gd name="T134" fmla="*/ 183 w 183"/>
                    <a:gd name="T135" fmla="*/ 126 h 1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3" h="126">
                      <a:moveTo>
                        <a:pt x="48" y="7"/>
                      </a:moveTo>
                      <a:lnTo>
                        <a:pt x="53" y="8"/>
                      </a:lnTo>
                      <a:lnTo>
                        <a:pt x="58" y="8"/>
                      </a:lnTo>
                      <a:lnTo>
                        <a:pt x="63" y="8"/>
                      </a:lnTo>
                      <a:lnTo>
                        <a:pt x="68" y="7"/>
                      </a:lnTo>
                      <a:lnTo>
                        <a:pt x="73" y="6"/>
                      </a:lnTo>
                      <a:lnTo>
                        <a:pt x="78" y="5"/>
                      </a:lnTo>
                      <a:lnTo>
                        <a:pt x="83" y="4"/>
                      </a:lnTo>
                      <a:lnTo>
                        <a:pt x="87" y="4"/>
                      </a:lnTo>
                      <a:lnTo>
                        <a:pt x="89" y="3"/>
                      </a:lnTo>
                      <a:lnTo>
                        <a:pt x="91" y="3"/>
                      </a:lnTo>
                      <a:lnTo>
                        <a:pt x="93" y="4"/>
                      </a:lnTo>
                      <a:lnTo>
                        <a:pt x="95" y="5"/>
                      </a:lnTo>
                      <a:lnTo>
                        <a:pt x="99" y="6"/>
                      </a:lnTo>
                      <a:lnTo>
                        <a:pt x="104" y="6"/>
                      </a:lnTo>
                      <a:lnTo>
                        <a:pt x="110" y="5"/>
                      </a:lnTo>
                      <a:lnTo>
                        <a:pt x="115" y="4"/>
                      </a:lnTo>
                      <a:lnTo>
                        <a:pt x="120" y="4"/>
                      </a:lnTo>
                      <a:lnTo>
                        <a:pt x="124" y="5"/>
                      </a:lnTo>
                      <a:lnTo>
                        <a:pt x="128" y="7"/>
                      </a:lnTo>
                      <a:lnTo>
                        <a:pt x="131" y="12"/>
                      </a:lnTo>
                      <a:lnTo>
                        <a:pt x="134" y="16"/>
                      </a:lnTo>
                      <a:lnTo>
                        <a:pt x="137" y="21"/>
                      </a:lnTo>
                      <a:lnTo>
                        <a:pt x="140" y="27"/>
                      </a:lnTo>
                      <a:lnTo>
                        <a:pt x="143" y="31"/>
                      </a:lnTo>
                      <a:lnTo>
                        <a:pt x="147" y="36"/>
                      </a:lnTo>
                      <a:lnTo>
                        <a:pt x="151" y="39"/>
                      </a:lnTo>
                      <a:lnTo>
                        <a:pt x="156" y="41"/>
                      </a:lnTo>
                      <a:lnTo>
                        <a:pt x="162" y="41"/>
                      </a:lnTo>
                      <a:lnTo>
                        <a:pt x="164" y="40"/>
                      </a:lnTo>
                      <a:lnTo>
                        <a:pt x="167" y="39"/>
                      </a:lnTo>
                      <a:lnTo>
                        <a:pt x="170" y="38"/>
                      </a:lnTo>
                      <a:lnTo>
                        <a:pt x="172" y="37"/>
                      </a:lnTo>
                      <a:lnTo>
                        <a:pt x="175" y="35"/>
                      </a:lnTo>
                      <a:lnTo>
                        <a:pt x="177" y="34"/>
                      </a:lnTo>
                      <a:lnTo>
                        <a:pt x="180" y="34"/>
                      </a:lnTo>
                      <a:lnTo>
                        <a:pt x="182" y="34"/>
                      </a:lnTo>
                      <a:lnTo>
                        <a:pt x="179" y="38"/>
                      </a:lnTo>
                      <a:lnTo>
                        <a:pt x="175" y="44"/>
                      </a:lnTo>
                      <a:lnTo>
                        <a:pt x="172" y="49"/>
                      </a:lnTo>
                      <a:lnTo>
                        <a:pt x="168" y="55"/>
                      </a:lnTo>
                      <a:lnTo>
                        <a:pt x="164" y="61"/>
                      </a:lnTo>
                      <a:lnTo>
                        <a:pt x="159" y="65"/>
                      </a:lnTo>
                      <a:lnTo>
                        <a:pt x="153" y="68"/>
                      </a:lnTo>
                      <a:lnTo>
                        <a:pt x="147" y="70"/>
                      </a:lnTo>
                      <a:lnTo>
                        <a:pt x="143" y="69"/>
                      </a:lnTo>
                      <a:lnTo>
                        <a:pt x="140" y="67"/>
                      </a:lnTo>
                      <a:lnTo>
                        <a:pt x="136" y="66"/>
                      </a:lnTo>
                      <a:lnTo>
                        <a:pt x="133" y="64"/>
                      </a:lnTo>
                      <a:lnTo>
                        <a:pt x="129" y="61"/>
                      </a:lnTo>
                      <a:lnTo>
                        <a:pt x="126" y="59"/>
                      </a:lnTo>
                      <a:lnTo>
                        <a:pt x="123" y="56"/>
                      </a:lnTo>
                      <a:lnTo>
                        <a:pt x="120" y="53"/>
                      </a:lnTo>
                      <a:lnTo>
                        <a:pt x="119" y="53"/>
                      </a:lnTo>
                      <a:lnTo>
                        <a:pt x="118" y="53"/>
                      </a:lnTo>
                      <a:lnTo>
                        <a:pt x="117" y="54"/>
                      </a:lnTo>
                      <a:lnTo>
                        <a:pt x="116" y="55"/>
                      </a:lnTo>
                      <a:lnTo>
                        <a:pt x="118" y="58"/>
                      </a:lnTo>
                      <a:lnTo>
                        <a:pt x="119" y="60"/>
                      </a:lnTo>
                      <a:lnTo>
                        <a:pt x="121" y="62"/>
                      </a:lnTo>
                      <a:lnTo>
                        <a:pt x="123" y="64"/>
                      </a:lnTo>
                      <a:lnTo>
                        <a:pt x="126" y="66"/>
                      </a:lnTo>
                      <a:lnTo>
                        <a:pt x="129" y="68"/>
                      </a:lnTo>
                      <a:lnTo>
                        <a:pt x="131" y="70"/>
                      </a:lnTo>
                      <a:lnTo>
                        <a:pt x="133" y="72"/>
                      </a:lnTo>
                      <a:lnTo>
                        <a:pt x="146" y="77"/>
                      </a:lnTo>
                      <a:lnTo>
                        <a:pt x="149" y="87"/>
                      </a:lnTo>
                      <a:lnTo>
                        <a:pt x="152" y="98"/>
                      </a:lnTo>
                      <a:lnTo>
                        <a:pt x="154" y="109"/>
                      </a:lnTo>
                      <a:lnTo>
                        <a:pt x="155" y="120"/>
                      </a:lnTo>
                      <a:lnTo>
                        <a:pt x="152" y="124"/>
                      </a:lnTo>
                      <a:lnTo>
                        <a:pt x="147" y="125"/>
                      </a:lnTo>
                      <a:lnTo>
                        <a:pt x="143" y="125"/>
                      </a:lnTo>
                      <a:lnTo>
                        <a:pt x="138" y="125"/>
                      </a:lnTo>
                      <a:lnTo>
                        <a:pt x="134" y="125"/>
                      </a:lnTo>
                      <a:lnTo>
                        <a:pt x="129" y="125"/>
                      </a:lnTo>
                      <a:lnTo>
                        <a:pt x="125" y="124"/>
                      </a:lnTo>
                      <a:lnTo>
                        <a:pt x="120" y="124"/>
                      </a:lnTo>
                      <a:lnTo>
                        <a:pt x="116" y="123"/>
                      </a:lnTo>
                      <a:lnTo>
                        <a:pt x="111" y="122"/>
                      </a:lnTo>
                      <a:lnTo>
                        <a:pt x="107" y="122"/>
                      </a:lnTo>
                      <a:lnTo>
                        <a:pt x="102" y="121"/>
                      </a:lnTo>
                      <a:lnTo>
                        <a:pt x="98" y="121"/>
                      </a:lnTo>
                      <a:lnTo>
                        <a:pt x="93" y="121"/>
                      </a:lnTo>
                      <a:lnTo>
                        <a:pt x="89" y="122"/>
                      </a:lnTo>
                      <a:lnTo>
                        <a:pt x="84" y="123"/>
                      </a:lnTo>
                      <a:lnTo>
                        <a:pt x="80" y="124"/>
                      </a:lnTo>
                      <a:lnTo>
                        <a:pt x="75" y="122"/>
                      </a:lnTo>
                      <a:lnTo>
                        <a:pt x="70" y="121"/>
                      </a:lnTo>
                      <a:lnTo>
                        <a:pt x="65" y="120"/>
                      </a:lnTo>
                      <a:lnTo>
                        <a:pt x="60" y="119"/>
                      </a:lnTo>
                      <a:lnTo>
                        <a:pt x="55" y="118"/>
                      </a:lnTo>
                      <a:lnTo>
                        <a:pt x="50" y="115"/>
                      </a:lnTo>
                      <a:lnTo>
                        <a:pt x="46" y="112"/>
                      </a:lnTo>
                      <a:lnTo>
                        <a:pt x="42" y="109"/>
                      </a:lnTo>
                      <a:lnTo>
                        <a:pt x="43" y="97"/>
                      </a:lnTo>
                      <a:lnTo>
                        <a:pt x="43" y="86"/>
                      </a:lnTo>
                      <a:lnTo>
                        <a:pt x="44" y="75"/>
                      </a:lnTo>
                      <a:lnTo>
                        <a:pt x="45" y="63"/>
                      </a:lnTo>
                      <a:lnTo>
                        <a:pt x="47" y="52"/>
                      </a:lnTo>
                      <a:lnTo>
                        <a:pt x="50" y="41"/>
                      </a:lnTo>
                      <a:lnTo>
                        <a:pt x="53" y="31"/>
                      </a:lnTo>
                      <a:lnTo>
                        <a:pt x="58" y="21"/>
                      </a:lnTo>
                      <a:lnTo>
                        <a:pt x="58" y="19"/>
                      </a:lnTo>
                      <a:lnTo>
                        <a:pt x="57" y="18"/>
                      </a:lnTo>
                      <a:lnTo>
                        <a:pt x="56" y="16"/>
                      </a:lnTo>
                      <a:lnTo>
                        <a:pt x="55" y="14"/>
                      </a:lnTo>
                      <a:lnTo>
                        <a:pt x="51" y="15"/>
                      </a:lnTo>
                      <a:lnTo>
                        <a:pt x="49" y="18"/>
                      </a:lnTo>
                      <a:lnTo>
                        <a:pt x="48" y="21"/>
                      </a:lnTo>
                      <a:lnTo>
                        <a:pt x="46" y="24"/>
                      </a:lnTo>
                      <a:lnTo>
                        <a:pt x="46" y="27"/>
                      </a:lnTo>
                      <a:lnTo>
                        <a:pt x="45" y="30"/>
                      </a:lnTo>
                      <a:lnTo>
                        <a:pt x="44" y="32"/>
                      </a:lnTo>
                      <a:lnTo>
                        <a:pt x="42" y="32"/>
                      </a:lnTo>
                      <a:lnTo>
                        <a:pt x="36" y="30"/>
                      </a:lnTo>
                      <a:lnTo>
                        <a:pt x="30" y="27"/>
                      </a:lnTo>
                      <a:lnTo>
                        <a:pt x="25" y="24"/>
                      </a:lnTo>
                      <a:lnTo>
                        <a:pt x="19" y="21"/>
                      </a:lnTo>
                      <a:lnTo>
                        <a:pt x="14" y="17"/>
                      </a:lnTo>
                      <a:lnTo>
                        <a:pt x="9" y="13"/>
                      </a:lnTo>
                      <a:lnTo>
                        <a:pt x="4" y="8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6" y="1"/>
                      </a:lnTo>
                      <a:lnTo>
                        <a:pt x="12" y="3"/>
                      </a:lnTo>
                      <a:lnTo>
                        <a:pt x="18" y="3"/>
                      </a:lnTo>
                      <a:lnTo>
                        <a:pt x="24" y="3"/>
                      </a:lnTo>
                      <a:lnTo>
                        <a:pt x="30" y="3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8" y="7"/>
                      </a:lnTo>
                    </a:path>
                  </a:pathLst>
                </a:custGeom>
                <a:solidFill>
                  <a:srgbClr val="FF9933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1" name="Freeform 98"/>
                <p:cNvSpPr>
                  <a:spLocks/>
                </p:cNvSpPr>
                <p:nvPr/>
              </p:nvSpPr>
              <p:spPr bwMode="auto">
                <a:xfrm>
                  <a:off x="4178" y="1926"/>
                  <a:ext cx="10" cy="12"/>
                </a:xfrm>
                <a:custGeom>
                  <a:avLst/>
                  <a:gdLst>
                    <a:gd name="T0" fmla="*/ 8 w 10"/>
                    <a:gd name="T1" fmla="*/ 8 h 12"/>
                    <a:gd name="T2" fmla="*/ 5 w 10"/>
                    <a:gd name="T3" fmla="*/ 11 h 12"/>
                    <a:gd name="T4" fmla="*/ 3 w 10"/>
                    <a:gd name="T5" fmla="*/ 11 h 12"/>
                    <a:gd name="T6" fmla="*/ 1 w 10"/>
                    <a:gd name="T7" fmla="*/ 8 h 12"/>
                    <a:gd name="T8" fmla="*/ 0 w 10"/>
                    <a:gd name="T9" fmla="*/ 5 h 12"/>
                    <a:gd name="T10" fmla="*/ 2 w 10"/>
                    <a:gd name="T11" fmla="*/ 4 h 12"/>
                    <a:gd name="T12" fmla="*/ 3 w 10"/>
                    <a:gd name="T13" fmla="*/ 2 h 12"/>
                    <a:gd name="T14" fmla="*/ 5 w 10"/>
                    <a:gd name="T15" fmla="*/ 1 h 12"/>
                    <a:gd name="T16" fmla="*/ 7 w 10"/>
                    <a:gd name="T17" fmla="*/ 0 h 12"/>
                    <a:gd name="T18" fmla="*/ 8 w 10"/>
                    <a:gd name="T19" fmla="*/ 1 h 12"/>
                    <a:gd name="T20" fmla="*/ 9 w 10"/>
                    <a:gd name="T21" fmla="*/ 4 h 12"/>
                    <a:gd name="T22" fmla="*/ 9 w 10"/>
                    <a:gd name="T23" fmla="*/ 6 h 12"/>
                    <a:gd name="T24" fmla="*/ 8 w 10"/>
                    <a:gd name="T25" fmla="*/ 8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12"/>
                    <a:gd name="T41" fmla="*/ 10 w 10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12">
                      <a:moveTo>
                        <a:pt x="8" y="8"/>
                      </a:move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1" y="8"/>
                      </a:lnTo>
                      <a:lnTo>
                        <a:pt x="0" y="5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8" y="8"/>
                      </a:lnTo>
                    </a:path>
                  </a:pathLst>
                </a:custGeom>
                <a:solidFill>
                  <a:srgbClr val="CCA58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2" name="Freeform 99"/>
                <p:cNvSpPr>
                  <a:spLocks/>
                </p:cNvSpPr>
                <p:nvPr/>
              </p:nvSpPr>
              <p:spPr bwMode="auto">
                <a:xfrm>
                  <a:off x="4185" y="1934"/>
                  <a:ext cx="20" cy="12"/>
                </a:xfrm>
                <a:custGeom>
                  <a:avLst/>
                  <a:gdLst>
                    <a:gd name="T0" fmla="*/ 19 w 20"/>
                    <a:gd name="T1" fmla="*/ 3 h 12"/>
                    <a:gd name="T2" fmla="*/ 17 w 20"/>
                    <a:gd name="T3" fmla="*/ 5 h 12"/>
                    <a:gd name="T4" fmla="*/ 16 w 20"/>
                    <a:gd name="T5" fmla="*/ 7 h 12"/>
                    <a:gd name="T6" fmla="*/ 14 w 20"/>
                    <a:gd name="T7" fmla="*/ 10 h 12"/>
                    <a:gd name="T8" fmla="*/ 11 w 20"/>
                    <a:gd name="T9" fmla="*/ 11 h 12"/>
                    <a:gd name="T10" fmla="*/ 10 w 20"/>
                    <a:gd name="T11" fmla="*/ 11 h 12"/>
                    <a:gd name="T12" fmla="*/ 8 w 20"/>
                    <a:gd name="T13" fmla="*/ 11 h 12"/>
                    <a:gd name="T14" fmla="*/ 7 w 20"/>
                    <a:gd name="T15" fmla="*/ 11 h 12"/>
                    <a:gd name="T16" fmla="*/ 6 w 20"/>
                    <a:gd name="T17" fmla="*/ 11 h 12"/>
                    <a:gd name="T18" fmla="*/ 4 w 20"/>
                    <a:gd name="T19" fmla="*/ 11 h 12"/>
                    <a:gd name="T20" fmla="*/ 3 w 20"/>
                    <a:gd name="T21" fmla="*/ 10 h 12"/>
                    <a:gd name="T22" fmla="*/ 1 w 20"/>
                    <a:gd name="T23" fmla="*/ 10 h 12"/>
                    <a:gd name="T24" fmla="*/ 0 w 20"/>
                    <a:gd name="T25" fmla="*/ 10 h 12"/>
                    <a:gd name="T26" fmla="*/ 2 w 20"/>
                    <a:gd name="T27" fmla="*/ 9 h 12"/>
                    <a:gd name="T28" fmla="*/ 5 w 20"/>
                    <a:gd name="T29" fmla="*/ 8 h 12"/>
                    <a:gd name="T30" fmla="*/ 8 w 20"/>
                    <a:gd name="T31" fmla="*/ 6 h 12"/>
                    <a:gd name="T32" fmla="*/ 9 w 20"/>
                    <a:gd name="T33" fmla="*/ 3 h 12"/>
                    <a:gd name="T34" fmla="*/ 9 w 20"/>
                    <a:gd name="T35" fmla="*/ 0 h 12"/>
                    <a:gd name="T36" fmla="*/ 12 w 20"/>
                    <a:gd name="T37" fmla="*/ 1 h 12"/>
                    <a:gd name="T38" fmla="*/ 14 w 20"/>
                    <a:gd name="T39" fmla="*/ 1 h 12"/>
                    <a:gd name="T40" fmla="*/ 17 w 20"/>
                    <a:gd name="T41" fmla="*/ 1 h 12"/>
                    <a:gd name="T42" fmla="*/ 19 w 20"/>
                    <a:gd name="T43" fmla="*/ 3 h 1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"/>
                    <a:gd name="T67" fmla="*/ 0 h 12"/>
                    <a:gd name="T68" fmla="*/ 20 w 20"/>
                    <a:gd name="T69" fmla="*/ 12 h 1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" h="12">
                      <a:moveTo>
                        <a:pt x="19" y="3"/>
                      </a:moveTo>
                      <a:lnTo>
                        <a:pt x="17" y="5"/>
                      </a:lnTo>
                      <a:lnTo>
                        <a:pt x="16" y="7"/>
                      </a:lnTo>
                      <a:lnTo>
                        <a:pt x="14" y="10"/>
                      </a:lnTo>
                      <a:lnTo>
                        <a:pt x="11" y="11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7" y="11"/>
                      </a:lnTo>
                      <a:lnTo>
                        <a:pt x="6" y="11"/>
                      </a:lnTo>
                      <a:lnTo>
                        <a:pt x="4" y="11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5" y="8"/>
                      </a:lnTo>
                      <a:lnTo>
                        <a:pt x="8" y="6"/>
                      </a:lnTo>
                      <a:lnTo>
                        <a:pt x="9" y="3"/>
                      </a:ln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3"/>
                      </a:lnTo>
                    </a:path>
                  </a:pathLst>
                </a:custGeom>
                <a:solidFill>
                  <a:srgbClr val="8C3F2B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3" name="Freeform 100"/>
                <p:cNvSpPr>
                  <a:spLocks/>
                </p:cNvSpPr>
                <p:nvPr/>
              </p:nvSpPr>
              <p:spPr bwMode="auto">
                <a:xfrm>
                  <a:off x="4348" y="1934"/>
                  <a:ext cx="6" cy="20"/>
                </a:xfrm>
                <a:custGeom>
                  <a:avLst/>
                  <a:gdLst>
                    <a:gd name="T0" fmla="*/ 4 w 6"/>
                    <a:gd name="T1" fmla="*/ 19 h 20"/>
                    <a:gd name="T2" fmla="*/ 3 w 6"/>
                    <a:gd name="T3" fmla="*/ 16 h 20"/>
                    <a:gd name="T4" fmla="*/ 1 w 6"/>
                    <a:gd name="T5" fmla="*/ 13 h 20"/>
                    <a:gd name="T6" fmla="*/ 0 w 6"/>
                    <a:gd name="T7" fmla="*/ 11 h 20"/>
                    <a:gd name="T8" fmla="*/ 2 w 6"/>
                    <a:gd name="T9" fmla="*/ 7 h 20"/>
                    <a:gd name="T10" fmla="*/ 1 w 6"/>
                    <a:gd name="T11" fmla="*/ 6 h 20"/>
                    <a:gd name="T12" fmla="*/ 1 w 6"/>
                    <a:gd name="T13" fmla="*/ 4 h 20"/>
                    <a:gd name="T14" fmla="*/ 1 w 6"/>
                    <a:gd name="T15" fmla="*/ 2 h 20"/>
                    <a:gd name="T16" fmla="*/ 1 w 6"/>
                    <a:gd name="T17" fmla="*/ 0 h 20"/>
                    <a:gd name="T18" fmla="*/ 3 w 6"/>
                    <a:gd name="T19" fmla="*/ 5 h 20"/>
                    <a:gd name="T20" fmla="*/ 5 w 6"/>
                    <a:gd name="T21" fmla="*/ 10 h 20"/>
                    <a:gd name="T22" fmla="*/ 5 w 6"/>
                    <a:gd name="T23" fmla="*/ 14 h 20"/>
                    <a:gd name="T24" fmla="*/ 4 w 6"/>
                    <a:gd name="T25" fmla="*/ 19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"/>
                    <a:gd name="T40" fmla="*/ 0 h 20"/>
                    <a:gd name="T41" fmla="*/ 6 w 6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" h="20">
                      <a:moveTo>
                        <a:pt x="4" y="19"/>
                      </a:moveTo>
                      <a:lnTo>
                        <a:pt x="3" y="16"/>
                      </a:lnTo>
                      <a:lnTo>
                        <a:pt x="1" y="13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4" y="19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4" name="Freeform 101"/>
                <p:cNvSpPr>
                  <a:spLocks/>
                </p:cNvSpPr>
                <p:nvPr/>
              </p:nvSpPr>
              <p:spPr bwMode="auto">
                <a:xfrm>
                  <a:off x="4377" y="1934"/>
                  <a:ext cx="11" cy="19"/>
                </a:xfrm>
                <a:custGeom>
                  <a:avLst/>
                  <a:gdLst>
                    <a:gd name="T0" fmla="*/ 10 w 11"/>
                    <a:gd name="T1" fmla="*/ 12 h 19"/>
                    <a:gd name="T2" fmla="*/ 4 w 11"/>
                    <a:gd name="T3" fmla="*/ 18 h 19"/>
                    <a:gd name="T4" fmla="*/ 3 w 11"/>
                    <a:gd name="T5" fmla="*/ 13 h 19"/>
                    <a:gd name="T6" fmla="*/ 1 w 11"/>
                    <a:gd name="T7" fmla="*/ 8 h 19"/>
                    <a:gd name="T8" fmla="*/ 0 w 11"/>
                    <a:gd name="T9" fmla="*/ 4 h 19"/>
                    <a:gd name="T10" fmla="*/ 3 w 11"/>
                    <a:gd name="T11" fmla="*/ 0 h 19"/>
                    <a:gd name="T12" fmla="*/ 4 w 11"/>
                    <a:gd name="T13" fmla="*/ 3 h 19"/>
                    <a:gd name="T14" fmla="*/ 5 w 11"/>
                    <a:gd name="T15" fmla="*/ 7 h 19"/>
                    <a:gd name="T16" fmla="*/ 8 w 11"/>
                    <a:gd name="T17" fmla="*/ 10 h 19"/>
                    <a:gd name="T18" fmla="*/ 10 w 11"/>
                    <a:gd name="T19" fmla="*/ 12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19"/>
                    <a:gd name="T32" fmla="*/ 11 w 11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19">
                      <a:moveTo>
                        <a:pt x="10" y="12"/>
                      </a:moveTo>
                      <a:lnTo>
                        <a:pt x="4" y="18"/>
                      </a:lnTo>
                      <a:lnTo>
                        <a:pt x="3" y="13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4" y="3"/>
                      </a:lnTo>
                      <a:lnTo>
                        <a:pt x="5" y="7"/>
                      </a:lnTo>
                      <a:lnTo>
                        <a:pt x="8" y="10"/>
                      </a:lnTo>
                      <a:lnTo>
                        <a:pt x="10" y="12"/>
                      </a:lnTo>
                    </a:path>
                  </a:pathLst>
                </a:custGeom>
                <a:solidFill>
                  <a:srgbClr val="B7F9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5" name="Freeform 102"/>
                <p:cNvSpPr>
                  <a:spLocks/>
                </p:cNvSpPr>
                <p:nvPr/>
              </p:nvSpPr>
              <p:spPr bwMode="auto">
                <a:xfrm>
                  <a:off x="4492" y="1935"/>
                  <a:ext cx="9" cy="25"/>
                </a:xfrm>
                <a:custGeom>
                  <a:avLst/>
                  <a:gdLst>
                    <a:gd name="T0" fmla="*/ 8 w 9"/>
                    <a:gd name="T1" fmla="*/ 17 h 25"/>
                    <a:gd name="T2" fmla="*/ 7 w 9"/>
                    <a:gd name="T3" fmla="*/ 19 h 25"/>
                    <a:gd name="T4" fmla="*/ 6 w 9"/>
                    <a:gd name="T5" fmla="*/ 21 h 25"/>
                    <a:gd name="T6" fmla="*/ 4 w 9"/>
                    <a:gd name="T7" fmla="*/ 23 h 25"/>
                    <a:gd name="T8" fmla="*/ 2 w 9"/>
                    <a:gd name="T9" fmla="*/ 24 h 25"/>
                    <a:gd name="T10" fmla="*/ 0 w 9"/>
                    <a:gd name="T11" fmla="*/ 19 h 25"/>
                    <a:gd name="T12" fmla="*/ 0 w 9"/>
                    <a:gd name="T13" fmla="*/ 12 h 25"/>
                    <a:gd name="T14" fmla="*/ 2 w 9"/>
                    <a:gd name="T15" fmla="*/ 6 h 25"/>
                    <a:gd name="T16" fmla="*/ 4 w 9"/>
                    <a:gd name="T17" fmla="*/ 0 h 25"/>
                    <a:gd name="T18" fmla="*/ 6 w 9"/>
                    <a:gd name="T19" fmla="*/ 4 h 25"/>
                    <a:gd name="T20" fmla="*/ 7 w 9"/>
                    <a:gd name="T21" fmla="*/ 8 h 25"/>
                    <a:gd name="T22" fmla="*/ 8 w 9"/>
                    <a:gd name="T23" fmla="*/ 12 h 25"/>
                    <a:gd name="T24" fmla="*/ 8 w 9"/>
                    <a:gd name="T25" fmla="*/ 17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25"/>
                    <a:gd name="T41" fmla="*/ 9 w 9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25">
                      <a:moveTo>
                        <a:pt x="8" y="17"/>
                      </a:moveTo>
                      <a:lnTo>
                        <a:pt x="7" y="19"/>
                      </a:lnTo>
                      <a:lnTo>
                        <a:pt x="6" y="21"/>
                      </a:lnTo>
                      <a:lnTo>
                        <a:pt x="4" y="23"/>
                      </a:lnTo>
                      <a:lnTo>
                        <a:pt x="2" y="24"/>
                      </a:lnTo>
                      <a:lnTo>
                        <a:pt x="0" y="19"/>
                      </a:lnTo>
                      <a:lnTo>
                        <a:pt x="0" y="12"/>
                      </a:lnTo>
                      <a:lnTo>
                        <a:pt x="2" y="6"/>
                      </a:lnTo>
                      <a:lnTo>
                        <a:pt x="4" y="0"/>
                      </a:lnTo>
                      <a:lnTo>
                        <a:pt x="6" y="4"/>
                      </a:lnTo>
                      <a:lnTo>
                        <a:pt x="7" y="8"/>
                      </a:lnTo>
                      <a:lnTo>
                        <a:pt x="8" y="12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6" name="Freeform 103"/>
                <p:cNvSpPr>
                  <a:spLocks/>
                </p:cNvSpPr>
                <p:nvPr/>
              </p:nvSpPr>
              <p:spPr bwMode="auto">
                <a:xfrm>
                  <a:off x="4171" y="1948"/>
                  <a:ext cx="110" cy="75"/>
                </a:xfrm>
                <a:custGeom>
                  <a:avLst/>
                  <a:gdLst>
                    <a:gd name="T0" fmla="*/ 37 w 110"/>
                    <a:gd name="T1" fmla="*/ 6 h 75"/>
                    <a:gd name="T2" fmla="*/ 52 w 110"/>
                    <a:gd name="T3" fmla="*/ 6 h 75"/>
                    <a:gd name="T4" fmla="*/ 67 w 110"/>
                    <a:gd name="T5" fmla="*/ 6 h 75"/>
                    <a:gd name="T6" fmla="*/ 82 w 110"/>
                    <a:gd name="T7" fmla="*/ 7 h 75"/>
                    <a:gd name="T8" fmla="*/ 95 w 110"/>
                    <a:gd name="T9" fmla="*/ 12 h 75"/>
                    <a:gd name="T10" fmla="*/ 101 w 110"/>
                    <a:gd name="T11" fmla="*/ 16 h 75"/>
                    <a:gd name="T12" fmla="*/ 103 w 110"/>
                    <a:gd name="T13" fmla="*/ 20 h 75"/>
                    <a:gd name="T14" fmla="*/ 102 w 110"/>
                    <a:gd name="T15" fmla="*/ 31 h 75"/>
                    <a:gd name="T16" fmla="*/ 105 w 110"/>
                    <a:gd name="T17" fmla="*/ 41 h 75"/>
                    <a:gd name="T18" fmla="*/ 109 w 110"/>
                    <a:gd name="T19" fmla="*/ 47 h 75"/>
                    <a:gd name="T20" fmla="*/ 107 w 110"/>
                    <a:gd name="T21" fmla="*/ 56 h 75"/>
                    <a:gd name="T22" fmla="*/ 106 w 110"/>
                    <a:gd name="T23" fmla="*/ 71 h 75"/>
                    <a:gd name="T24" fmla="*/ 102 w 110"/>
                    <a:gd name="T25" fmla="*/ 72 h 75"/>
                    <a:gd name="T26" fmla="*/ 99 w 110"/>
                    <a:gd name="T27" fmla="*/ 73 h 75"/>
                    <a:gd name="T28" fmla="*/ 96 w 110"/>
                    <a:gd name="T29" fmla="*/ 74 h 75"/>
                    <a:gd name="T30" fmla="*/ 92 w 110"/>
                    <a:gd name="T31" fmla="*/ 70 h 75"/>
                    <a:gd name="T32" fmla="*/ 90 w 110"/>
                    <a:gd name="T33" fmla="*/ 63 h 75"/>
                    <a:gd name="T34" fmla="*/ 94 w 110"/>
                    <a:gd name="T35" fmla="*/ 56 h 75"/>
                    <a:gd name="T36" fmla="*/ 97 w 110"/>
                    <a:gd name="T37" fmla="*/ 49 h 75"/>
                    <a:gd name="T38" fmla="*/ 95 w 110"/>
                    <a:gd name="T39" fmla="*/ 40 h 75"/>
                    <a:gd name="T40" fmla="*/ 88 w 110"/>
                    <a:gd name="T41" fmla="*/ 36 h 75"/>
                    <a:gd name="T42" fmla="*/ 79 w 110"/>
                    <a:gd name="T43" fmla="*/ 34 h 75"/>
                    <a:gd name="T44" fmla="*/ 72 w 110"/>
                    <a:gd name="T45" fmla="*/ 30 h 75"/>
                    <a:gd name="T46" fmla="*/ 63 w 110"/>
                    <a:gd name="T47" fmla="*/ 24 h 75"/>
                    <a:gd name="T48" fmla="*/ 47 w 110"/>
                    <a:gd name="T49" fmla="*/ 25 h 75"/>
                    <a:gd name="T50" fmla="*/ 32 w 110"/>
                    <a:gd name="T51" fmla="*/ 29 h 75"/>
                    <a:gd name="T52" fmla="*/ 20 w 110"/>
                    <a:gd name="T53" fmla="*/ 25 h 75"/>
                    <a:gd name="T54" fmla="*/ 14 w 110"/>
                    <a:gd name="T55" fmla="*/ 15 h 75"/>
                    <a:gd name="T56" fmla="*/ 10 w 110"/>
                    <a:gd name="T57" fmla="*/ 11 h 75"/>
                    <a:gd name="T58" fmla="*/ 7 w 110"/>
                    <a:gd name="T59" fmla="*/ 8 h 75"/>
                    <a:gd name="T60" fmla="*/ 2 w 110"/>
                    <a:gd name="T61" fmla="*/ 6 h 75"/>
                    <a:gd name="T62" fmla="*/ 1 w 110"/>
                    <a:gd name="T63" fmla="*/ 2 h 75"/>
                    <a:gd name="T64" fmla="*/ 5 w 110"/>
                    <a:gd name="T65" fmla="*/ 0 h 75"/>
                    <a:gd name="T66" fmla="*/ 9 w 110"/>
                    <a:gd name="T67" fmla="*/ 1 h 75"/>
                    <a:gd name="T68" fmla="*/ 13 w 110"/>
                    <a:gd name="T69" fmla="*/ 3 h 75"/>
                    <a:gd name="T70" fmla="*/ 33 w 110"/>
                    <a:gd name="T71" fmla="*/ 4 h 7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75"/>
                    <a:gd name="T110" fmla="*/ 110 w 110"/>
                    <a:gd name="T111" fmla="*/ 75 h 7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75">
                      <a:moveTo>
                        <a:pt x="33" y="4"/>
                      </a:moveTo>
                      <a:lnTo>
                        <a:pt x="37" y="6"/>
                      </a:lnTo>
                      <a:lnTo>
                        <a:pt x="45" y="6"/>
                      </a:lnTo>
                      <a:lnTo>
                        <a:pt x="52" y="6"/>
                      </a:lnTo>
                      <a:lnTo>
                        <a:pt x="59" y="6"/>
                      </a:lnTo>
                      <a:lnTo>
                        <a:pt x="67" y="6"/>
                      </a:lnTo>
                      <a:lnTo>
                        <a:pt x="74" y="6"/>
                      </a:lnTo>
                      <a:lnTo>
                        <a:pt x="82" y="7"/>
                      </a:lnTo>
                      <a:lnTo>
                        <a:pt x="88" y="9"/>
                      </a:lnTo>
                      <a:lnTo>
                        <a:pt x="95" y="12"/>
                      </a:lnTo>
                      <a:lnTo>
                        <a:pt x="98" y="14"/>
                      </a:lnTo>
                      <a:lnTo>
                        <a:pt x="101" y="16"/>
                      </a:lnTo>
                      <a:lnTo>
                        <a:pt x="103" y="17"/>
                      </a:lnTo>
                      <a:lnTo>
                        <a:pt x="103" y="20"/>
                      </a:lnTo>
                      <a:lnTo>
                        <a:pt x="102" y="25"/>
                      </a:lnTo>
                      <a:lnTo>
                        <a:pt x="102" y="31"/>
                      </a:lnTo>
                      <a:lnTo>
                        <a:pt x="103" y="36"/>
                      </a:lnTo>
                      <a:lnTo>
                        <a:pt x="105" y="41"/>
                      </a:lnTo>
                      <a:lnTo>
                        <a:pt x="109" y="44"/>
                      </a:lnTo>
                      <a:lnTo>
                        <a:pt x="109" y="47"/>
                      </a:lnTo>
                      <a:lnTo>
                        <a:pt x="108" y="52"/>
                      </a:lnTo>
                      <a:lnTo>
                        <a:pt x="107" y="56"/>
                      </a:lnTo>
                      <a:lnTo>
                        <a:pt x="107" y="70"/>
                      </a:lnTo>
                      <a:lnTo>
                        <a:pt x="106" y="71"/>
                      </a:lnTo>
                      <a:lnTo>
                        <a:pt x="104" y="72"/>
                      </a:lnTo>
                      <a:lnTo>
                        <a:pt x="102" y="72"/>
                      </a:lnTo>
                      <a:lnTo>
                        <a:pt x="101" y="73"/>
                      </a:lnTo>
                      <a:lnTo>
                        <a:pt x="99" y="73"/>
                      </a:lnTo>
                      <a:lnTo>
                        <a:pt x="97" y="74"/>
                      </a:lnTo>
                      <a:lnTo>
                        <a:pt x="96" y="74"/>
                      </a:lnTo>
                      <a:lnTo>
                        <a:pt x="94" y="74"/>
                      </a:lnTo>
                      <a:lnTo>
                        <a:pt x="92" y="70"/>
                      </a:lnTo>
                      <a:lnTo>
                        <a:pt x="91" y="67"/>
                      </a:lnTo>
                      <a:lnTo>
                        <a:pt x="90" y="63"/>
                      </a:lnTo>
                      <a:lnTo>
                        <a:pt x="92" y="60"/>
                      </a:lnTo>
                      <a:lnTo>
                        <a:pt x="94" y="56"/>
                      </a:lnTo>
                      <a:lnTo>
                        <a:pt x="96" y="53"/>
                      </a:lnTo>
                      <a:lnTo>
                        <a:pt x="97" y="49"/>
                      </a:lnTo>
                      <a:lnTo>
                        <a:pt x="97" y="45"/>
                      </a:lnTo>
                      <a:lnTo>
                        <a:pt x="95" y="40"/>
                      </a:lnTo>
                      <a:lnTo>
                        <a:pt x="92" y="37"/>
                      </a:lnTo>
                      <a:lnTo>
                        <a:pt x="88" y="36"/>
                      </a:lnTo>
                      <a:lnTo>
                        <a:pt x="83" y="35"/>
                      </a:lnTo>
                      <a:lnTo>
                        <a:pt x="79" y="34"/>
                      </a:lnTo>
                      <a:lnTo>
                        <a:pt x="76" y="33"/>
                      </a:lnTo>
                      <a:lnTo>
                        <a:pt x="72" y="30"/>
                      </a:lnTo>
                      <a:lnTo>
                        <a:pt x="69" y="26"/>
                      </a:lnTo>
                      <a:lnTo>
                        <a:pt x="63" y="24"/>
                      </a:lnTo>
                      <a:lnTo>
                        <a:pt x="55" y="24"/>
                      </a:lnTo>
                      <a:lnTo>
                        <a:pt x="47" y="25"/>
                      </a:lnTo>
                      <a:lnTo>
                        <a:pt x="40" y="27"/>
                      </a:lnTo>
                      <a:lnTo>
                        <a:pt x="32" y="29"/>
                      </a:lnTo>
                      <a:lnTo>
                        <a:pt x="26" y="28"/>
                      </a:lnTo>
                      <a:lnTo>
                        <a:pt x="20" y="25"/>
                      </a:lnTo>
                      <a:lnTo>
                        <a:pt x="16" y="17"/>
                      </a:lnTo>
                      <a:lnTo>
                        <a:pt x="14" y="15"/>
                      </a:ln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8"/>
                      </a:lnTo>
                      <a:lnTo>
                        <a:pt x="4" y="7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1" y="2"/>
                      </a:lnTo>
                      <a:lnTo>
                        <a:pt x="13" y="3"/>
                      </a:lnTo>
                      <a:lnTo>
                        <a:pt x="16" y="4"/>
                      </a:lnTo>
                      <a:lnTo>
                        <a:pt x="33" y="4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7" name="Freeform 104"/>
                <p:cNvSpPr>
                  <a:spLocks/>
                </p:cNvSpPr>
                <p:nvPr/>
              </p:nvSpPr>
              <p:spPr bwMode="auto">
                <a:xfrm>
                  <a:off x="4140" y="1961"/>
                  <a:ext cx="122" cy="68"/>
                </a:xfrm>
                <a:custGeom>
                  <a:avLst/>
                  <a:gdLst>
                    <a:gd name="T0" fmla="*/ 58 w 122"/>
                    <a:gd name="T1" fmla="*/ 23 h 68"/>
                    <a:gd name="T2" fmla="*/ 69 w 122"/>
                    <a:gd name="T3" fmla="*/ 23 h 68"/>
                    <a:gd name="T4" fmla="*/ 79 w 122"/>
                    <a:gd name="T5" fmla="*/ 21 h 68"/>
                    <a:gd name="T6" fmla="*/ 89 w 122"/>
                    <a:gd name="T7" fmla="*/ 18 h 68"/>
                    <a:gd name="T8" fmla="*/ 98 w 122"/>
                    <a:gd name="T9" fmla="*/ 19 h 68"/>
                    <a:gd name="T10" fmla="*/ 103 w 122"/>
                    <a:gd name="T11" fmla="*/ 24 h 68"/>
                    <a:gd name="T12" fmla="*/ 110 w 122"/>
                    <a:gd name="T13" fmla="*/ 28 h 68"/>
                    <a:gd name="T14" fmla="*/ 117 w 122"/>
                    <a:gd name="T15" fmla="*/ 30 h 68"/>
                    <a:gd name="T16" fmla="*/ 121 w 122"/>
                    <a:gd name="T17" fmla="*/ 34 h 68"/>
                    <a:gd name="T18" fmla="*/ 116 w 122"/>
                    <a:gd name="T19" fmla="*/ 40 h 68"/>
                    <a:gd name="T20" fmla="*/ 114 w 122"/>
                    <a:gd name="T21" fmla="*/ 48 h 68"/>
                    <a:gd name="T22" fmla="*/ 116 w 122"/>
                    <a:gd name="T23" fmla="*/ 58 h 68"/>
                    <a:gd name="T24" fmla="*/ 113 w 122"/>
                    <a:gd name="T25" fmla="*/ 63 h 68"/>
                    <a:gd name="T26" fmla="*/ 99 w 122"/>
                    <a:gd name="T27" fmla="*/ 66 h 68"/>
                    <a:gd name="T28" fmla="*/ 84 w 122"/>
                    <a:gd name="T29" fmla="*/ 67 h 68"/>
                    <a:gd name="T30" fmla="*/ 70 w 122"/>
                    <a:gd name="T31" fmla="*/ 66 h 68"/>
                    <a:gd name="T32" fmla="*/ 55 w 122"/>
                    <a:gd name="T33" fmla="*/ 66 h 68"/>
                    <a:gd name="T34" fmla="*/ 41 w 122"/>
                    <a:gd name="T35" fmla="*/ 63 h 68"/>
                    <a:gd name="T36" fmla="*/ 27 w 122"/>
                    <a:gd name="T37" fmla="*/ 61 h 68"/>
                    <a:gd name="T38" fmla="*/ 13 w 122"/>
                    <a:gd name="T39" fmla="*/ 56 h 68"/>
                    <a:gd name="T40" fmla="*/ 6 w 122"/>
                    <a:gd name="T41" fmla="*/ 47 h 68"/>
                    <a:gd name="T42" fmla="*/ 2 w 122"/>
                    <a:gd name="T43" fmla="*/ 32 h 68"/>
                    <a:gd name="T44" fmla="*/ 4 w 122"/>
                    <a:gd name="T45" fmla="*/ 23 h 68"/>
                    <a:gd name="T46" fmla="*/ 12 w 122"/>
                    <a:gd name="T47" fmla="*/ 19 h 68"/>
                    <a:gd name="T48" fmla="*/ 18 w 122"/>
                    <a:gd name="T49" fmla="*/ 12 h 68"/>
                    <a:gd name="T50" fmla="*/ 24 w 122"/>
                    <a:gd name="T51" fmla="*/ 5 h 68"/>
                    <a:gd name="T52" fmla="*/ 28 w 122"/>
                    <a:gd name="T53" fmla="*/ 0 h 68"/>
                    <a:gd name="T54" fmla="*/ 31 w 122"/>
                    <a:gd name="T55" fmla="*/ 0 h 68"/>
                    <a:gd name="T56" fmla="*/ 34 w 122"/>
                    <a:gd name="T57" fmla="*/ 2 h 68"/>
                    <a:gd name="T58" fmla="*/ 37 w 122"/>
                    <a:gd name="T59" fmla="*/ 3 h 68"/>
                    <a:gd name="T60" fmla="*/ 41 w 122"/>
                    <a:gd name="T61" fmla="*/ 5 h 68"/>
                    <a:gd name="T62" fmla="*/ 44 w 122"/>
                    <a:gd name="T63" fmla="*/ 11 h 68"/>
                    <a:gd name="T64" fmla="*/ 46 w 122"/>
                    <a:gd name="T65" fmla="*/ 16 h 68"/>
                    <a:gd name="T66" fmla="*/ 50 w 122"/>
                    <a:gd name="T67" fmla="*/ 20 h 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2"/>
                    <a:gd name="T103" fmla="*/ 0 h 68"/>
                    <a:gd name="T104" fmla="*/ 122 w 122"/>
                    <a:gd name="T105" fmla="*/ 68 h 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2" h="68">
                      <a:moveTo>
                        <a:pt x="53" y="21"/>
                      </a:moveTo>
                      <a:lnTo>
                        <a:pt x="58" y="23"/>
                      </a:lnTo>
                      <a:lnTo>
                        <a:pt x="63" y="24"/>
                      </a:lnTo>
                      <a:lnTo>
                        <a:pt x="69" y="23"/>
                      </a:lnTo>
                      <a:lnTo>
                        <a:pt x="74" y="23"/>
                      </a:lnTo>
                      <a:lnTo>
                        <a:pt x="79" y="21"/>
                      </a:lnTo>
                      <a:lnTo>
                        <a:pt x="84" y="20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98" y="19"/>
                      </a:lnTo>
                      <a:lnTo>
                        <a:pt x="101" y="22"/>
                      </a:lnTo>
                      <a:lnTo>
                        <a:pt x="103" y="24"/>
                      </a:lnTo>
                      <a:lnTo>
                        <a:pt x="106" y="26"/>
                      </a:lnTo>
                      <a:lnTo>
                        <a:pt x="110" y="28"/>
                      </a:lnTo>
                      <a:lnTo>
                        <a:pt x="113" y="30"/>
                      </a:lnTo>
                      <a:lnTo>
                        <a:pt x="117" y="30"/>
                      </a:lnTo>
                      <a:lnTo>
                        <a:pt x="121" y="31"/>
                      </a:lnTo>
                      <a:lnTo>
                        <a:pt x="121" y="34"/>
                      </a:lnTo>
                      <a:lnTo>
                        <a:pt x="119" y="37"/>
                      </a:lnTo>
                      <a:lnTo>
                        <a:pt x="116" y="40"/>
                      </a:lnTo>
                      <a:lnTo>
                        <a:pt x="115" y="43"/>
                      </a:lnTo>
                      <a:lnTo>
                        <a:pt x="114" y="48"/>
                      </a:lnTo>
                      <a:lnTo>
                        <a:pt x="114" y="53"/>
                      </a:lnTo>
                      <a:lnTo>
                        <a:pt x="116" y="58"/>
                      </a:lnTo>
                      <a:lnTo>
                        <a:pt x="119" y="62"/>
                      </a:lnTo>
                      <a:lnTo>
                        <a:pt x="113" y="63"/>
                      </a:lnTo>
                      <a:lnTo>
                        <a:pt x="106" y="65"/>
                      </a:lnTo>
                      <a:lnTo>
                        <a:pt x="99" y="66"/>
                      </a:lnTo>
                      <a:lnTo>
                        <a:pt x="92" y="66"/>
                      </a:lnTo>
                      <a:lnTo>
                        <a:pt x="84" y="67"/>
                      </a:lnTo>
                      <a:lnTo>
                        <a:pt x="77" y="67"/>
                      </a:lnTo>
                      <a:lnTo>
                        <a:pt x="70" y="66"/>
                      </a:lnTo>
                      <a:lnTo>
                        <a:pt x="62" y="66"/>
                      </a:lnTo>
                      <a:lnTo>
                        <a:pt x="55" y="66"/>
                      </a:lnTo>
                      <a:lnTo>
                        <a:pt x="48" y="65"/>
                      </a:lnTo>
                      <a:lnTo>
                        <a:pt x="41" y="63"/>
                      </a:lnTo>
                      <a:lnTo>
                        <a:pt x="34" y="62"/>
                      </a:lnTo>
                      <a:lnTo>
                        <a:pt x="27" y="61"/>
                      </a:lnTo>
                      <a:lnTo>
                        <a:pt x="20" y="59"/>
                      </a:lnTo>
                      <a:lnTo>
                        <a:pt x="13" y="56"/>
                      </a:lnTo>
                      <a:lnTo>
                        <a:pt x="7" y="55"/>
                      </a:lnTo>
                      <a:lnTo>
                        <a:pt x="6" y="47"/>
                      </a:lnTo>
                      <a:lnTo>
                        <a:pt x="4" y="39"/>
                      </a:lnTo>
                      <a:lnTo>
                        <a:pt x="2" y="32"/>
                      </a:lnTo>
                      <a:lnTo>
                        <a:pt x="0" y="24"/>
                      </a:lnTo>
                      <a:lnTo>
                        <a:pt x="4" y="23"/>
                      </a:lnTo>
                      <a:lnTo>
                        <a:pt x="8" y="21"/>
                      </a:lnTo>
                      <a:lnTo>
                        <a:pt x="12" y="19"/>
                      </a:lnTo>
                      <a:lnTo>
                        <a:pt x="15" y="16"/>
                      </a:lnTo>
                      <a:lnTo>
                        <a:pt x="18" y="12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6" y="1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3" y="1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7" y="3"/>
                      </a:lnTo>
                      <a:lnTo>
                        <a:pt x="39" y="3"/>
                      </a:lnTo>
                      <a:lnTo>
                        <a:pt x="41" y="5"/>
                      </a:lnTo>
                      <a:lnTo>
                        <a:pt x="43" y="8"/>
                      </a:lnTo>
                      <a:lnTo>
                        <a:pt x="44" y="11"/>
                      </a:lnTo>
                      <a:lnTo>
                        <a:pt x="45" y="13"/>
                      </a:lnTo>
                      <a:lnTo>
                        <a:pt x="46" y="16"/>
                      </a:lnTo>
                      <a:lnTo>
                        <a:pt x="48" y="18"/>
                      </a:lnTo>
                      <a:lnTo>
                        <a:pt x="50" y="20"/>
                      </a:lnTo>
                      <a:lnTo>
                        <a:pt x="53" y="21"/>
                      </a:lnTo>
                    </a:path>
                  </a:pathLst>
                </a:custGeom>
                <a:solidFill>
                  <a:srgbClr val="B7F9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8" name="Freeform 105"/>
                <p:cNvSpPr>
                  <a:spLocks/>
                </p:cNvSpPr>
                <p:nvPr/>
              </p:nvSpPr>
              <p:spPr bwMode="auto">
                <a:xfrm>
                  <a:off x="4003" y="1964"/>
                  <a:ext cx="24" cy="38"/>
                </a:xfrm>
                <a:custGeom>
                  <a:avLst/>
                  <a:gdLst>
                    <a:gd name="T0" fmla="*/ 23 w 24"/>
                    <a:gd name="T1" fmla="*/ 0 h 38"/>
                    <a:gd name="T2" fmla="*/ 22 w 24"/>
                    <a:gd name="T3" fmla="*/ 9 h 38"/>
                    <a:gd name="T4" fmla="*/ 21 w 24"/>
                    <a:gd name="T5" fmla="*/ 18 h 38"/>
                    <a:gd name="T6" fmla="*/ 20 w 24"/>
                    <a:gd name="T7" fmla="*/ 28 h 38"/>
                    <a:gd name="T8" fmla="*/ 19 w 24"/>
                    <a:gd name="T9" fmla="*/ 37 h 38"/>
                    <a:gd name="T10" fmla="*/ 15 w 24"/>
                    <a:gd name="T11" fmla="*/ 33 h 38"/>
                    <a:gd name="T12" fmla="*/ 12 w 24"/>
                    <a:gd name="T13" fmla="*/ 29 h 38"/>
                    <a:gd name="T14" fmla="*/ 8 w 24"/>
                    <a:gd name="T15" fmla="*/ 25 h 38"/>
                    <a:gd name="T16" fmla="*/ 5 w 24"/>
                    <a:gd name="T17" fmla="*/ 20 h 38"/>
                    <a:gd name="T18" fmla="*/ 3 w 24"/>
                    <a:gd name="T19" fmla="*/ 16 h 38"/>
                    <a:gd name="T20" fmla="*/ 2 w 24"/>
                    <a:gd name="T21" fmla="*/ 11 h 38"/>
                    <a:gd name="T22" fmla="*/ 0 w 24"/>
                    <a:gd name="T23" fmla="*/ 6 h 38"/>
                    <a:gd name="T24" fmla="*/ 0 w 24"/>
                    <a:gd name="T25" fmla="*/ 2 h 38"/>
                    <a:gd name="T26" fmla="*/ 3 w 24"/>
                    <a:gd name="T27" fmla="*/ 1 h 38"/>
                    <a:gd name="T28" fmla="*/ 5 w 24"/>
                    <a:gd name="T29" fmla="*/ 1 h 38"/>
                    <a:gd name="T30" fmla="*/ 8 w 24"/>
                    <a:gd name="T31" fmla="*/ 1 h 38"/>
                    <a:gd name="T32" fmla="*/ 12 w 24"/>
                    <a:gd name="T33" fmla="*/ 0 h 38"/>
                    <a:gd name="T34" fmla="*/ 14 w 24"/>
                    <a:gd name="T35" fmla="*/ 0 h 38"/>
                    <a:gd name="T36" fmla="*/ 17 w 24"/>
                    <a:gd name="T37" fmla="*/ 0 h 38"/>
                    <a:gd name="T38" fmla="*/ 20 w 24"/>
                    <a:gd name="T39" fmla="*/ 0 h 38"/>
                    <a:gd name="T40" fmla="*/ 23 w 24"/>
                    <a:gd name="T41" fmla="*/ 0 h 3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4"/>
                    <a:gd name="T64" fmla="*/ 0 h 38"/>
                    <a:gd name="T65" fmla="*/ 24 w 24"/>
                    <a:gd name="T66" fmla="*/ 38 h 3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4" h="38">
                      <a:moveTo>
                        <a:pt x="23" y="0"/>
                      </a:moveTo>
                      <a:lnTo>
                        <a:pt x="22" y="9"/>
                      </a:lnTo>
                      <a:lnTo>
                        <a:pt x="21" y="18"/>
                      </a:lnTo>
                      <a:lnTo>
                        <a:pt x="20" y="28"/>
                      </a:lnTo>
                      <a:lnTo>
                        <a:pt x="19" y="37"/>
                      </a:lnTo>
                      <a:lnTo>
                        <a:pt x="15" y="33"/>
                      </a:lnTo>
                      <a:lnTo>
                        <a:pt x="12" y="29"/>
                      </a:lnTo>
                      <a:lnTo>
                        <a:pt x="8" y="25"/>
                      </a:lnTo>
                      <a:lnTo>
                        <a:pt x="5" y="20"/>
                      </a:lnTo>
                      <a:lnTo>
                        <a:pt x="3" y="16"/>
                      </a:lnTo>
                      <a:lnTo>
                        <a:pt x="2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2CCB2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9" name="Freeform 106"/>
                <p:cNvSpPr>
                  <a:spLocks/>
                </p:cNvSpPr>
                <p:nvPr/>
              </p:nvSpPr>
              <p:spPr bwMode="auto">
                <a:xfrm>
                  <a:off x="3944" y="1965"/>
                  <a:ext cx="35" cy="88"/>
                </a:xfrm>
                <a:custGeom>
                  <a:avLst/>
                  <a:gdLst>
                    <a:gd name="T0" fmla="*/ 34 w 35"/>
                    <a:gd name="T1" fmla="*/ 5 h 88"/>
                    <a:gd name="T2" fmla="*/ 32 w 35"/>
                    <a:gd name="T3" fmla="*/ 13 h 88"/>
                    <a:gd name="T4" fmla="*/ 29 w 35"/>
                    <a:gd name="T5" fmla="*/ 21 h 88"/>
                    <a:gd name="T6" fmla="*/ 27 w 35"/>
                    <a:gd name="T7" fmla="*/ 28 h 88"/>
                    <a:gd name="T8" fmla="*/ 24 w 35"/>
                    <a:gd name="T9" fmla="*/ 37 h 88"/>
                    <a:gd name="T10" fmla="*/ 22 w 35"/>
                    <a:gd name="T11" fmla="*/ 44 h 88"/>
                    <a:gd name="T12" fmla="*/ 19 w 35"/>
                    <a:gd name="T13" fmla="*/ 52 h 88"/>
                    <a:gd name="T14" fmla="*/ 16 w 35"/>
                    <a:gd name="T15" fmla="*/ 59 h 88"/>
                    <a:gd name="T16" fmla="*/ 13 w 35"/>
                    <a:gd name="T17" fmla="*/ 67 h 88"/>
                    <a:gd name="T18" fmla="*/ 14 w 35"/>
                    <a:gd name="T19" fmla="*/ 72 h 88"/>
                    <a:gd name="T20" fmla="*/ 15 w 35"/>
                    <a:gd name="T21" fmla="*/ 78 h 88"/>
                    <a:gd name="T22" fmla="*/ 15 w 35"/>
                    <a:gd name="T23" fmla="*/ 83 h 88"/>
                    <a:gd name="T24" fmla="*/ 12 w 35"/>
                    <a:gd name="T25" fmla="*/ 87 h 88"/>
                    <a:gd name="T26" fmla="*/ 10 w 35"/>
                    <a:gd name="T27" fmla="*/ 84 h 88"/>
                    <a:gd name="T28" fmla="*/ 8 w 35"/>
                    <a:gd name="T29" fmla="*/ 81 h 88"/>
                    <a:gd name="T30" fmla="*/ 6 w 35"/>
                    <a:gd name="T31" fmla="*/ 77 h 88"/>
                    <a:gd name="T32" fmla="*/ 6 w 35"/>
                    <a:gd name="T33" fmla="*/ 73 h 88"/>
                    <a:gd name="T34" fmla="*/ 8 w 35"/>
                    <a:gd name="T35" fmla="*/ 70 h 88"/>
                    <a:gd name="T36" fmla="*/ 10 w 35"/>
                    <a:gd name="T37" fmla="*/ 67 h 88"/>
                    <a:gd name="T38" fmla="*/ 11 w 35"/>
                    <a:gd name="T39" fmla="*/ 63 h 88"/>
                    <a:gd name="T40" fmla="*/ 11 w 35"/>
                    <a:gd name="T41" fmla="*/ 60 h 88"/>
                    <a:gd name="T42" fmla="*/ 7 w 35"/>
                    <a:gd name="T43" fmla="*/ 45 h 88"/>
                    <a:gd name="T44" fmla="*/ 4 w 35"/>
                    <a:gd name="T45" fmla="*/ 30 h 88"/>
                    <a:gd name="T46" fmla="*/ 2 w 35"/>
                    <a:gd name="T47" fmla="*/ 15 h 88"/>
                    <a:gd name="T48" fmla="*/ 0 w 35"/>
                    <a:gd name="T49" fmla="*/ 0 h 88"/>
                    <a:gd name="T50" fmla="*/ 4 w 35"/>
                    <a:gd name="T51" fmla="*/ 1 h 88"/>
                    <a:gd name="T52" fmla="*/ 8 w 35"/>
                    <a:gd name="T53" fmla="*/ 2 h 88"/>
                    <a:gd name="T54" fmla="*/ 12 w 35"/>
                    <a:gd name="T55" fmla="*/ 4 h 88"/>
                    <a:gd name="T56" fmla="*/ 17 w 35"/>
                    <a:gd name="T57" fmla="*/ 5 h 88"/>
                    <a:gd name="T58" fmla="*/ 21 w 35"/>
                    <a:gd name="T59" fmla="*/ 6 h 88"/>
                    <a:gd name="T60" fmla="*/ 25 w 35"/>
                    <a:gd name="T61" fmla="*/ 7 h 88"/>
                    <a:gd name="T62" fmla="*/ 30 w 35"/>
                    <a:gd name="T63" fmla="*/ 6 h 88"/>
                    <a:gd name="T64" fmla="*/ 34 w 35"/>
                    <a:gd name="T65" fmla="*/ 5 h 8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88"/>
                    <a:gd name="T101" fmla="*/ 35 w 35"/>
                    <a:gd name="T102" fmla="*/ 88 h 8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88">
                      <a:moveTo>
                        <a:pt x="34" y="5"/>
                      </a:moveTo>
                      <a:lnTo>
                        <a:pt x="32" y="13"/>
                      </a:lnTo>
                      <a:lnTo>
                        <a:pt x="29" y="21"/>
                      </a:lnTo>
                      <a:lnTo>
                        <a:pt x="27" y="28"/>
                      </a:lnTo>
                      <a:lnTo>
                        <a:pt x="24" y="37"/>
                      </a:lnTo>
                      <a:lnTo>
                        <a:pt x="22" y="44"/>
                      </a:lnTo>
                      <a:lnTo>
                        <a:pt x="19" y="52"/>
                      </a:lnTo>
                      <a:lnTo>
                        <a:pt x="16" y="59"/>
                      </a:lnTo>
                      <a:lnTo>
                        <a:pt x="13" y="67"/>
                      </a:lnTo>
                      <a:lnTo>
                        <a:pt x="14" y="72"/>
                      </a:lnTo>
                      <a:lnTo>
                        <a:pt x="15" y="78"/>
                      </a:lnTo>
                      <a:lnTo>
                        <a:pt x="15" y="83"/>
                      </a:lnTo>
                      <a:lnTo>
                        <a:pt x="12" y="87"/>
                      </a:lnTo>
                      <a:lnTo>
                        <a:pt x="10" y="84"/>
                      </a:lnTo>
                      <a:lnTo>
                        <a:pt x="8" y="81"/>
                      </a:lnTo>
                      <a:lnTo>
                        <a:pt x="6" y="77"/>
                      </a:lnTo>
                      <a:lnTo>
                        <a:pt x="6" y="73"/>
                      </a:lnTo>
                      <a:lnTo>
                        <a:pt x="8" y="70"/>
                      </a:lnTo>
                      <a:lnTo>
                        <a:pt x="10" y="67"/>
                      </a:lnTo>
                      <a:lnTo>
                        <a:pt x="11" y="63"/>
                      </a:lnTo>
                      <a:lnTo>
                        <a:pt x="11" y="60"/>
                      </a:lnTo>
                      <a:lnTo>
                        <a:pt x="7" y="45"/>
                      </a:lnTo>
                      <a:lnTo>
                        <a:pt x="4" y="30"/>
                      </a:lnTo>
                      <a:lnTo>
                        <a:pt x="2" y="15"/>
                      </a:ln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8" y="2"/>
                      </a:lnTo>
                      <a:lnTo>
                        <a:pt x="12" y="4"/>
                      </a:lnTo>
                      <a:lnTo>
                        <a:pt x="17" y="5"/>
                      </a:lnTo>
                      <a:lnTo>
                        <a:pt x="21" y="6"/>
                      </a:lnTo>
                      <a:lnTo>
                        <a:pt x="25" y="7"/>
                      </a:lnTo>
                      <a:lnTo>
                        <a:pt x="30" y="6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2CCB2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0" name="Freeform 107"/>
                <p:cNvSpPr>
                  <a:spLocks/>
                </p:cNvSpPr>
                <p:nvPr/>
              </p:nvSpPr>
              <p:spPr bwMode="auto">
                <a:xfrm>
                  <a:off x="4351" y="1967"/>
                  <a:ext cx="6" cy="16"/>
                </a:xfrm>
                <a:custGeom>
                  <a:avLst/>
                  <a:gdLst>
                    <a:gd name="T0" fmla="*/ 5 w 6"/>
                    <a:gd name="T1" fmla="*/ 13 h 16"/>
                    <a:gd name="T2" fmla="*/ 3 w 6"/>
                    <a:gd name="T3" fmla="*/ 15 h 16"/>
                    <a:gd name="T4" fmla="*/ 2 w 6"/>
                    <a:gd name="T5" fmla="*/ 12 h 16"/>
                    <a:gd name="T6" fmla="*/ 1 w 6"/>
                    <a:gd name="T7" fmla="*/ 9 h 16"/>
                    <a:gd name="T8" fmla="*/ 0 w 6"/>
                    <a:gd name="T9" fmla="*/ 6 h 16"/>
                    <a:gd name="T10" fmla="*/ 2 w 6"/>
                    <a:gd name="T11" fmla="*/ 2 h 16"/>
                    <a:gd name="T12" fmla="*/ 1 w 6"/>
                    <a:gd name="T13" fmla="*/ 0 h 16"/>
                    <a:gd name="T14" fmla="*/ 3 w 6"/>
                    <a:gd name="T15" fmla="*/ 3 h 16"/>
                    <a:gd name="T16" fmla="*/ 5 w 6"/>
                    <a:gd name="T17" fmla="*/ 6 h 16"/>
                    <a:gd name="T18" fmla="*/ 5 w 6"/>
                    <a:gd name="T19" fmla="*/ 10 h 16"/>
                    <a:gd name="T20" fmla="*/ 5 w 6"/>
                    <a:gd name="T21" fmla="*/ 13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16"/>
                    <a:gd name="T35" fmla="*/ 6 w 6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16">
                      <a:moveTo>
                        <a:pt x="5" y="13"/>
                      </a:moveTo>
                      <a:lnTo>
                        <a:pt x="3" y="15"/>
                      </a:lnTo>
                      <a:lnTo>
                        <a:pt x="2" y="12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1" y="0"/>
                      </a:lnTo>
                      <a:lnTo>
                        <a:pt x="3" y="3"/>
                      </a:lnTo>
                      <a:lnTo>
                        <a:pt x="5" y="6"/>
                      </a:lnTo>
                      <a:lnTo>
                        <a:pt x="5" y="10"/>
                      </a:lnTo>
                      <a:lnTo>
                        <a:pt x="5" y="13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1" name="Freeform 108"/>
                <p:cNvSpPr>
                  <a:spLocks/>
                </p:cNvSpPr>
                <p:nvPr/>
              </p:nvSpPr>
              <p:spPr bwMode="auto">
                <a:xfrm>
                  <a:off x="4353" y="1992"/>
                  <a:ext cx="4" cy="14"/>
                </a:xfrm>
                <a:custGeom>
                  <a:avLst/>
                  <a:gdLst>
                    <a:gd name="T0" fmla="*/ 3 w 4"/>
                    <a:gd name="T1" fmla="*/ 13 h 14"/>
                    <a:gd name="T2" fmla="*/ 0 w 4"/>
                    <a:gd name="T3" fmla="*/ 10 h 14"/>
                    <a:gd name="T4" fmla="*/ 0 w 4"/>
                    <a:gd name="T5" fmla="*/ 7 h 14"/>
                    <a:gd name="T6" fmla="*/ 0 w 4"/>
                    <a:gd name="T7" fmla="*/ 3 h 14"/>
                    <a:gd name="T8" fmla="*/ 1 w 4"/>
                    <a:gd name="T9" fmla="*/ 0 h 14"/>
                    <a:gd name="T10" fmla="*/ 2 w 4"/>
                    <a:gd name="T11" fmla="*/ 3 h 14"/>
                    <a:gd name="T12" fmla="*/ 3 w 4"/>
                    <a:gd name="T13" fmla="*/ 6 h 14"/>
                    <a:gd name="T14" fmla="*/ 3 w 4"/>
                    <a:gd name="T15" fmla="*/ 10 h 14"/>
                    <a:gd name="T16" fmla="*/ 3 w 4"/>
                    <a:gd name="T17" fmla="*/ 13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14"/>
                    <a:gd name="T29" fmla="*/ 4 w 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14">
                      <a:moveTo>
                        <a:pt x="3" y="13"/>
                      </a:move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2" y="3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13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2" name="Freeform 109"/>
                <p:cNvSpPr>
                  <a:spLocks/>
                </p:cNvSpPr>
                <p:nvPr/>
              </p:nvSpPr>
              <p:spPr bwMode="auto">
                <a:xfrm>
                  <a:off x="4036" y="2030"/>
                  <a:ext cx="116" cy="93"/>
                </a:xfrm>
                <a:custGeom>
                  <a:avLst/>
                  <a:gdLst>
                    <a:gd name="T0" fmla="*/ 58 w 116"/>
                    <a:gd name="T1" fmla="*/ 8 h 93"/>
                    <a:gd name="T2" fmla="*/ 69 w 116"/>
                    <a:gd name="T3" fmla="*/ 10 h 93"/>
                    <a:gd name="T4" fmla="*/ 81 w 116"/>
                    <a:gd name="T5" fmla="*/ 11 h 93"/>
                    <a:gd name="T6" fmla="*/ 93 w 116"/>
                    <a:gd name="T7" fmla="*/ 11 h 93"/>
                    <a:gd name="T8" fmla="*/ 100 w 116"/>
                    <a:gd name="T9" fmla="*/ 16 h 93"/>
                    <a:gd name="T10" fmla="*/ 105 w 116"/>
                    <a:gd name="T11" fmla="*/ 26 h 93"/>
                    <a:gd name="T12" fmla="*/ 108 w 116"/>
                    <a:gd name="T13" fmla="*/ 37 h 93"/>
                    <a:gd name="T14" fmla="*/ 106 w 116"/>
                    <a:gd name="T15" fmla="*/ 47 h 93"/>
                    <a:gd name="T16" fmla="*/ 104 w 116"/>
                    <a:gd name="T17" fmla="*/ 58 h 93"/>
                    <a:gd name="T18" fmla="*/ 106 w 116"/>
                    <a:gd name="T19" fmla="*/ 67 h 93"/>
                    <a:gd name="T20" fmla="*/ 110 w 116"/>
                    <a:gd name="T21" fmla="*/ 75 h 93"/>
                    <a:gd name="T22" fmla="*/ 114 w 116"/>
                    <a:gd name="T23" fmla="*/ 84 h 93"/>
                    <a:gd name="T24" fmla="*/ 113 w 116"/>
                    <a:gd name="T25" fmla="*/ 91 h 93"/>
                    <a:gd name="T26" fmla="*/ 107 w 116"/>
                    <a:gd name="T27" fmla="*/ 91 h 93"/>
                    <a:gd name="T28" fmla="*/ 100 w 116"/>
                    <a:gd name="T29" fmla="*/ 87 h 93"/>
                    <a:gd name="T30" fmla="*/ 92 w 116"/>
                    <a:gd name="T31" fmla="*/ 81 h 93"/>
                    <a:gd name="T32" fmla="*/ 82 w 116"/>
                    <a:gd name="T33" fmla="*/ 74 h 93"/>
                    <a:gd name="T34" fmla="*/ 73 w 116"/>
                    <a:gd name="T35" fmla="*/ 68 h 93"/>
                    <a:gd name="T36" fmla="*/ 64 w 116"/>
                    <a:gd name="T37" fmla="*/ 62 h 93"/>
                    <a:gd name="T38" fmla="*/ 55 w 116"/>
                    <a:gd name="T39" fmla="*/ 56 h 93"/>
                    <a:gd name="T40" fmla="*/ 48 w 116"/>
                    <a:gd name="T41" fmla="*/ 48 h 93"/>
                    <a:gd name="T42" fmla="*/ 41 w 116"/>
                    <a:gd name="T43" fmla="*/ 39 h 93"/>
                    <a:gd name="T44" fmla="*/ 38 w 116"/>
                    <a:gd name="T45" fmla="*/ 32 h 93"/>
                    <a:gd name="T46" fmla="*/ 35 w 116"/>
                    <a:gd name="T47" fmla="*/ 31 h 93"/>
                    <a:gd name="T48" fmla="*/ 32 w 116"/>
                    <a:gd name="T49" fmla="*/ 36 h 93"/>
                    <a:gd name="T50" fmla="*/ 26 w 116"/>
                    <a:gd name="T51" fmla="*/ 48 h 93"/>
                    <a:gd name="T52" fmla="*/ 21 w 116"/>
                    <a:gd name="T53" fmla="*/ 59 h 93"/>
                    <a:gd name="T54" fmla="*/ 14 w 116"/>
                    <a:gd name="T55" fmla="*/ 70 h 93"/>
                    <a:gd name="T56" fmla="*/ 10 w 116"/>
                    <a:gd name="T57" fmla="*/ 76 h 93"/>
                    <a:gd name="T58" fmla="*/ 7 w 116"/>
                    <a:gd name="T59" fmla="*/ 78 h 93"/>
                    <a:gd name="T60" fmla="*/ 5 w 116"/>
                    <a:gd name="T61" fmla="*/ 78 h 93"/>
                    <a:gd name="T62" fmla="*/ 4 w 116"/>
                    <a:gd name="T63" fmla="*/ 73 h 93"/>
                    <a:gd name="T64" fmla="*/ 3 w 116"/>
                    <a:gd name="T65" fmla="*/ 53 h 93"/>
                    <a:gd name="T66" fmla="*/ 1 w 116"/>
                    <a:gd name="T67" fmla="*/ 17 h 93"/>
                    <a:gd name="T68" fmla="*/ 6 w 116"/>
                    <a:gd name="T69" fmla="*/ 2 h 93"/>
                    <a:gd name="T70" fmla="*/ 19 w 116"/>
                    <a:gd name="T71" fmla="*/ 6 h 93"/>
                    <a:gd name="T72" fmla="*/ 32 w 116"/>
                    <a:gd name="T73" fmla="*/ 10 h 93"/>
                    <a:gd name="T74" fmla="*/ 45 w 116"/>
                    <a:gd name="T75" fmla="*/ 10 h 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16"/>
                    <a:gd name="T115" fmla="*/ 0 h 93"/>
                    <a:gd name="T116" fmla="*/ 116 w 116"/>
                    <a:gd name="T117" fmla="*/ 93 h 9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16" h="93">
                      <a:moveTo>
                        <a:pt x="52" y="8"/>
                      </a:moveTo>
                      <a:lnTo>
                        <a:pt x="58" y="8"/>
                      </a:lnTo>
                      <a:lnTo>
                        <a:pt x="63" y="9"/>
                      </a:lnTo>
                      <a:lnTo>
                        <a:pt x="69" y="10"/>
                      </a:lnTo>
                      <a:lnTo>
                        <a:pt x="75" y="10"/>
                      </a:lnTo>
                      <a:lnTo>
                        <a:pt x="81" y="11"/>
                      </a:lnTo>
                      <a:lnTo>
                        <a:pt x="87" y="11"/>
                      </a:lnTo>
                      <a:lnTo>
                        <a:pt x="93" y="11"/>
                      </a:lnTo>
                      <a:lnTo>
                        <a:pt x="99" y="11"/>
                      </a:lnTo>
                      <a:lnTo>
                        <a:pt x="100" y="16"/>
                      </a:lnTo>
                      <a:lnTo>
                        <a:pt x="103" y="21"/>
                      </a:lnTo>
                      <a:lnTo>
                        <a:pt x="105" y="26"/>
                      </a:lnTo>
                      <a:lnTo>
                        <a:pt x="106" y="31"/>
                      </a:lnTo>
                      <a:lnTo>
                        <a:pt x="108" y="37"/>
                      </a:lnTo>
                      <a:lnTo>
                        <a:pt x="108" y="42"/>
                      </a:lnTo>
                      <a:lnTo>
                        <a:pt x="106" y="47"/>
                      </a:lnTo>
                      <a:lnTo>
                        <a:pt x="104" y="52"/>
                      </a:lnTo>
                      <a:lnTo>
                        <a:pt x="104" y="58"/>
                      </a:lnTo>
                      <a:lnTo>
                        <a:pt x="104" y="62"/>
                      </a:lnTo>
                      <a:lnTo>
                        <a:pt x="106" y="67"/>
                      </a:lnTo>
                      <a:lnTo>
                        <a:pt x="108" y="71"/>
                      </a:lnTo>
                      <a:lnTo>
                        <a:pt x="110" y="75"/>
                      </a:lnTo>
                      <a:lnTo>
                        <a:pt x="112" y="80"/>
                      </a:lnTo>
                      <a:lnTo>
                        <a:pt x="114" y="84"/>
                      </a:lnTo>
                      <a:lnTo>
                        <a:pt x="115" y="89"/>
                      </a:lnTo>
                      <a:lnTo>
                        <a:pt x="113" y="91"/>
                      </a:lnTo>
                      <a:lnTo>
                        <a:pt x="110" y="92"/>
                      </a:lnTo>
                      <a:lnTo>
                        <a:pt x="107" y="91"/>
                      </a:lnTo>
                      <a:lnTo>
                        <a:pt x="104" y="91"/>
                      </a:lnTo>
                      <a:lnTo>
                        <a:pt x="100" y="87"/>
                      </a:lnTo>
                      <a:lnTo>
                        <a:pt x="96" y="84"/>
                      </a:lnTo>
                      <a:lnTo>
                        <a:pt x="92" y="81"/>
                      </a:lnTo>
                      <a:lnTo>
                        <a:pt x="87" y="77"/>
                      </a:lnTo>
                      <a:lnTo>
                        <a:pt x="82" y="74"/>
                      </a:lnTo>
                      <a:lnTo>
                        <a:pt x="78" y="71"/>
                      </a:lnTo>
                      <a:lnTo>
                        <a:pt x="73" y="68"/>
                      </a:lnTo>
                      <a:lnTo>
                        <a:pt x="69" y="65"/>
                      </a:lnTo>
                      <a:lnTo>
                        <a:pt x="64" y="62"/>
                      </a:lnTo>
                      <a:lnTo>
                        <a:pt x="60" y="59"/>
                      </a:lnTo>
                      <a:lnTo>
                        <a:pt x="55" y="56"/>
                      </a:lnTo>
                      <a:lnTo>
                        <a:pt x="52" y="52"/>
                      </a:lnTo>
                      <a:lnTo>
                        <a:pt x="48" y="48"/>
                      </a:lnTo>
                      <a:lnTo>
                        <a:pt x="44" y="44"/>
                      </a:lnTo>
                      <a:lnTo>
                        <a:pt x="41" y="39"/>
                      </a:lnTo>
                      <a:lnTo>
                        <a:pt x="39" y="33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5" y="31"/>
                      </a:lnTo>
                      <a:lnTo>
                        <a:pt x="34" y="30"/>
                      </a:lnTo>
                      <a:lnTo>
                        <a:pt x="32" y="36"/>
                      </a:lnTo>
                      <a:lnTo>
                        <a:pt x="29" y="42"/>
                      </a:lnTo>
                      <a:lnTo>
                        <a:pt x="26" y="48"/>
                      </a:lnTo>
                      <a:lnTo>
                        <a:pt x="24" y="53"/>
                      </a:lnTo>
                      <a:lnTo>
                        <a:pt x="21" y="59"/>
                      </a:lnTo>
                      <a:lnTo>
                        <a:pt x="18" y="64"/>
                      </a:lnTo>
                      <a:lnTo>
                        <a:pt x="14" y="70"/>
                      </a:lnTo>
                      <a:lnTo>
                        <a:pt x="11" y="75"/>
                      </a:lnTo>
                      <a:lnTo>
                        <a:pt x="10" y="76"/>
                      </a:lnTo>
                      <a:lnTo>
                        <a:pt x="9" y="77"/>
                      </a:lnTo>
                      <a:lnTo>
                        <a:pt x="7" y="78"/>
                      </a:lnTo>
                      <a:lnTo>
                        <a:pt x="6" y="79"/>
                      </a:lnTo>
                      <a:lnTo>
                        <a:pt x="5" y="78"/>
                      </a:lnTo>
                      <a:lnTo>
                        <a:pt x="4" y="75"/>
                      </a:lnTo>
                      <a:lnTo>
                        <a:pt x="4" y="73"/>
                      </a:lnTo>
                      <a:lnTo>
                        <a:pt x="4" y="71"/>
                      </a:lnTo>
                      <a:lnTo>
                        <a:pt x="3" y="53"/>
                      </a:lnTo>
                      <a:lnTo>
                        <a:pt x="2" y="35"/>
                      </a:lnTo>
                      <a:lnTo>
                        <a:pt x="1" y="17"/>
                      </a:ln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19" y="6"/>
                      </a:lnTo>
                      <a:lnTo>
                        <a:pt x="25" y="8"/>
                      </a:lnTo>
                      <a:lnTo>
                        <a:pt x="32" y="10"/>
                      </a:lnTo>
                      <a:lnTo>
                        <a:pt x="39" y="10"/>
                      </a:lnTo>
                      <a:lnTo>
                        <a:pt x="45" y="10"/>
                      </a:lnTo>
                      <a:lnTo>
                        <a:pt x="52" y="8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3" name="Freeform 110"/>
                <p:cNvSpPr>
                  <a:spLocks/>
                </p:cNvSpPr>
                <p:nvPr/>
              </p:nvSpPr>
              <p:spPr bwMode="auto">
                <a:xfrm>
                  <a:off x="4295" y="2059"/>
                  <a:ext cx="94" cy="50"/>
                </a:xfrm>
                <a:custGeom>
                  <a:avLst/>
                  <a:gdLst>
                    <a:gd name="T0" fmla="*/ 92 w 94"/>
                    <a:gd name="T1" fmla="*/ 0 h 50"/>
                    <a:gd name="T2" fmla="*/ 93 w 94"/>
                    <a:gd name="T3" fmla="*/ 5 h 50"/>
                    <a:gd name="T4" fmla="*/ 93 w 94"/>
                    <a:gd name="T5" fmla="*/ 10 h 50"/>
                    <a:gd name="T6" fmla="*/ 93 w 94"/>
                    <a:gd name="T7" fmla="*/ 15 h 50"/>
                    <a:gd name="T8" fmla="*/ 91 w 94"/>
                    <a:gd name="T9" fmla="*/ 19 h 50"/>
                    <a:gd name="T10" fmla="*/ 88 w 94"/>
                    <a:gd name="T11" fmla="*/ 23 h 50"/>
                    <a:gd name="T12" fmla="*/ 85 w 94"/>
                    <a:gd name="T13" fmla="*/ 25 h 50"/>
                    <a:gd name="T14" fmla="*/ 81 w 94"/>
                    <a:gd name="T15" fmla="*/ 26 h 50"/>
                    <a:gd name="T16" fmla="*/ 78 w 94"/>
                    <a:gd name="T17" fmla="*/ 27 h 50"/>
                    <a:gd name="T18" fmla="*/ 74 w 94"/>
                    <a:gd name="T19" fmla="*/ 28 h 50"/>
                    <a:gd name="T20" fmla="*/ 70 w 94"/>
                    <a:gd name="T21" fmla="*/ 28 h 50"/>
                    <a:gd name="T22" fmla="*/ 66 w 94"/>
                    <a:gd name="T23" fmla="*/ 29 h 50"/>
                    <a:gd name="T24" fmla="*/ 63 w 94"/>
                    <a:gd name="T25" fmla="*/ 30 h 50"/>
                    <a:gd name="T26" fmla="*/ 56 w 94"/>
                    <a:gd name="T27" fmla="*/ 33 h 50"/>
                    <a:gd name="T28" fmla="*/ 49 w 94"/>
                    <a:gd name="T29" fmla="*/ 37 h 50"/>
                    <a:gd name="T30" fmla="*/ 42 w 94"/>
                    <a:gd name="T31" fmla="*/ 40 h 50"/>
                    <a:gd name="T32" fmla="*/ 36 w 94"/>
                    <a:gd name="T33" fmla="*/ 43 h 50"/>
                    <a:gd name="T34" fmla="*/ 29 w 94"/>
                    <a:gd name="T35" fmla="*/ 46 h 50"/>
                    <a:gd name="T36" fmla="*/ 22 w 94"/>
                    <a:gd name="T37" fmla="*/ 47 h 50"/>
                    <a:gd name="T38" fmla="*/ 14 w 94"/>
                    <a:gd name="T39" fmla="*/ 49 h 50"/>
                    <a:gd name="T40" fmla="*/ 6 w 94"/>
                    <a:gd name="T41" fmla="*/ 49 h 50"/>
                    <a:gd name="T42" fmla="*/ 0 w 94"/>
                    <a:gd name="T43" fmla="*/ 48 h 50"/>
                    <a:gd name="T44" fmla="*/ 0 w 94"/>
                    <a:gd name="T45" fmla="*/ 46 h 50"/>
                    <a:gd name="T46" fmla="*/ 1 w 94"/>
                    <a:gd name="T47" fmla="*/ 44 h 50"/>
                    <a:gd name="T48" fmla="*/ 1 w 94"/>
                    <a:gd name="T49" fmla="*/ 42 h 50"/>
                    <a:gd name="T50" fmla="*/ 1 w 94"/>
                    <a:gd name="T51" fmla="*/ 39 h 50"/>
                    <a:gd name="T52" fmla="*/ 7 w 94"/>
                    <a:gd name="T53" fmla="*/ 40 h 50"/>
                    <a:gd name="T54" fmla="*/ 14 w 94"/>
                    <a:gd name="T55" fmla="*/ 39 h 50"/>
                    <a:gd name="T56" fmla="*/ 20 w 94"/>
                    <a:gd name="T57" fmla="*/ 38 h 50"/>
                    <a:gd name="T58" fmla="*/ 25 w 94"/>
                    <a:gd name="T59" fmla="*/ 36 h 50"/>
                    <a:gd name="T60" fmla="*/ 31 w 94"/>
                    <a:gd name="T61" fmla="*/ 32 h 50"/>
                    <a:gd name="T62" fmla="*/ 36 w 94"/>
                    <a:gd name="T63" fmla="*/ 29 h 50"/>
                    <a:gd name="T64" fmla="*/ 42 w 94"/>
                    <a:gd name="T65" fmla="*/ 26 h 50"/>
                    <a:gd name="T66" fmla="*/ 46 w 94"/>
                    <a:gd name="T67" fmla="*/ 22 h 50"/>
                    <a:gd name="T68" fmla="*/ 52 w 94"/>
                    <a:gd name="T69" fmla="*/ 18 h 50"/>
                    <a:gd name="T70" fmla="*/ 57 w 94"/>
                    <a:gd name="T71" fmla="*/ 14 h 50"/>
                    <a:gd name="T72" fmla="*/ 62 w 94"/>
                    <a:gd name="T73" fmla="*/ 10 h 50"/>
                    <a:gd name="T74" fmla="*/ 68 w 94"/>
                    <a:gd name="T75" fmla="*/ 7 h 50"/>
                    <a:gd name="T76" fmla="*/ 73 w 94"/>
                    <a:gd name="T77" fmla="*/ 4 h 50"/>
                    <a:gd name="T78" fmla="*/ 79 w 94"/>
                    <a:gd name="T79" fmla="*/ 2 h 50"/>
                    <a:gd name="T80" fmla="*/ 85 w 94"/>
                    <a:gd name="T81" fmla="*/ 0 h 50"/>
                    <a:gd name="T82" fmla="*/ 92 w 94"/>
                    <a:gd name="T83" fmla="*/ 0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4"/>
                    <a:gd name="T127" fmla="*/ 0 h 50"/>
                    <a:gd name="T128" fmla="*/ 94 w 94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4" h="50">
                      <a:moveTo>
                        <a:pt x="92" y="0"/>
                      </a:moveTo>
                      <a:lnTo>
                        <a:pt x="93" y="5"/>
                      </a:lnTo>
                      <a:lnTo>
                        <a:pt x="93" y="10"/>
                      </a:lnTo>
                      <a:lnTo>
                        <a:pt x="93" y="15"/>
                      </a:lnTo>
                      <a:lnTo>
                        <a:pt x="91" y="19"/>
                      </a:lnTo>
                      <a:lnTo>
                        <a:pt x="88" y="23"/>
                      </a:lnTo>
                      <a:lnTo>
                        <a:pt x="85" y="25"/>
                      </a:lnTo>
                      <a:lnTo>
                        <a:pt x="81" y="26"/>
                      </a:lnTo>
                      <a:lnTo>
                        <a:pt x="78" y="27"/>
                      </a:lnTo>
                      <a:lnTo>
                        <a:pt x="74" y="28"/>
                      </a:lnTo>
                      <a:lnTo>
                        <a:pt x="70" y="28"/>
                      </a:lnTo>
                      <a:lnTo>
                        <a:pt x="66" y="29"/>
                      </a:lnTo>
                      <a:lnTo>
                        <a:pt x="63" y="30"/>
                      </a:lnTo>
                      <a:lnTo>
                        <a:pt x="56" y="33"/>
                      </a:lnTo>
                      <a:lnTo>
                        <a:pt x="49" y="37"/>
                      </a:lnTo>
                      <a:lnTo>
                        <a:pt x="42" y="40"/>
                      </a:lnTo>
                      <a:lnTo>
                        <a:pt x="36" y="43"/>
                      </a:lnTo>
                      <a:lnTo>
                        <a:pt x="29" y="46"/>
                      </a:lnTo>
                      <a:lnTo>
                        <a:pt x="22" y="47"/>
                      </a:lnTo>
                      <a:lnTo>
                        <a:pt x="14" y="49"/>
                      </a:lnTo>
                      <a:lnTo>
                        <a:pt x="6" y="49"/>
                      </a:lnTo>
                      <a:lnTo>
                        <a:pt x="0" y="48"/>
                      </a:lnTo>
                      <a:lnTo>
                        <a:pt x="0" y="46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39"/>
                      </a:lnTo>
                      <a:lnTo>
                        <a:pt x="7" y="40"/>
                      </a:lnTo>
                      <a:lnTo>
                        <a:pt x="14" y="39"/>
                      </a:lnTo>
                      <a:lnTo>
                        <a:pt x="20" y="38"/>
                      </a:lnTo>
                      <a:lnTo>
                        <a:pt x="25" y="36"/>
                      </a:lnTo>
                      <a:lnTo>
                        <a:pt x="31" y="32"/>
                      </a:lnTo>
                      <a:lnTo>
                        <a:pt x="36" y="29"/>
                      </a:lnTo>
                      <a:lnTo>
                        <a:pt x="42" y="26"/>
                      </a:lnTo>
                      <a:lnTo>
                        <a:pt x="46" y="22"/>
                      </a:lnTo>
                      <a:lnTo>
                        <a:pt x="52" y="18"/>
                      </a:lnTo>
                      <a:lnTo>
                        <a:pt x="57" y="14"/>
                      </a:lnTo>
                      <a:lnTo>
                        <a:pt x="62" y="10"/>
                      </a:lnTo>
                      <a:lnTo>
                        <a:pt x="68" y="7"/>
                      </a:lnTo>
                      <a:lnTo>
                        <a:pt x="73" y="4"/>
                      </a:lnTo>
                      <a:lnTo>
                        <a:pt x="79" y="2"/>
                      </a:lnTo>
                      <a:lnTo>
                        <a:pt x="85" y="0"/>
                      </a:lnTo>
                      <a:lnTo>
                        <a:pt x="92" y="0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4" name="Freeform 111"/>
                <p:cNvSpPr>
                  <a:spLocks/>
                </p:cNvSpPr>
                <p:nvPr/>
              </p:nvSpPr>
              <p:spPr bwMode="auto">
                <a:xfrm>
                  <a:off x="4366" y="2092"/>
                  <a:ext cx="30" cy="22"/>
                </a:xfrm>
                <a:custGeom>
                  <a:avLst/>
                  <a:gdLst>
                    <a:gd name="T0" fmla="*/ 11 w 30"/>
                    <a:gd name="T1" fmla="*/ 0 h 22"/>
                    <a:gd name="T2" fmla="*/ 12 w 30"/>
                    <a:gd name="T3" fmla="*/ 4 h 22"/>
                    <a:gd name="T4" fmla="*/ 12 w 30"/>
                    <a:gd name="T5" fmla="*/ 8 h 22"/>
                    <a:gd name="T6" fmla="*/ 14 w 30"/>
                    <a:gd name="T7" fmla="*/ 11 h 22"/>
                    <a:gd name="T8" fmla="*/ 16 w 30"/>
                    <a:gd name="T9" fmla="*/ 14 h 22"/>
                    <a:gd name="T10" fmla="*/ 24 w 30"/>
                    <a:gd name="T11" fmla="*/ 14 h 22"/>
                    <a:gd name="T12" fmla="*/ 29 w 30"/>
                    <a:gd name="T13" fmla="*/ 16 h 22"/>
                    <a:gd name="T14" fmla="*/ 26 w 30"/>
                    <a:gd name="T15" fmla="*/ 17 h 22"/>
                    <a:gd name="T16" fmla="*/ 23 w 30"/>
                    <a:gd name="T17" fmla="*/ 18 h 22"/>
                    <a:gd name="T18" fmla="*/ 20 w 30"/>
                    <a:gd name="T19" fmla="*/ 19 h 22"/>
                    <a:gd name="T20" fmla="*/ 17 w 30"/>
                    <a:gd name="T21" fmla="*/ 20 h 22"/>
                    <a:gd name="T22" fmla="*/ 13 w 30"/>
                    <a:gd name="T23" fmla="*/ 21 h 22"/>
                    <a:gd name="T24" fmla="*/ 10 w 30"/>
                    <a:gd name="T25" fmla="*/ 21 h 22"/>
                    <a:gd name="T26" fmla="*/ 7 w 30"/>
                    <a:gd name="T27" fmla="*/ 21 h 22"/>
                    <a:gd name="T28" fmla="*/ 4 w 30"/>
                    <a:gd name="T29" fmla="*/ 20 h 22"/>
                    <a:gd name="T30" fmla="*/ 5 w 30"/>
                    <a:gd name="T31" fmla="*/ 15 h 22"/>
                    <a:gd name="T32" fmla="*/ 4 w 30"/>
                    <a:gd name="T33" fmla="*/ 10 h 22"/>
                    <a:gd name="T34" fmla="*/ 2 w 30"/>
                    <a:gd name="T35" fmla="*/ 6 h 22"/>
                    <a:gd name="T36" fmla="*/ 0 w 30"/>
                    <a:gd name="T37" fmla="*/ 2 h 22"/>
                    <a:gd name="T38" fmla="*/ 3 w 30"/>
                    <a:gd name="T39" fmla="*/ 2 h 22"/>
                    <a:gd name="T40" fmla="*/ 6 w 30"/>
                    <a:gd name="T41" fmla="*/ 1 h 22"/>
                    <a:gd name="T42" fmla="*/ 9 w 30"/>
                    <a:gd name="T43" fmla="*/ 1 h 22"/>
                    <a:gd name="T44" fmla="*/ 11 w 30"/>
                    <a:gd name="T45" fmla="*/ 0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"/>
                    <a:gd name="T70" fmla="*/ 0 h 22"/>
                    <a:gd name="T71" fmla="*/ 30 w 30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" h="22">
                      <a:moveTo>
                        <a:pt x="11" y="0"/>
                      </a:moveTo>
                      <a:lnTo>
                        <a:pt x="12" y="4"/>
                      </a:lnTo>
                      <a:lnTo>
                        <a:pt x="12" y="8"/>
                      </a:lnTo>
                      <a:lnTo>
                        <a:pt x="14" y="11"/>
                      </a:lnTo>
                      <a:lnTo>
                        <a:pt x="16" y="14"/>
                      </a:lnTo>
                      <a:lnTo>
                        <a:pt x="24" y="14"/>
                      </a:lnTo>
                      <a:lnTo>
                        <a:pt x="29" y="16"/>
                      </a:lnTo>
                      <a:lnTo>
                        <a:pt x="26" y="17"/>
                      </a:lnTo>
                      <a:lnTo>
                        <a:pt x="23" y="18"/>
                      </a:lnTo>
                      <a:lnTo>
                        <a:pt x="20" y="19"/>
                      </a:lnTo>
                      <a:lnTo>
                        <a:pt x="17" y="20"/>
                      </a:lnTo>
                      <a:lnTo>
                        <a:pt x="13" y="21"/>
                      </a:lnTo>
                      <a:lnTo>
                        <a:pt x="10" y="21"/>
                      </a:lnTo>
                      <a:lnTo>
                        <a:pt x="7" y="21"/>
                      </a:lnTo>
                      <a:lnTo>
                        <a:pt x="4" y="20"/>
                      </a:lnTo>
                      <a:lnTo>
                        <a:pt x="5" y="15"/>
                      </a:lnTo>
                      <a:lnTo>
                        <a:pt x="4" y="10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FFCC6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5" name="Freeform 112"/>
                <p:cNvSpPr>
                  <a:spLocks/>
                </p:cNvSpPr>
                <p:nvPr/>
              </p:nvSpPr>
              <p:spPr bwMode="auto">
                <a:xfrm>
                  <a:off x="4306" y="2112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17 w 20"/>
                    <a:gd name="T3" fmla="*/ 5 h 24"/>
                    <a:gd name="T4" fmla="*/ 16 w 20"/>
                    <a:gd name="T5" fmla="*/ 10 h 24"/>
                    <a:gd name="T6" fmla="*/ 14 w 20"/>
                    <a:gd name="T7" fmla="*/ 14 h 24"/>
                    <a:gd name="T8" fmla="*/ 13 w 20"/>
                    <a:gd name="T9" fmla="*/ 19 h 24"/>
                    <a:gd name="T10" fmla="*/ 11 w 20"/>
                    <a:gd name="T11" fmla="*/ 20 h 24"/>
                    <a:gd name="T12" fmla="*/ 10 w 20"/>
                    <a:gd name="T13" fmla="*/ 20 h 24"/>
                    <a:gd name="T14" fmla="*/ 8 w 20"/>
                    <a:gd name="T15" fmla="*/ 21 h 24"/>
                    <a:gd name="T16" fmla="*/ 6 w 20"/>
                    <a:gd name="T17" fmla="*/ 22 h 24"/>
                    <a:gd name="T18" fmla="*/ 5 w 20"/>
                    <a:gd name="T19" fmla="*/ 22 h 24"/>
                    <a:gd name="T20" fmla="*/ 3 w 20"/>
                    <a:gd name="T21" fmla="*/ 22 h 24"/>
                    <a:gd name="T22" fmla="*/ 2 w 20"/>
                    <a:gd name="T23" fmla="*/ 23 h 24"/>
                    <a:gd name="T24" fmla="*/ 0 w 20"/>
                    <a:gd name="T25" fmla="*/ 23 h 24"/>
                    <a:gd name="T26" fmla="*/ 3 w 20"/>
                    <a:gd name="T27" fmla="*/ 19 h 24"/>
                    <a:gd name="T28" fmla="*/ 5 w 20"/>
                    <a:gd name="T29" fmla="*/ 14 h 24"/>
                    <a:gd name="T30" fmla="*/ 5 w 20"/>
                    <a:gd name="T31" fmla="*/ 8 h 24"/>
                    <a:gd name="T32" fmla="*/ 4 w 20"/>
                    <a:gd name="T33" fmla="*/ 3 h 24"/>
                    <a:gd name="T34" fmla="*/ 6 w 20"/>
                    <a:gd name="T35" fmla="*/ 3 h 24"/>
                    <a:gd name="T36" fmla="*/ 8 w 20"/>
                    <a:gd name="T37" fmla="*/ 3 h 24"/>
                    <a:gd name="T38" fmla="*/ 9 w 20"/>
                    <a:gd name="T39" fmla="*/ 2 h 24"/>
                    <a:gd name="T40" fmla="*/ 11 w 20"/>
                    <a:gd name="T41" fmla="*/ 1 h 24"/>
                    <a:gd name="T42" fmla="*/ 13 w 20"/>
                    <a:gd name="T43" fmla="*/ 1 h 24"/>
                    <a:gd name="T44" fmla="*/ 14 w 20"/>
                    <a:gd name="T45" fmla="*/ 0 h 24"/>
                    <a:gd name="T46" fmla="*/ 17 w 20"/>
                    <a:gd name="T47" fmla="*/ 0 h 24"/>
                    <a:gd name="T48" fmla="*/ 19 w 20"/>
                    <a:gd name="T49" fmla="*/ 0 h 2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0"/>
                    <a:gd name="T76" fmla="*/ 0 h 24"/>
                    <a:gd name="T77" fmla="*/ 20 w 20"/>
                    <a:gd name="T78" fmla="*/ 24 h 2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0" h="24">
                      <a:moveTo>
                        <a:pt x="19" y="0"/>
                      </a:moveTo>
                      <a:lnTo>
                        <a:pt x="17" y="5"/>
                      </a:lnTo>
                      <a:lnTo>
                        <a:pt x="16" y="10"/>
                      </a:lnTo>
                      <a:lnTo>
                        <a:pt x="14" y="14"/>
                      </a:lnTo>
                      <a:lnTo>
                        <a:pt x="13" y="19"/>
                      </a:lnTo>
                      <a:lnTo>
                        <a:pt x="11" y="20"/>
                      </a:lnTo>
                      <a:lnTo>
                        <a:pt x="10" y="20"/>
                      </a:lnTo>
                      <a:lnTo>
                        <a:pt x="8" y="21"/>
                      </a:lnTo>
                      <a:lnTo>
                        <a:pt x="6" y="22"/>
                      </a:lnTo>
                      <a:lnTo>
                        <a:pt x="5" y="22"/>
                      </a:lnTo>
                      <a:lnTo>
                        <a:pt x="3" y="22"/>
                      </a:lnTo>
                      <a:lnTo>
                        <a:pt x="2" y="23"/>
                      </a:lnTo>
                      <a:lnTo>
                        <a:pt x="0" y="23"/>
                      </a:lnTo>
                      <a:lnTo>
                        <a:pt x="3" y="19"/>
                      </a:lnTo>
                      <a:lnTo>
                        <a:pt x="5" y="14"/>
                      </a:lnTo>
                      <a:lnTo>
                        <a:pt x="5" y="8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9" y="2"/>
                      </a:lnTo>
                      <a:lnTo>
                        <a:pt x="11" y="1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FCC6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6" name="Freeform 113"/>
                <p:cNvSpPr>
                  <a:spLocks/>
                </p:cNvSpPr>
                <p:nvPr/>
              </p:nvSpPr>
              <p:spPr bwMode="auto">
                <a:xfrm>
                  <a:off x="4038" y="2116"/>
                  <a:ext cx="17" cy="10"/>
                </a:xfrm>
                <a:custGeom>
                  <a:avLst/>
                  <a:gdLst>
                    <a:gd name="T0" fmla="*/ 16 w 17"/>
                    <a:gd name="T1" fmla="*/ 8 h 10"/>
                    <a:gd name="T2" fmla="*/ 14 w 17"/>
                    <a:gd name="T3" fmla="*/ 9 h 10"/>
                    <a:gd name="T4" fmla="*/ 13 w 17"/>
                    <a:gd name="T5" fmla="*/ 9 h 10"/>
                    <a:gd name="T6" fmla="*/ 11 w 17"/>
                    <a:gd name="T7" fmla="*/ 9 h 10"/>
                    <a:gd name="T8" fmla="*/ 9 w 17"/>
                    <a:gd name="T9" fmla="*/ 9 h 10"/>
                    <a:gd name="T10" fmla="*/ 6 w 17"/>
                    <a:gd name="T11" fmla="*/ 9 h 10"/>
                    <a:gd name="T12" fmla="*/ 4 w 17"/>
                    <a:gd name="T13" fmla="*/ 8 h 10"/>
                    <a:gd name="T14" fmla="*/ 2 w 17"/>
                    <a:gd name="T15" fmla="*/ 8 h 10"/>
                    <a:gd name="T16" fmla="*/ 0 w 17"/>
                    <a:gd name="T17" fmla="*/ 8 h 10"/>
                    <a:gd name="T18" fmla="*/ 2 w 17"/>
                    <a:gd name="T19" fmla="*/ 0 h 10"/>
                    <a:gd name="T20" fmla="*/ 3 w 17"/>
                    <a:gd name="T21" fmla="*/ 0 h 10"/>
                    <a:gd name="T22" fmla="*/ 5 w 17"/>
                    <a:gd name="T23" fmla="*/ 1 h 10"/>
                    <a:gd name="T24" fmla="*/ 8 w 17"/>
                    <a:gd name="T25" fmla="*/ 2 h 10"/>
                    <a:gd name="T26" fmla="*/ 9 w 17"/>
                    <a:gd name="T27" fmla="*/ 2 h 10"/>
                    <a:gd name="T28" fmla="*/ 11 w 17"/>
                    <a:gd name="T29" fmla="*/ 4 h 10"/>
                    <a:gd name="T30" fmla="*/ 13 w 17"/>
                    <a:gd name="T31" fmla="*/ 5 h 10"/>
                    <a:gd name="T32" fmla="*/ 15 w 17"/>
                    <a:gd name="T33" fmla="*/ 7 h 10"/>
                    <a:gd name="T34" fmla="*/ 16 w 17"/>
                    <a:gd name="T35" fmla="*/ 8 h 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0"/>
                    <a:gd name="T56" fmla="*/ 17 w 17"/>
                    <a:gd name="T57" fmla="*/ 10 h 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0">
                      <a:moveTo>
                        <a:pt x="16" y="8"/>
                      </a:moveTo>
                      <a:lnTo>
                        <a:pt x="14" y="9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1" y="4"/>
                      </a:lnTo>
                      <a:lnTo>
                        <a:pt x="13" y="5"/>
                      </a:lnTo>
                      <a:lnTo>
                        <a:pt x="15" y="7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7" name="Freeform 114"/>
                <p:cNvSpPr>
                  <a:spLocks/>
                </p:cNvSpPr>
                <p:nvPr/>
              </p:nvSpPr>
              <p:spPr bwMode="auto">
                <a:xfrm>
                  <a:off x="4154" y="2124"/>
                  <a:ext cx="20" cy="12"/>
                </a:xfrm>
                <a:custGeom>
                  <a:avLst/>
                  <a:gdLst>
                    <a:gd name="T0" fmla="*/ 19 w 20"/>
                    <a:gd name="T1" fmla="*/ 9 h 12"/>
                    <a:gd name="T2" fmla="*/ 17 w 20"/>
                    <a:gd name="T3" fmla="*/ 10 h 12"/>
                    <a:gd name="T4" fmla="*/ 15 w 20"/>
                    <a:gd name="T5" fmla="*/ 10 h 12"/>
                    <a:gd name="T6" fmla="*/ 12 w 20"/>
                    <a:gd name="T7" fmla="*/ 11 h 12"/>
                    <a:gd name="T8" fmla="*/ 10 w 20"/>
                    <a:gd name="T9" fmla="*/ 11 h 12"/>
                    <a:gd name="T10" fmla="*/ 7 w 20"/>
                    <a:gd name="T11" fmla="*/ 11 h 12"/>
                    <a:gd name="T12" fmla="*/ 5 w 20"/>
                    <a:gd name="T13" fmla="*/ 11 h 12"/>
                    <a:gd name="T14" fmla="*/ 3 w 20"/>
                    <a:gd name="T15" fmla="*/ 11 h 12"/>
                    <a:gd name="T16" fmla="*/ 1 w 20"/>
                    <a:gd name="T17" fmla="*/ 11 h 12"/>
                    <a:gd name="T18" fmla="*/ 0 w 20"/>
                    <a:gd name="T19" fmla="*/ 10 h 12"/>
                    <a:gd name="T20" fmla="*/ 0 w 20"/>
                    <a:gd name="T21" fmla="*/ 8 h 12"/>
                    <a:gd name="T22" fmla="*/ 0 w 20"/>
                    <a:gd name="T23" fmla="*/ 6 h 12"/>
                    <a:gd name="T24" fmla="*/ 0 w 20"/>
                    <a:gd name="T25" fmla="*/ 5 h 12"/>
                    <a:gd name="T26" fmla="*/ 5 w 20"/>
                    <a:gd name="T27" fmla="*/ 0 h 12"/>
                    <a:gd name="T28" fmla="*/ 6 w 20"/>
                    <a:gd name="T29" fmla="*/ 1 h 12"/>
                    <a:gd name="T30" fmla="*/ 8 w 20"/>
                    <a:gd name="T31" fmla="*/ 2 h 12"/>
                    <a:gd name="T32" fmla="*/ 10 w 20"/>
                    <a:gd name="T33" fmla="*/ 3 h 12"/>
                    <a:gd name="T34" fmla="*/ 12 w 20"/>
                    <a:gd name="T35" fmla="*/ 5 h 12"/>
                    <a:gd name="T36" fmla="*/ 14 w 20"/>
                    <a:gd name="T37" fmla="*/ 6 h 12"/>
                    <a:gd name="T38" fmla="*/ 16 w 20"/>
                    <a:gd name="T39" fmla="*/ 7 h 12"/>
                    <a:gd name="T40" fmla="*/ 17 w 20"/>
                    <a:gd name="T41" fmla="*/ 8 h 12"/>
                    <a:gd name="T42" fmla="*/ 19 w 20"/>
                    <a:gd name="T43" fmla="*/ 9 h 1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"/>
                    <a:gd name="T67" fmla="*/ 0 h 12"/>
                    <a:gd name="T68" fmla="*/ 20 w 20"/>
                    <a:gd name="T69" fmla="*/ 12 h 1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" h="12">
                      <a:moveTo>
                        <a:pt x="19" y="9"/>
                      </a:moveTo>
                      <a:lnTo>
                        <a:pt x="17" y="10"/>
                      </a:lnTo>
                      <a:lnTo>
                        <a:pt x="15" y="10"/>
                      </a:lnTo>
                      <a:lnTo>
                        <a:pt x="12" y="11"/>
                      </a:lnTo>
                      <a:lnTo>
                        <a:pt x="10" y="11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8" y="2"/>
                      </a:lnTo>
                      <a:lnTo>
                        <a:pt x="10" y="3"/>
                      </a:lnTo>
                      <a:lnTo>
                        <a:pt x="12" y="5"/>
                      </a:lnTo>
                      <a:lnTo>
                        <a:pt x="14" y="6"/>
                      </a:lnTo>
                      <a:lnTo>
                        <a:pt x="16" y="7"/>
                      </a:lnTo>
                      <a:lnTo>
                        <a:pt x="17" y="8"/>
                      </a:lnTo>
                      <a:lnTo>
                        <a:pt x="19" y="9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8" name="Freeform 115"/>
                <p:cNvSpPr>
                  <a:spLocks/>
                </p:cNvSpPr>
                <p:nvPr/>
              </p:nvSpPr>
              <p:spPr bwMode="auto">
                <a:xfrm>
                  <a:off x="4154" y="1690"/>
                  <a:ext cx="189" cy="211"/>
                </a:xfrm>
                <a:custGeom>
                  <a:avLst/>
                  <a:gdLst>
                    <a:gd name="T0" fmla="*/ 186 w 189"/>
                    <a:gd name="T1" fmla="*/ 80 h 211"/>
                    <a:gd name="T2" fmla="*/ 181 w 189"/>
                    <a:gd name="T3" fmla="*/ 71 h 211"/>
                    <a:gd name="T4" fmla="*/ 172 w 189"/>
                    <a:gd name="T5" fmla="*/ 69 h 211"/>
                    <a:gd name="T6" fmla="*/ 173 w 189"/>
                    <a:gd name="T7" fmla="*/ 53 h 211"/>
                    <a:gd name="T8" fmla="*/ 170 w 189"/>
                    <a:gd name="T9" fmla="*/ 40 h 211"/>
                    <a:gd name="T10" fmla="*/ 163 w 189"/>
                    <a:gd name="T11" fmla="*/ 37 h 211"/>
                    <a:gd name="T12" fmla="*/ 155 w 189"/>
                    <a:gd name="T13" fmla="*/ 40 h 211"/>
                    <a:gd name="T14" fmla="*/ 140 w 189"/>
                    <a:gd name="T15" fmla="*/ 62 h 211"/>
                    <a:gd name="T16" fmla="*/ 102 w 189"/>
                    <a:gd name="T17" fmla="*/ 117 h 211"/>
                    <a:gd name="T18" fmla="*/ 85 w 189"/>
                    <a:gd name="T19" fmla="*/ 140 h 211"/>
                    <a:gd name="T20" fmla="*/ 74 w 189"/>
                    <a:gd name="T21" fmla="*/ 154 h 211"/>
                    <a:gd name="T22" fmla="*/ 80 w 189"/>
                    <a:gd name="T23" fmla="*/ 137 h 211"/>
                    <a:gd name="T24" fmla="*/ 101 w 189"/>
                    <a:gd name="T25" fmla="*/ 91 h 211"/>
                    <a:gd name="T26" fmla="*/ 124 w 189"/>
                    <a:gd name="T27" fmla="*/ 43 h 211"/>
                    <a:gd name="T28" fmla="*/ 138 w 189"/>
                    <a:gd name="T29" fmla="*/ 15 h 211"/>
                    <a:gd name="T30" fmla="*/ 135 w 189"/>
                    <a:gd name="T31" fmla="*/ 2 h 211"/>
                    <a:gd name="T32" fmla="*/ 125 w 189"/>
                    <a:gd name="T33" fmla="*/ 2 h 211"/>
                    <a:gd name="T34" fmla="*/ 119 w 189"/>
                    <a:gd name="T35" fmla="*/ 8 h 211"/>
                    <a:gd name="T36" fmla="*/ 104 w 189"/>
                    <a:gd name="T37" fmla="*/ 38 h 211"/>
                    <a:gd name="T38" fmla="*/ 84 w 189"/>
                    <a:gd name="T39" fmla="*/ 78 h 211"/>
                    <a:gd name="T40" fmla="*/ 66 w 189"/>
                    <a:gd name="T41" fmla="*/ 104 h 211"/>
                    <a:gd name="T42" fmla="*/ 48 w 189"/>
                    <a:gd name="T43" fmla="*/ 125 h 211"/>
                    <a:gd name="T44" fmla="*/ 44 w 189"/>
                    <a:gd name="T45" fmla="*/ 118 h 211"/>
                    <a:gd name="T46" fmla="*/ 37 w 189"/>
                    <a:gd name="T47" fmla="*/ 111 h 211"/>
                    <a:gd name="T48" fmla="*/ 29 w 189"/>
                    <a:gd name="T49" fmla="*/ 113 h 211"/>
                    <a:gd name="T50" fmla="*/ 21 w 189"/>
                    <a:gd name="T51" fmla="*/ 124 h 211"/>
                    <a:gd name="T52" fmla="*/ 13 w 189"/>
                    <a:gd name="T53" fmla="*/ 123 h 211"/>
                    <a:gd name="T54" fmla="*/ 1 w 189"/>
                    <a:gd name="T55" fmla="*/ 130 h 211"/>
                    <a:gd name="T56" fmla="*/ 0 w 189"/>
                    <a:gd name="T57" fmla="*/ 155 h 211"/>
                    <a:gd name="T58" fmla="*/ 5 w 189"/>
                    <a:gd name="T59" fmla="*/ 174 h 211"/>
                    <a:gd name="T60" fmla="*/ 8 w 189"/>
                    <a:gd name="T61" fmla="*/ 181 h 211"/>
                    <a:gd name="T62" fmla="*/ 11 w 189"/>
                    <a:gd name="T63" fmla="*/ 188 h 211"/>
                    <a:gd name="T64" fmla="*/ 18 w 189"/>
                    <a:gd name="T65" fmla="*/ 191 h 211"/>
                    <a:gd name="T66" fmla="*/ 26 w 189"/>
                    <a:gd name="T67" fmla="*/ 185 h 211"/>
                    <a:gd name="T68" fmla="*/ 41 w 189"/>
                    <a:gd name="T69" fmla="*/ 170 h 211"/>
                    <a:gd name="T70" fmla="*/ 40 w 189"/>
                    <a:gd name="T71" fmla="*/ 177 h 211"/>
                    <a:gd name="T72" fmla="*/ 34 w 189"/>
                    <a:gd name="T73" fmla="*/ 189 h 211"/>
                    <a:gd name="T74" fmla="*/ 36 w 189"/>
                    <a:gd name="T75" fmla="*/ 207 h 211"/>
                    <a:gd name="T76" fmla="*/ 66 w 189"/>
                    <a:gd name="T77" fmla="*/ 195 h 211"/>
                    <a:gd name="T78" fmla="*/ 91 w 189"/>
                    <a:gd name="T79" fmla="*/ 167 h 211"/>
                    <a:gd name="T80" fmla="*/ 114 w 189"/>
                    <a:gd name="T81" fmla="*/ 136 h 211"/>
                    <a:gd name="T82" fmla="*/ 135 w 189"/>
                    <a:gd name="T83" fmla="*/ 103 h 211"/>
                    <a:gd name="T84" fmla="*/ 150 w 189"/>
                    <a:gd name="T85" fmla="*/ 94 h 211"/>
                    <a:gd name="T86" fmla="*/ 156 w 189"/>
                    <a:gd name="T87" fmla="*/ 102 h 211"/>
                    <a:gd name="T88" fmla="*/ 164 w 189"/>
                    <a:gd name="T89" fmla="*/ 100 h 211"/>
                    <a:gd name="T90" fmla="*/ 169 w 189"/>
                    <a:gd name="T91" fmla="*/ 108 h 211"/>
                    <a:gd name="T92" fmla="*/ 179 w 189"/>
                    <a:gd name="T93" fmla="*/ 118 h 211"/>
                    <a:gd name="T94" fmla="*/ 188 w 189"/>
                    <a:gd name="T95" fmla="*/ 108 h 21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9"/>
                    <a:gd name="T145" fmla="*/ 0 h 211"/>
                    <a:gd name="T146" fmla="*/ 189 w 189"/>
                    <a:gd name="T147" fmla="*/ 211 h 21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9" h="211">
                      <a:moveTo>
                        <a:pt x="187" y="103"/>
                      </a:moveTo>
                      <a:lnTo>
                        <a:pt x="186" y="96"/>
                      </a:lnTo>
                      <a:lnTo>
                        <a:pt x="186" y="87"/>
                      </a:lnTo>
                      <a:lnTo>
                        <a:pt x="186" y="80"/>
                      </a:lnTo>
                      <a:lnTo>
                        <a:pt x="186" y="76"/>
                      </a:lnTo>
                      <a:lnTo>
                        <a:pt x="185" y="74"/>
                      </a:lnTo>
                      <a:lnTo>
                        <a:pt x="183" y="73"/>
                      </a:lnTo>
                      <a:lnTo>
                        <a:pt x="181" y="71"/>
                      </a:lnTo>
                      <a:lnTo>
                        <a:pt x="179" y="70"/>
                      </a:lnTo>
                      <a:lnTo>
                        <a:pt x="177" y="69"/>
                      </a:lnTo>
                      <a:lnTo>
                        <a:pt x="175" y="68"/>
                      </a:lnTo>
                      <a:lnTo>
                        <a:pt x="172" y="69"/>
                      </a:lnTo>
                      <a:lnTo>
                        <a:pt x="172" y="67"/>
                      </a:lnTo>
                      <a:lnTo>
                        <a:pt x="172" y="63"/>
                      </a:lnTo>
                      <a:lnTo>
                        <a:pt x="172" y="58"/>
                      </a:lnTo>
                      <a:lnTo>
                        <a:pt x="173" y="53"/>
                      </a:lnTo>
                      <a:lnTo>
                        <a:pt x="173" y="46"/>
                      </a:lnTo>
                      <a:lnTo>
                        <a:pt x="172" y="44"/>
                      </a:lnTo>
                      <a:lnTo>
                        <a:pt x="171" y="42"/>
                      </a:lnTo>
                      <a:lnTo>
                        <a:pt x="170" y="40"/>
                      </a:lnTo>
                      <a:lnTo>
                        <a:pt x="168" y="39"/>
                      </a:lnTo>
                      <a:lnTo>
                        <a:pt x="167" y="38"/>
                      </a:lnTo>
                      <a:lnTo>
                        <a:pt x="165" y="37"/>
                      </a:lnTo>
                      <a:lnTo>
                        <a:pt x="163" y="37"/>
                      </a:lnTo>
                      <a:lnTo>
                        <a:pt x="161" y="37"/>
                      </a:lnTo>
                      <a:lnTo>
                        <a:pt x="159" y="38"/>
                      </a:lnTo>
                      <a:lnTo>
                        <a:pt x="157" y="39"/>
                      </a:lnTo>
                      <a:lnTo>
                        <a:pt x="155" y="40"/>
                      </a:lnTo>
                      <a:lnTo>
                        <a:pt x="154" y="42"/>
                      </a:lnTo>
                      <a:lnTo>
                        <a:pt x="152" y="44"/>
                      </a:lnTo>
                      <a:lnTo>
                        <a:pt x="147" y="51"/>
                      </a:lnTo>
                      <a:lnTo>
                        <a:pt x="140" y="62"/>
                      </a:lnTo>
                      <a:lnTo>
                        <a:pt x="131" y="74"/>
                      </a:lnTo>
                      <a:lnTo>
                        <a:pt x="121" y="89"/>
                      </a:lnTo>
                      <a:lnTo>
                        <a:pt x="112" y="103"/>
                      </a:lnTo>
                      <a:lnTo>
                        <a:pt x="102" y="117"/>
                      </a:lnTo>
                      <a:lnTo>
                        <a:pt x="94" y="129"/>
                      </a:lnTo>
                      <a:lnTo>
                        <a:pt x="91" y="132"/>
                      </a:lnTo>
                      <a:lnTo>
                        <a:pt x="88" y="136"/>
                      </a:lnTo>
                      <a:lnTo>
                        <a:pt x="85" y="140"/>
                      </a:lnTo>
                      <a:lnTo>
                        <a:pt x="83" y="144"/>
                      </a:lnTo>
                      <a:lnTo>
                        <a:pt x="80" y="147"/>
                      </a:lnTo>
                      <a:lnTo>
                        <a:pt x="77" y="150"/>
                      </a:lnTo>
                      <a:lnTo>
                        <a:pt x="74" y="154"/>
                      </a:lnTo>
                      <a:lnTo>
                        <a:pt x="71" y="157"/>
                      </a:lnTo>
                      <a:lnTo>
                        <a:pt x="73" y="153"/>
                      </a:lnTo>
                      <a:lnTo>
                        <a:pt x="76" y="146"/>
                      </a:lnTo>
                      <a:lnTo>
                        <a:pt x="80" y="137"/>
                      </a:lnTo>
                      <a:lnTo>
                        <a:pt x="85" y="127"/>
                      </a:lnTo>
                      <a:lnTo>
                        <a:pt x="90" y="116"/>
                      </a:lnTo>
                      <a:lnTo>
                        <a:pt x="96" y="104"/>
                      </a:lnTo>
                      <a:lnTo>
                        <a:pt x="101" y="91"/>
                      </a:lnTo>
                      <a:lnTo>
                        <a:pt x="107" y="79"/>
                      </a:lnTo>
                      <a:lnTo>
                        <a:pt x="114" y="66"/>
                      </a:lnTo>
                      <a:lnTo>
                        <a:pt x="119" y="54"/>
                      </a:lnTo>
                      <a:lnTo>
                        <a:pt x="124" y="43"/>
                      </a:lnTo>
                      <a:lnTo>
                        <a:pt x="129" y="34"/>
                      </a:lnTo>
                      <a:lnTo>
                        <a:pt x="133" y="25"/>
                      </a:lnTo>
                      <a:lnTo>
                        <a:pt x="136" y="19"/>
                      </a:lnTo>
                      <a:lnTo>
                        <a:pt x="138" y="15"/>
                      </a:lnTo>
                      <a:lnTo>
                        <a:pt x="139" y="14"/>
                      </a:lnTo>
                      <a:lnTo>
                        <a:pt x="139" y="9"/>
                      </a:lnTo>
                      <a:lnTo>
                        <a:pt x="137" y="6"/>
                      </a:lnTo>
                      <a:lnTo>
                        <a:pt x="135" y="2"/>
                      </a:lnTo>
                      <a:lnTo>
                        <a:pt x="131" y="1"/>
                      </a:lnTo>
                      <a:lnTo>
                        <a:pt x="129" y="0"/>
                      </a:lnTo>
                      <a:lnTo>
                        <a:pt x="127" y="1"/>
                      </a:lnTo>
                      <a:lnTo>
                        <a:pt x="125" y="2"/>
                      </a:lnTo>
                      <a:lnTo>
                        <a:pt x="123" y="4"/>
                      </a:lnTo>
                      <a:lnTo>
                        <a:pt x="121" y="5"/>
                      </a:lnTo>
                      <a:lnTo>
                        <a:pt x="119" y="6"/>
                      </a:lnTo>
                      <a:lnTo>
                        <a:pt x="119" y="8"/>
                      </a:lnTo>
                      <a:lnTo>
                        <a:pt x="118" y="8"/>
                      </a:lnTo>
                      <a:lnTo>
                        <a:pt x="113" y="19"/>
                      </a:lnTo>
                      <a:lnTo>
                        <a:pt x="108" y="29"/>
                      </a:lnTo>
                      <a:lnTo>
                        <a:pt x="104" y="38"/>
                      </a:lnTo>
                      <a:lnTo>
                        <a:pt x="99" y="48"/>
                      </a:lnTo>
                      <a:lnTo>
                        <a:pt x="94" y="58"/>
                      </a:lnTo>
                      <a:lnTo>
                        <a:pt x="89" y="68"/>
                      </a:lnTo>
                      <a:lnTo>
                        <a:pt x="84" y="78"/>
                      </a:lnTo>
                      <a:lnTo>
                        <a:pt x="78" y="88"/>
                      </a:lnTo>
                      <a:lnTo>
                        <a:pt x="74" y="93"/>
                      </a:lnTo>
                      <a:lnTo>
                        <a:pt x="70" y="99"/>
                      </a:lnTo>
                      <a:lnTo>
                        <a:pt x="66" y="104"/>
                      </a:lnTo>
                      <a:lnTo>
                        <a:pt x="61" y="109"/>
                      </a:lnTo>
                      <a:lnTo>
                        <a:pt x="57" y="114"/>
                      </a:lnTo>
                      <a:lnTo>
                        <a:pt x="52" y="120"/>
                      </a:lnTo>
                      <a:lnTo>
                        <a:pt x="48" y="125"/>
                      </a:lnTo>
                      <a:lnTo>
                        <a:pt x="44" y="130"/>
                      </a:lnTo>
                      <a:lnTo>
                        <a:pt x="44" y="128"/>
                      </a:lnTo>
                      <a:lnTo>
                        <a:pt x="45" y="123"/>
                      </a:lnTo>
                      <a:lnTo>
                        <a:pt x="44" y="118"/>
                      </a:lnTo>
                      <a:lnTo>
                        <a:pt x="43" y="114"/>
                      </a:lnTo>
                      <a:lnTo>
                        <a:pt x="41" y="113"/>
                      </a:lnTo>
                      <a:lnTo>
                        <a:pt x="39" y="112"/>
                      </a:lnTo>
                      <a:lnTo>
                        <a:pt x="37" y="111"/>
                      </a:lnTo>
                      <a:lnTo>
                        <a:pt x="35" y="111"/>
                      </a:lnTo>
                      <a:lnTo>
                        <a:pt x="34" y="112"/>
                      </a:lnTo>
                      <a:lnTo>
                        <a:pt x="31" y="112"/>
                      </a:lnTo>
                      <a:lnTo>
                        <a:pt x="29" y="113"/>
                      </a:lnTo>
                      <a:lnTo>
                        <a:pt x="28" y="115"/>
                      </a:lnTo>
                      <a:lnTo>
                        <a:pt x="27" y="117"/>
                      </a:lnTo>
                      <a:lnTo>
                        <a:pt x="24" y="120"/>
                      </a:lnTo>
                      <a:lnTo>
                        <a:pt x="21" y="124"/>
                      </a:lnTo>
                      <a:lnTo>
                        <a:pt x="19" y="127"/>
                      </a:lnTo>
                      <a:lnTo>
                        <a:pt x="17" y="125"/>
                      </a:lnTo>
                      <a:lnTo>
                        <a:pt x="16" y="124"/>
                      </a:lnTo>
                      <a:lnTo>
                        <a:pt x="13" y="123"/>
                      </a:lnTo>
                      <a:lnTo>
                        <a:pt x="11" y="123"/>
                      </a:lnTo>
                      <a:lnTo>
                        <a:pt x="7" y="124"/>
                      </a:lnTo>
                      <a:lnTo>
                        <a:pt x="3" y="126"/>
                      </a:lnTo>
                      <a:lnTo>
                        <a:pt x="1" y="130"/>
                      </a:lnTo>
                      <a:lnTo>
                        <a:pt x="0" y="134"/>
                      </a:lnTo>
                      <a:lnTo>
                        <a:pt x="0" y="141"/>
                      </a:lnTo>
                      <a:lnTo>
                        <a:pt x="0" y="148"/>
                      </a:lnTo>
                      <a:lnTo>
                        <a:pt x="0" y="155"/>
                      </a:lnTo>
                      <a:lnTo>
                        <a:pt x="0" y="162"/>
                      </a:lnTo>
                      <a:lnTo>
                        <a:pt x="1" y="164"/>
                      </a:lnTo>
                      <a:lnTo>
                        <a:pt x="2" y="169"/>
                      </a:lnTo>
                      <a:lnTo>
                        <a:pt x="5" y="174"/>
                      </a:lnTo>
                      <a:lnTo>
                        <a:pt x="8" y="177"/>
                      </a:lnTo>
                      <a:lnTo>
                        <a:pt x="8" y="178"/>
                      </a:lnTo>
                      <a:lnTo>
                        <a:pt x="8" y="179"/>
                      </a:lnTo>
                      <a:lnTo>
                        <a:pt x="8" y="181"/>
                      </a:lnTo>
                      <a:lnTo>
                        <a:pt x="8" y="182"/>
                      </a:lnTo>
                      <a:lnTo>
                        <a:pt x="9" y="184"/>
                      </a:lnTo>
                      <a:lnTo>
                        <a:pt x="9" y="186"/>
                      </a:lnTo>
                      <a:lnTo>
                        <a:pt x="11" y="188"/>
                      </a:lnTo>
                      <a:lnTo>
                        <a:pt x="12" y="189"/>
                      </a:lnTo>
                      <a:lnTo>
                        <a:pt x="14" y="191"/>
                      </a:lnTo>
                      <a:lnTo>
                        <a:pt x="16" y="191"/>
                      </a:lnTo>
                      <a:lnTo>
                        <a:pt x="18" y="191"/>
                      </a:lnTo>
                      <a:lnTo>
                        <a:pt x="20" y="191"/>
                      </a:lnTo>
                      <a:lnTo>
                        <a:pt x="21" y="191"/>
                      </a:lnTo>
                      <a:lnTo>
                        <a:pt x="23" y="188"/>
                      </a:lnTo>
                      <a:lnTo>
                        <a:pt x="26" y="185"/>
                      </a:lnTo>
                      <a:lnTo>
                        <a:pt x="30" y="182"/>
                      </a:lnTo>
                      <a:lnTo>
                        <a:pt x="34" y="178"/>
                      </a:lnTo>
                      <a:lnTo>
                        <a:pt x="38" y="174"/>
                      </a:lnTo>
                      <a:lnTo>
                        <a:pt x="41" y="170"/>
                      </a:lnTo>
                      <a:lnTo>
                        <a:pt x="44" y="167"/>
                      </a:lnTo>
                      <a:lnTo>
                        <a:pt x="43" y="170"/>
                      </a:lnTo>
                      <a:lnTo>
                        <a:pt x="41" y="173"/>
                      </a:lnTo>
                      <a:lnTo>
                        <a:pt x="40" y="177"/>
                      </a:lnTo>
                      <a:lnTo>
                        <a:pt x="39" y="180"/>
                      </a:lnTo>
                      <a:lnTo>
                        <a:pt x="37" y="183"/>
                      </a:lnTo>
                      <a:lnTo>
                        <a:pt x="36" y="186"/>
                      </a:lnTo>
                      <a:lnTo>
                        <a:pt x="34" y="189"/>
                      </a:lnTo>
                      <a:lnTo>
                        <a:pt x="32" y="193"/>
                      </a:lnTo>
                      <a:lnTo>
                        <a:pt x="33" y="195"/>
                      </a:lnTo>
                      <a:lnTo>
                        <a:pt x="34" y="201"/>
                      </a:lnTo>
                      <a:lnTo>
                        <a:pt x="36" y="207"/>
                      </a:lnTo>
                      <a:lnTo>
                        <a:pt x="40" y="210"/>
                      </a:lnTo>
                      <a:lnTo>
                        <a:pt x="51" y="208"/>
                      </a:lnTo>
                      <a:lnTo>
                        <a:pt x="59" y="201"/>
                      </a:lnTo>
                      <a:lnTo>
                        <a:pt x="66" y="195"/>
                      </a:lnTo>
                      <a:lnTo>
                        <a:pt x="73" y="188"/>
                      </a:lnTo>
                      <a:lnTo>
                        <a:pt x="79" y="181"/>
                      </a:lnTo>
                      <a:lnTo>
                        <a:pt x="85" y="174"/>
                      </a:lnTo>
                      <a:lnTo>
                        <a:pt x="91" y="167"/>
                      </a:lnTo>
                      <a:lnTo>
                        <a:pt x="97" y="159"/>
                      </a:lnTo>
                      <a:lnTo>
                        <a:pt x="102" y="151"/>
                      </a:lnTo>
                      <a:lnTo>
                        <a:pt x="108" y="144"/>
                      </a:lnTo>
                      <a:lnTo>
                        <a:pt x="114" y="136"/>
                      </a:lnTo>
                      <a:lnTo>
                        <a:pt x="119" y="128"/>
                      </a:lnTo>
                      <a:lnTo>
                        <a:pt x="124" y="120"/>
                      </a:lnTo>
                      <a:lnTo>
                        <a:pt x="130" y="111"/>
                      </a:lnTo>
                      <a:lnTo>
                        <a:pt x="135" y="103"/>
                      </a:lnTo>
                      <a:lnTo>
                        <a:pt x="141" y="95"/>
                      </a:lnTo>
                      <a:lnTo>
                        <a:pt x="146" y="86"/>
                      </a:lnTo>
                      <a:lnTo>
                        <a:pt x="147" y="89"/>
                      </a:lnTo>
                      <a:lnTo>
                        <a:pt x="150" y="94"/>
                      </a:lnTo>
                      <a:lnTo>
                        <a:pt x="151" y="99"/>
                      </a:lnTo>
                      <a:lnTo>
                        <a:pt x="153" y="101"/>
                      </a:lnTo>
                      <a:lnTo>
                        <a:pt x="154" y="101"/>
                      </a:lnTo>
                      <a:lnTo>
                        <a:pt x="156" y="102"/>
                      </a:lnTo>
                      <a:lnTo>
                        <a:pt x="158" y="102"/>
                      </a:lnTo>
                      <a:lnTo>
                        <a:pt x="160" y="101"/>
                      </a:lnTo>
                      <a:lnTo>
                        <a:pt x="162" y="101"/>
                      </a:lnTo>
                      <a:lnTo>
                        <a:pt x="164" y="100"/>
                      </a:lnTo>
                      <a:lnTo>
                        <a:pt x="165" y="100"/>
                      </a:lnTo>
                      <a:lnTo>
                        <a:pt x="166" y="102"/>
                      </a:lnTo>
                      <a:lnTo>
                        <a:pt x="167" y="105"/>
                      </a:lnTo>
                      <a:lnTo>
                        <a:pt x="169" y="108"/>
                      </a:lnTo>
                      <a:lnTo>
                        <a:pt x="171" y="111"/>
                      </a:lnTo>
                      <a:lnTo>
                        <a:pt x="174" y="114"/>
                      </a:lnTo>
                      <a:lnTo>
                        <a:pt x="177" y="117"/>
                      </a:lnTo>
                      <a:lnTo>
                        <a:pt x="179" y="118"/>
                      </a:lnTo>
                      <a:lnTo>
                        <a:pt x="181" y="118"/>
                      </a:lnTo>
                      <a:lnTo>
                        <a:pt x="185" y="115"/>
                      </a:lnTo>
                      <a:lnTo>
                        <a:pt x="187" y="112"/>
                      </a:lnTo>
                      <a:lnTo>
                        <a:pt x="188" y="108"/>
                      </a:lnTo>
                      <a:lnTo>
                        <a:pt x="187" y="103"/>
                      </a:lnTo>
                    </a:path>
                  </a:pathLst>
                </a:custGeom>
                <a:solidFill>
                  <a:srgbClr val="60A89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9" name="Freeform 116"/>
                <p:cNvSpPr>
                  <a:spLocks/>
                </p:cNvSpPr>
                <p:nvPr/>
              </p:nvSpPr>
              <p:spPr bwMode="auto">
                <a:xfrm>
                  <a:off x="4198" y="181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33F2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117"/>
            <p:cNvGrpSpPr>
              <a:grpSpLocks/>
            </p:cNvGrpSpPr>
            <p:nvPr/>
          </p:nvGrpSpPr>
          <p:grpSpPr bwMode="auto">
            <a:xfrm>
              <a:off x="1701" y="1434"/>
              <a:ext cx="682" cy="772"/>
              <a:chOff x="1701" y="1434"/>
              <a:chExt cx="682" cy="772"/>
            </a:xfrm>
          </p:grpSpPr>
          <p:sp>
            <p:nvSpPr>
              <p:cNvPr id="39956" name="Freeform 118"/>
              <p:cNvSpPr>
                <a:spLocks/>
              </p:cNvSpPr>
              <p:nvPr/>
            </p:nvSpPr>
            <p:spPr bwMode="auto">
              <a:xfrm>
                <a:off x="1701" y="1434"/>
                <a:ext cx="682" cy="772"/>
              </a:xfrm>
              <a:custGeom>
                <a:avLst/>
                <a:gdLst>
                  <a:gd name="T0" fmla="*/ 251 w 682"/>
                  <a:gd name="T1" fmla="*/ 9 h 772"/>
                  <a:gd name="T2" fmla="*/ 283 w 682"/>
                  <a:gd name="T3" fmla="*/ 37 h 772"/>
                  <a:gd name="T4" fmla="*/ 274 w 682"/>
                  <a:gd name="T5" fmla="*/ 56 h 772"/>
                  <a:gd name="T6" fmla="*/ 272 w 682"/>
                  <a:gd name="T7" fmla="*/ 82 h 772"/>
                  <a:gd name="T8" fmla="*/ 268 w 682"/>
                  <a:gd name="T9" fmla="*/ 108 h 772"/>
                  <a:gd name="T10" fmla="*/ 291 w 682"/>
                  <a:gd name="T11" fmla="*/ 128 h 772"/>
                  <a:gd name="T12" fmla="*/ 335 w 682"/>
                  <a:gd name="T13" fmla="*/ 156 h 772"/>
                  <a:gd name="T14" fmla="*/ 398 w 682"/>
                  <a:gd name="T15" fmla="*/ 214 h 772"/>
                  <a:gd name="T16" fmla="*/ 484 w 682"/>
                  <a:gd name="T17" fmla="*/ 250 h 772"/>
                  <a:gd name="T18" fmla="*/ 517 w 682"/>
                  <a:gd name="T19" fmla="*/ 263 h 772"/>
                  <a:gd name="T20" fmla="*/ 527 w 682"/>
                  <a:gd name="T21" fmla="*/ 293 h 772"/>
                  <a:gd name="T22" fmla="*/ 520 w 682"/>
                  <a:gd name="T23" fmla="*/ 313 h 772"/>
                  <a:gd name="T24" fmla="*/ 506 w 682"/>
                  <a:gd name="T25" fmla="*/ 337 h 772"/>
                  <a:gd name="T26" fmla="*/ 505 w 682"/>
                  <a:gd name="T27" fmla="*/ 392 h 772"/>
                  <a:gd name="T28" fmla="*/ 510 w 682"/>
                  <a:gd name="T29" fmla="*/ 465 h 772"/>
                  <a:gd name="T30" fmla="*/ 520 w 682"/>
                  <a:gd name="T31" fmla="*/ 489 h 772"/>
                  <a:gd name="T32" fmla="*/ 538 w 682"/>
                  <a:gd name="T33" fmla="*/ 499 h 772"/>
                  <a:gd name="T34" fmla="*/ 565 w 682"/>
                  <a:gd name="T35" fmla="*/ 510 h 772"/>
                  <a:gd name="T36" fmla="*/ 591 w 682"/>
                  <a:gd name="T37" fmla="*/ 519 h 772"/>
                  <a:gd name="T38" fmla="*/ 600 w 682"/>
                  <a:gd name="T39" fmla="*/ 530 h 772"/>
                  <a:gd name="T40" fmla="*/ 594 w 682"/>
                  <a:gd name="T41" fmla="*/ 549 h 772"/>
                  <a:gd name="T42" fmla="*/ 598 w 682"/>
                  <a:gd name="T43" fmla="*/ 578 h 772"/>
                  <a:gd name="T44" fmla="*/ 603 w 682"/>
                  <a:gd name="T45" fmla="*/ 605 h 772"/>
                  <a:gd name="T46" fmla="*/ 617 w 682"/>
                  <a:gd name="T47" fmla="*/ 623 h 772"/>
                  <a:gd name="T48" fmla="*/ 651 w 682"/>
                  <a:gd name="T49" fmla="*/ 633 h 772"/>
                  <a:gd name="T50" fmla="*/ 678 w 682"/>
                  <a:gd name="T51" fmla="*/ 653 h 772"/>
                  <a:gd name="T52" fmla="*/ 681 w 682"/>
                  <a:gd name="T53" fmla="*/ 700 h 772"/>
                  <a:gd name="T54" fmla="*/ 673 w 682"/>
                  <a:gd name="T55" fmla="*/ 733 h 772"/>
                  <a:gd name="T56" fmla="*/ 650 w 682"/>
                  <a:gd name="T57" fmla="*/ 738 h 772"/>
                  <a:gd name="T58" fmla="*/ 634 w 682"/>
                  <a:gd name="T59" fmla="*/ 759 h 772"/>
                  <a:gd name="T60" fmla="*/ 608 w 682"/>
                  <a:gd name="T61" fmla="*/ 770 h 772"/>
                  <a:gd name="T62" fmla="*/ 539 w 682"/>
                  <a:gd name="T63" fmla="*/ 752 h 772"/>
                  <a:gd name="T64" fmla="*/ 457 w 682"/>
                  <a:gd name="T65" fmla="*/ 746 h 772"/>
                  <a:gd name="T66" fmla="*/ 342 w 682"/>
                  <a:gd name="T67" fmla="*/ 728 h 772"/>
                  <a:gd name="T68" fmla="*/ 249 w 682"/>
                  <a:gd name="T69" fmla="*/ 727 h 772"/>
                  <a:gd name="T70" fmla="*/ 232 w 682"/>
                  <a:gd name="T71" fmla="*/ 739 h 772"/>
                  <a:gd name="T72" fmla="*/ 212 w 682"/>
                  <a:gd name="T73" fmla="*/ 745 h 772"/>
                  <a:gd name="T74" fmla="*/ 182 w 682"/>
                  <a:gd name="T75" fmla="*/ 728 h 772"/>
                  <a:gd name="T76" fmla="*/ 141 w 682"/>
                  <a:gd name="T77" fmla="*/ 711 h 772"/>
                  <a:gd name="T78" fmla="*/ 93 w 682"/>
                  <a:gd name="T79" fmla="*/ 692 h 772"/>
                  <a:gd name="T80" fmla="*/ 72 w 682"/>
                  <a:gd name="T81" fmla="*/ 672 h 772"/>
                  <a:gd name="T82" fmla="*/ 70 w 682"/>
                  <a:gd name="T83" fmla="*/ 631 h 772"/>
                  <a:gd name="T84" fmla="*/ 54 w 682"/>
                  <a:gd name="T85" fmla="*/ 522 h 772"/>
                  <a:gd name="T86" fmla="*/ 30 w 682"/>
                  <a:gd name="T87" fmla="*/ 449 h 772"/>
                  <a:gd name="T88" fmla="*/ 25 w 682"/>
                  <a:gd name="T89" fmla="*/ 419 h 772"/>
                  <a:gd name="T90" fmla="*/ 30 w 682"/>
                  <a:gd name="T91" fmla="*/ 398 h 772"/>
                  <a:gd name="T92" fmla="*/ 43 w 682"/>
                  <a:gd name="T93" fmla="*/ 380 h 772"/>
                  <a:gd name="T94" fmla="*/ 12 w 682"/>
                  <a:gd name="T95" fmla="*/ 303 h 772"/>
                  <a:gd name="T96" fmla="*/ 4 w 682"/>
                  <a:gd name="T97" fmla="*/ 206 h 772"/>
                  <a:gd name="T98" fmla="*/ 50 w 682"/>
                  <a:gd name="T99" fmla="*/ 126 h 772"/>
                  <a:gd name="T100" fmla="*/ 114 w 682"/>
                  <a:gd name="T101" fmla="*/ 96 h 772"/>
                  <a:gd name="T102" fmla="*/ 131 w 682"/>
                  <a:gd name="T103" fmla="*/ 94 h 772"/>
                  <a:gd name="T104" fmla="*/ 151 w 682"/>
                  <a:gd name="T105" fmla="*/ 101 h 772"/>
                  <a:gd name="T106" fmla="*/ 177 w 682"/>
                  <a:gd name="T107" fmla="*/ 111 h 772"/>
                  <a:gd name="T108" fmla="*/ 184 w 682"/>
                  <a:gd name="T109" fmla="*/ 81 h 772"/>
                  <a:gd name="T110" fmla="*/ 179 w 682"/>
                  <a:gd name="T111" fmla="*/ 43 h 772"/>
                  <a:gd name="T112" fmla="*/ 193 w 682"/>
                  <a:gd name="T113" fmla="*/ 16 h 7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82"/>
                  <a:gd name="T172" fmla="*/ 0 h 772"/>
                  <a:gd name="T173" fmla="*/ 682 w 682"/>
                  <a:gd name="T174" fmla="*/ 772 h 7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82" h="772">
                    <a:moveTo>
                      <a:pt x="213" y="0"/>
                    </a:moveTo>
                    <a:lnTo>
                      <a:pt x="218" y="0"/>
                    </a:lnTo>
                    <a:lnTo>
                      <a:pt x="223" y="0"/>
                    </a:lnTo>
                    <a:lnTo>
                      <a:pt x="228" y="1"/>
                    </a:lnTo>
                    <a:lnTo>
                      <a:pt x="233" y="2"/>
                    </a:lnTo>
                    <a:lnTo>
                      <a:pt x="237" y="3"/>
                    </a:lnTo>
                    <a:lnTo>
                      <a:pt x="242" y="5"/>
                    </a:lnTo>
                    <a:lnTo>
                      <a:pt x="246" y="7"/>
                    </a:lnTo>
                    <a:lnTo>
                      <a:pt x="251" y="9"/>
                    </a:lnTo>
                    <a:lnTo>
                      <a:pt x="255" y="11"/>
                    </a:lnTo>
                    <a:lnTo>
                      <a:pt x="259" y="14"/>
                    </a:lnTo>
                    <a:lnTo>
                      <a:pt x="263" y="17"/>
                    </a:lnTo>
                    <a:lnTo>
                      <a:pt x="267" y="20"/>
                    </a:lnTo>
                    <a:lnTo>
                      <a:pt x="270" y="24"/>
                    </a:lnTo>
                    <a:lnTo>
                      <a:pt x="274" y="27"/>
                    </a:lnTo>
                    <a:lnTo>
                      <a:pt x="277" y="32"/>
                    </a:lnTo>
                    <a:lnTo>
                      <a:pt x="281" y="36"/>
                    </a:lnTo>
                    <a:lnTo>
                      <a:pt x="283" y="37"/>
                    </a:lnTo>
                    <a:lnTo>
                      <a:pt x="284" y="40"/>
                    </a:lnTo>
                    <a:lnTo>
                      <a:pt x="284" y="41"/>
                    </a:lnTo>
                    <a:lnTo>
                      <a:pt x="284" y="43"/>
                    </a:lnTo>
                    <a:lnTo>
                      <a:pt x="283" y="45"/>
                    </a:lnTo>
                    <a:lnTo>
                      <a:pt x="281" y="47"/>
                    </a:lnTo>
                    <a:lnTo>
                      <a:pt x="280" y="50"/>
                    </a:lnTo>
                    <a:lnTo>
                      <a:pt x="278" y="52"/>
                    </a:lnTo>
                    <a:lnTo>
                      <a:pt x="276" y="54"/>
                    </a:lnTo>
                    <a:lnTo>
                      <a:pt x="274" y="56"/>
                    </a:lnTo>
                    <a:lnTo>
                      <a:pt x="273" y="59"/>
                    </a:lnTo>
                    <a:lnTo>
                      <a:pt x="272" y="62"/>
                    </a:lnTo>
                    <a:lnTo>
                      <a:pt x="271" y="64"/>
                    </a:lnTo>
                    <a:lnTo>
                      <a:pt x="271" y="67"/>
                    </a:lnTo>
                    <a:lnTo>
                      <a:pt x="272" y="70"/>
                    </a:lnTo>
                    <a:lnTo>
                      <a:pt x="273" y="73"/>
                    </a:lnTo>
                    <a:lnTo>
                      <a:pt x="273" y="76"/>
                    </a:lnTo>
                    <a:lnTo>
                      <a:pt x="272" y="79"/>
                    </a:lnTo>
                    <a:lnTo>
                      <a:pt x="272" y="82"/>
                    </a:lnTo>
                    <a:lnTo>
                      <a:pt x="271" y="85"/>
                    </a:lnTo>
                    <a:lnTo>
                      <a:pt x="270" y="88"/>
                    </a:lnTo>
                    <a:lnTo>
                      <a:pt x="270" y="90"/>
                    </a:lnTo>
                    <a:lnTo>
                      <a:pt x="270" y="93"/>
                    </a:lnTo>
                    <a:lnTo>
                      <a:pt x="270" y="96"/>
                    </a:lnTo>
                    <a:lnTo>
                      <a:pt x="269" y="99"/>
                    </a:lnTo>
                    <a:lnTo>
                      <a:pt x="269" y="102"/>
                    </a:lnTo>
                    <a:lnTo>
                      <a:pt x="268" y="105"/>
                    </a:lnTo>
                    <a:lnTo>
                      <a:pt x="268" y="108"/>
                    </a:lnTo>
                    <a:lnTo>
                      <a:pt x="267" y="110"/>
                    </a:lnTo>
                    <a:lnTo>
                      <a:pt x="266" y="113"/>
                    </a:lnTo>
                    <a:lnTo>
                      <a:pt x="266" y="116"/>
                    </a:lnTo>
                    <a:lnTo>
                      <a:pt x="266" y="119"/>
                    </a:lnTo>
                    <a:lnTo>
                      <a:pt x="270" y="121"/>
                    </a:lnTo>
                    <a:lnTo>
                      <a:pt x="275" y="123"/>
                    </a:lnTo>
                    <a:lnTo>
                      <a:pt x="281" y="125"/>
                    </a:lnTo>
                    <a:lnTo>
                      <a:pt x="286" y="127"/>
                    </a:lnTo>
                    <a:lnTo>
                      <a:pt x="291" y="128"/>
                    </a:lnTo>
                    <a:lnTo>
                      <a:pt x="297" y="131"/>
                    </a:lnTo>
                    <a:lnTo>
                      <a:pt x="302" y="133"/>
                    </a:lnTo>
                    <a:lnTo>
                      <a:pt x="307" y="135"/>
                    </a:lnTo>
                    <a:lnTo>
                      <a:pt x="312" y="138"/>
                    </a:lnTo>
                    <a:lnTo>
                      <a:pt x="316" y="141"/>
                    </a:lnTo>
                    <a:lnTo>
                      <a:pt x="321" y="144"/>
                    </a:lnTo>
                    <a:lnTo>
                      <a:pt x="326" y="148"/>
                    </a:lnTo>
                    <a:lnTo>
                      <a:pt x="330" y="152"/>
                    </a:lnTo>
                    <a:lnTo>
                      <a:pt x="335" y="156"/>
                    </a:lnTo>
                    <a:lnTo>
                      <a:pt x="339" y="162"/>
                    </a:lnTo>
                    <a:lnTo>
                      <a:pt x="342" y="168"/>
                    </a:lnTo>
                    <a:lnTo>
                      <a:pt x="348" y="177"/>
                    </a:lnTo>
                    <a:lnTo>
                      <a:pt x="355" y="186"/>
                    </a:lnTo>
                    <a:lnTo>
                      <a:pt x="363" y="193"/>
                    </a:lnTo>
                    <a:lnTo>
                      <a:pt x="371" y="199"/>
                    </a:lnTo>
                    <a:lnTo>
                      <a:pt x="379" y="205"/>
                    </a:lnTo>
                    <a:lnTo>
                      <a:pt x="388" y="210"/>
                    </a:lnTo>
                    <a:lnTo>
                      <a:pt x="398" y="214"/>
                    </a:lnTo>
                    <a:lnTo>
                      <a:pt x="408" y="218"/>
                    </a:lnTo>
                    <a:lnTo>
                      <a:pt x="417" y="222"/>
                    </a:lnTo>
                    <a:lnTo>
                      <a:pt x="427" y="225"/>
                    </a:lnTo>
                    <a:lnTo>
                      <a:pt x="437" y="229"/>
                    </a:lnTo>
                    <a:lnTo>
                      <a:pt x="447" y="232"/>
                    </a:lnTo>
                    <a:lnTo>
                      <a:pt x="457" y="236"/>
                    </a:lnTo>
                    <a:lnTo>
                      <a:pt x="466" y="240"/>
                    </a:lnTo>
                    <a:lnTo>
                      <a:pt x="475" y="244"/>
                    </a:lnTo>
                    <a:lnTo>
                      <a:pt x="484" y="250"/>
                    </a:lnTo>
                    <a:lnTo>
                      <a:pt x="488" y="251"/>
                    </a:lnTo>
                    <a:lnTo>
                      <a:pt x="492" y="253"/>
                    </a:lnTo>
                    <a:lnTo>
                      <a:pt x="495" y="254"/>
                    </a:lnTo>
                    <a:lnTo>
                      <a:pt x="499" y="255"/>
                    </a:lnTo>
                    <a:lnTo>
                      <a:pt x="503" y="256"/>
                    </a:lnTo>
                    <a:lnTo>
                      <a:pt x="507" y="258"/>
                    </a:lnTo>
                    <a:lnTo>
                      <a:pt x="511" y="259"/>
                    </a:lnTo>
                    <a:lnTo>
                      <a:pt x="515" y="261"/>
                    </a:lnTo>
                    <a:lnTo>
                      <a:pt x="517" y="263"/>
                    </a:lnTo>
                    <a:lnTo>
                      <a:pt x="520" y="266"/>
                    </a:lnTo>
                    <a:lnTo>
                      <a:pt x="523" y="268"/>
                    </a:lnTo>
                    <a:lnTo>
                      <a:pt x="525" y="272"/>
                    </a:lnTo>
                    <a:lnTo>
                      <a:pt x="526" y="275"/>
                    </a:lnTo>
                    <a:lnTo>
                      <a:pt x="527" y="279"/>
                    </a:lnTo>
                    <a:lnTo>
                      <a:pt x="527" y="283"/>
                    </a:lnTo>
                    <a:lnTo>
                      <a:pt x="527" y="289"/>
                    </a:lnTo>
                    <a:lnTo>
                      <a:pt x="526" y="291"/>
                    </a:lnTo>
                    <a:lnTo>
                      <a:pt x="527" y="293"/>
                    </a:lnTo>
                    <a:lnTo>
                      <a:pt x="527" y="296"/>
                    </a:lnTo>
                    <a:lnTo>
                      <a:pt x="527" y="298"/>
                    </a:lnTo>
                    <a:lnTo>
                      <a:pt x="528" y="300"/>
                    </a:lnTo>
                    <a:lnTo>
                      <a:pt x="528" y="302"/>
                    </a:lnTo>
                    <a:lnTo>
                      <a:pt x="528" y="305"/>
                    </a:lnTo>
                    <a:lnTo>
                      <a:pt x="528" y="307"/>
                    </a:lnTo>
                    <a:lnTo>
                      <a:pt x="525" y="309"/>
                    </a:lnTo>
                    <a:lnTo>
                      <a:pt x="523" y="311"/>
                    </a:lnTo>
                    <a:lnTo>
                      <a:pt x="520" y="313"/>
                    </a:lnTo>
                    <a:lnTo>
                      <a:pt x="518" y="316"/>
                    </a:lnTo>
                    <a:lnTo>
                      <a:pt x="516" y="318"/>
                    </a:lnTo>
                    <a:lnTo>
                      <a:pt x="514" y="320"/>
                    </a:lnTo>
                    <a:lnTo>
                      <a:pt x="512" y="323"/>
                    </a:lnTo>
                    <a:lnTo>
                      <a:pt x="510" y="326"/>
                    </a:lnTo>
                    <a:lnTo>
                      <a:pt x="508" y="328"/>
                    </a:lnTo>
                    <a:lnTo>
                      <a:pt x="507" y="331"/>
                    </a:lnTo>
                    <a:lnTo>
                      <a:pt x="506" y="334"/>
                    </a:lnTo>
                    <a:lnTo>
                      <a:pt x="506" y="337"/>
                    </a:lnTo>
                    <a:lnTo>
                      <a:pt x="505" y="340"/>
                    </a:lnTo>
                    <a:lnTo>
                      <a:pt x="505" y="344"/>
                    </a:lnTo>
                    <a:lnTo>
                      <a:pt x="505" y="347"/>
                    </a:lnTo>
                    <a:lnTo>
                      <a:pt x="506" y="351"/>
                    </a:lnTo>
                    <a:lnTo>
                      <a:pt x="506" y="359"/>
                    </a:lnTo>
                    <a:lnTo>
                      <a:pt x="505" y="367"/>
                    </a:lnTo>
                    <a:lnTo>
                      <a:pt x="505" y="375"/>
                    </a:lnTo>
                    <a:lnTo>
                      <a:pt x="505" y="384"/>
                    </a:lnTo>
                    <a:lnTo>
                      <a:pt x="505" y="392"/>
                    </a:lnTo>
                    <a:lnTo>
                      <a:pt x="505" y="400"/>
                    </a:lnTo>
                    <a:lnTo>
                      <a:pt x="505" y="408"/>
                    </a:lnTo>
                    <a:lnTo>
                      <a:pt x="505" y="417"/>
                    </a:lnTo>
                    <a:lnTo>
                      <a:pt x="506" y="425"/>
                    </a:lnTo>
                    <a:lnTo>
                      <a:pt x="506" y="433"/>
                    </a:lnTo>
                    <a:lnTo>
                      <a:pt x="507" y="441"/>
                    </a:lnTo>
                    <a:lnTo>
                      <a:pt x="508" y="449"/>
                    </a:lnTo>
                    <a:lnTo>
                      <a:pt x="508" y="457"/>
                    </a:lnTo>
                    <a:lnTo>
                      <a:pt x="510" y="465"/>
                    </a:lnTo>
                    <a:lnTo>
                      <a:pt x="511" y="472"/>
                    </a:lnTo>
                    <a:lnTo>
                      <a:pt x="513" y="480"/>
                    </a:lnTo>
                    <a:lnTo>
                      <a:pt x="513" y="482"/>
                    </a:lnTo>
                    <a:lnTo>
                      <a:pt x="513" y="483"/>
                    </a:lnTo>
                    <a:lnTo>
                      <a:pt x="514" y="484"/>
                    </a:lnTo>
                    <a:lnTo>
                      <a:pt x="516" y="486"/>
                    </a:lnTo>
                    <a:lnTo>
                      <a:pt x="517" y="487"/>
                    </a:lnTo>
                    <a:lnTo>
                      <a:pt x="518" y="488"/>
                    </a:lnTo>
                    <a:lnTo>
                      <a:pt x="520" y="489"/>
                    </a:lnTo>
                    <a:lnTo>
                      <a:pt x="522" y="491"/>
                    </a:lnTo>
                    <a:lnTo>
                      <a:pt x="524" y="492"/>
                    </a:lnTo>
                    <a:lnTo>
                      <a:pt x="526" y="492"/>
                    </a:lnTo>
                    <a:lnTo>
                      <a:pt x="528" y="494"/>
                    </a:lnTo>
                    <a:lnTo>
                      <a:pt x="531" y="495"/>
                    </a:lnTo>
                    <a:lnTo>
                      <a:pt x="532" y="496"/>
                    </a:lnTo>
                    <a:lnTo>
                      <a:pt x="535" y="497"/>
                    </a:lnTo>
                    <a:lnTo>
                      <a:pt x="536" y="497"/>
                    </a:lnTo>
                    <a:lnTo>
                      <a:pt x="538" y="499"/>
                    </a:lnTo>
                    <a:lnTo>
                      <a:pt x="541" y="500"/>
                    </a:lnTo>
                    <a:lnTo>
                      <a:pt x="544" y="501"/>
                    </a:lnTo>
                    <a:lnTo>
                      <a:pt x="547" y="502"/>
                    </a:lnTo>
                    <a:lnTo>
                      <a:pt x="550" y="504"/>
                    </a:lnTo>
                    <a:lnTo>
                      <a:pt x="553" y="505"/>
                    </a:lnTo>
                    <a:lnTo>
                      <a:pt x="556" y="506"/>
                    </a:lnTo>
                    <a:lnTo>
                      <a:pt x="559" y="507"/>
                    </a:lnTo>
                    <a:lnTo>
                      <a:pt x="562" y="509"/>
                    </a:lnTo>
                    <a:lnTo>
                      <a:pt x="565" y="510"/>
                    </a:lnTo>
                    <a:lnTo>
                      <a:pt x="568" y="511"/>
                    </a:lnTo>
                    <a:lnTo>
                      <a:pt x="571" y="512"/>
                    </a:lnTo>
                    <a:lnTo>
                      <a:pt x="574" y="514"/>
                    </a:lnTo>
                    <a:lnTo>
                      <a:pt x="577" y="515"/>
                    </a:lnTo>
                    <a:lnTo>
                      <a:pt x="580" y="516"/>
                    </a:lnTo>
                    <a:lnTo>
                      <a:pt x="583" y="517"/>
                    </a:lnTo>
                    <a:lnTo>
                      <a:pt x="587" y="519"/>
                    </a:lnTo>
                    <a:lnTo>
                      <a:pt x="588" y="519"/>
                    </a:lnTo>
                    <a:lnTo>
                      <a:pt x="591" y="519"/>
                    </a:lnTo>
                    <a:lnTo>
                      <a:pt x="592" y="520"/>
                    </a:lnTo>
                    <a:lnTo>
                      <a:pt x="594" y="520"/>
                    </a:lnTo>
                    <a:lnTo>
                      <a:pt x="595" y="521"/>
                    </a:lnTo>
                    <a:lnTo>
                      <a:pt x="597" y="523"/>
                    </a:lnTo>
                    <a:lnTo>
                      <a:pt x="598" y="524"/>
                    </a:lnTo>
                    <a:lnTo>
                      <a:pt x="599" y="525"/>
                    </a:lnTo>
                    <a:lnTo>
                      <a:pt x="599" y="527"/>
                    </a:lnTo>
                    <a:lnTo>
                      <a:pt x="600" y="529"/>
                    </a:lnTo>
                    <a:lnTo>
                      <a:pt x="600" y="530"/>
                    </a:lnTo>
                    <a:lnTo>
                      <a:pt x="601" y="532"/>
                    </a:lnTo>
                    <a:lnTo>
                      <a:pt x="601" y="534"/>
                    </a:lnTo>
                    <a:lnTo>
                      <a:pt x="601" y="537"/>
                    </a:lnTo>
                    <a:lnTo>
                      <a:pt x="601" y="539"/>
                    </a:lnTo>
                    <a:lnTo>
                      <a:pt x="601" y="541"/>
                    </a:lnTo>
                    <a:lnTo>
                      <a:pt x="598" y="542"/>
                    </a:lnTo>
                    <a:lnTo>
                      <a:pt x="596" y="544"/>
                    </a:lnTo>
                    <a:lnTo>
                      <a:pt x="595" y="546"/>
                    </a:lnTo>
                    <a:lnTo>
                      <a:pt x="594" y="549"/>
                    </a:lnTo>
                    <a:lnTo>
                      <a:pt x="594" y="552"/>
                    </a:lnTo>
                    <a:lnTo>
                      <a:pt x="594" y="555"/>
                    </a:lnTo>
                    <a:lnTo>
                      <a:pt x="594" y="558"/>
                    </a:lnTo>
                    <a:lnTo>
                      <a:pt x="595" y="561"/>
                    </a:lnTo>
                    <a:lnTo>
                      <a:pt x="595" y="565"/>
                    </a:lnTo>
                    <a:lnTo>
                      <a:pt x="596" y="568"/>
                    </a:lnTo>
                    <a:lnTo>
                      <a:pt x="597" y="572"/>
                    </a:lnTo>
                    <a:lnTo>
                      <a:pt x="598" y="575"/>
                    </a:lnTo>
                    <a:lnTo>
                      <a:pt x="598" y="578"/>
                    </a:lnTo>
                    <a:lnTo>
                      <a:pt x="599" y="582"/>
                    </a:lnTo>
                    <a:lnTo>
                      <a:pt x="599" y="585"/>
                    </a:lnTo>
                    <a:lnTo>
                      <a:pt x="599" y="587"/>
                    </a:lnTo>
                    <a:lnTo>
                      <a:pt x="599" y="590"/>
                    </a:lnTo>
                    <a:lnTo>
                      <a:pt x="600" y="593"/>
                    </a:lnTo>
                    <a:lnTo>
                      <a:pt x="601" y="596"/>
                    </a:lnTo>
                    <a:lnTo>
                      <a:pt x="602" y="599"/>
                    </a:lnTo>
                    <a:lnTo>
                      <a:pt x="602" y="602"/>
                    </a:lnTo>
                    <a:lnTo>
                      <a:pt x="603" y="605"/>
                    </a:lnTo>
                    <a:lnTo>
                      <a:pt x="603" y="608"/>
                    </a:lnTo>
                    <a:lnTo>
                      <a:pt x="604" y="611"/>
                    </a:lnTo>
                    <a:lnTo>
                      <a:pt x="605" y="613"/>
                    </a:lnTo>
                    <a:lnTo>
                      <a:pt x="606" y="615"/>
                    </a:lnTo>
                    <a:lnTo>
                      <a:pt x="608" y="617"/>
                    </a:lnTo>
                    <a:lnTo>
                      <a:pt x="610" y="619"/>
                    </a:lnTo>
                    <a:lnTo>
                      <a:pt x="612" y="621"/>
                    </a:lnTo>
                    <a:lnTo>
                      <a:pt x="614" y="622"/>
                    </a:lnTo>
                    <a:lnTo>
                      <a:pt x="617" y="623"/>
                    </a:lnTo>
                    <a:lnTo>
                      <a:pt x="621" y="624"/>
                    </a:lnTo>
                    <a:lnTo>
                      <a:pt x="624" y="625"/>
                    </a:lnTo>
                    <a:lnTo>
                      <a:pt x="627" y="627"/>
                    </a:lnTo>
                    <a:lnTo>
                      <a:pt x="631" y="628"/>
                    </a:lnTo>
                    <a:lnTo>
                      <a:pt x="635" y="630"/>
                    </a:lnTo>
                    <a:lnTo>
                      <a:pt x="639" y="630"/>
                    </a:lnTo>
                    <a:lnTo>
                      <a:pt x="643" y="631"/>
                    </a:lnTo>
                    <a:lnTo>
                      <a:pt x="647" y="632"/>
                    </a:lnTo>
                    <a:lnTo>
                      <a:pt x="651" y="633"/>
                    </a:lnTo>
                    <a:lnTo>
                      <a:pt x="655" y="634"/>
                    </a:lnTo>
                    <a:lnTo>
                      <a:pt x="659" y="635"/>
                    </a:lnTo>
                    <a:lnTo>
                      <a:pt x="662" y="637"/>
                    </a:lnTo>
                    <a:lnTo>
                      <a:pt x="666" y="639"/>
                    </a:lnTo>
                    <a:lnTo>
                      <a:pt x="669" y="640"/>
                    </a:lnTo>
                    <a:lnTo>
                      <a:pt x="673" y="643"/>
                    </a:lnTo>
                    <a:lnTo>
                      <a:pt x="675" y="645"/>
                    </a:lnTo>
                    <a:lnTo>
                      <a:pt x="678" y="648"/>
                    </a:lnTo>
                    <a:lnTo>
                      <a:pt x="678" y="653"/>
                    </a:lnTo>
                    <a:lnTo>
                      <a:pt x="679" y="658"/>
                    </a:lnTo>
                    <a:lnTo>
                      <a:pt x="679" y="664"/>
                    </a:lnTo>
                    <a:lnTo>
                      <a:pt x="679" y="669"/>
                    </a:lnTo>
                    <a:lnTo>
                      <a:pt x="679" y="674"/>
                    </a:lnTo>
                    <a:lnTo>
                      <a:pt x="680" y="679"/>
                    </a:lnTo>
                    <a:lnTo>
                      <a:pt x="680" y="684"/>
                    </a:lnTo>
                    <a:lnTo>
                      <a:pt x="680" y="690"/>
                    </a:lnTo>
                    <a:lnTo>
                      <a:pt x="680" y="694"/>
                    </a:lnTo>
                    <a:lnTo>
                      <a:pt x="681" y="700"/>
                    </a:lnTo>
                    <a:lnTo>
                      <a:pt x="681" y="705"/>
                    </a:lnTo>
                    <a:lnTo>
                      <a:pt x="681" y="710"/>
                    </a:lnTo>
                    <a:lnTo>
                      <a:pt x="681" y="715"/>
                    </a:lnTo>
                    <a:lnTo>
                      <a:pt x="681" y="719"/>
                    </a:lnTo>
                    <a:lnTo>
                      <a:pt x="680" y="724"/>
                    </a:lnTo>
                    <a:lnTo>
                      <a:pt x="680" y="729"/>
                    </a:lnTo>
                    <a:lnTo>
                      <a:pt x="677" y="731"/>
                    </a:lnTo>
                    <a:lnTo>
                      <a:pt x="675" y="731"/>
                    </a:lnTo>
                    <a:lnTo>
                      <a:pt x="673" y="733"/>
                    </a:lnTo>
                    <a:lnTo>
                      <a:pt x="670" y="734"/>
                    </a:lnTo>
                    <a:lnTo>
                      <a:pt x="668" y="734"/>
                    </a:lnTo>
                    <a:lnTo>
                      <a:pt x="665" y="735"/>
                    </a:lnTo>
                    <a:lnTo>
                      <a:pt x="663" y="735"/>
                    </a:lnTo>
                    <a:lnTo>
                      <a:pt x="660" y="736"/>
                    </a:lnTo>
                    <a:lnTo>
                      <a:pt x="658" y="736"/>
                    </a:lnTo>
                    <a:lnTo>
                      <a:pt x="655" y="737"/>
                    </a:lnTo>
                    <a:lnTo>
                      <a:pt x="653" y="737"/>
                    </a:lnTo>
                    <a:lnTo>
                      <a:pt x="650" y="738"/>
                    </a:lnTo>
                    <a:lnTo>
                      <a:pt x="648" y="739"/>
                    </a:lnTo>
                    <a:lnTo>
                      <a:pt x="646" y="740"/>
                    </a:lnTo>
                    <a:lnTo>
                      <a:pt x="644" y="741"/>
                    </a:lnTo>
                    <a:lnTo>
                      <a:pt x="642" y="743"/>
                    </a:lnTo>
                    <a:lnTo>
                      <a:pt x="641" y="746"/>
                    </a:lnTo>
                    <a:lnTo>
                      <a:pt x="640" y="750"/>
                    </a:lnTo>
                    <a:lnTo>
                      <a:pt x="638" y="753"/>
                    </a:lnTo>
                    <a:lnTo>
                      <a:pt x="637" y="756"/>
                    </a:lnTo>
                    <a:lnTo>
                      <a:pt x="634" y="759"/>
                    </a:lnTo>
                    <a:lnTo>
                      <a:pt x="632" y="762"/>
                    </a:lnTo>
                    <a:lnTo>
                      <a:pt x="630" y="764"/>
                    </a:lnTo>
                    <a:lnTo>
                      <a:pt x="627" y="767"/>
                    </a:lnTo>
                    <a:lnTo>
                      <a:pt x="624" y="768"/>
                    </a:lnTo>
                    <a:lnTo>
                      <a:pt x="621" y="770"/>
                    </a:lnTo>
                    <a:lnTo>
                      <a:pt x="618" y="770"/>
                    </a:lnTo>
                    <a:lnTo>
                      <a:pt x="615" y="771"/>
                    </a:lnTo>
                    <a:lnTo>
                      <a:pt x="611" y="771"/>
                    </a:lnTo>
                    <a:lnTo>
                      <a:pt x="608" y="770"/>
                    </a:lnTo>
                    <a:lnTo>
                      <a:pt x="604" y="769"/>
                    </a:lnTo>
                    <a:lnTo>
                      <a:pt x="602" y="767"/>
                    </a:lnTo>
                    <a:lnTo>
                      <a:pt x="592" y="764"/>
                    </a:lnTo>
                    <a:lnTo>
                      <a:pt x="584" y="761"/>
                    </a:lnTo>
                    <a:lnTo>
                      <a:pt x="575" y="759"/>
                    </a:lnTo>
                    <a:lnTo>
                      <a:pt x="566" y="757"/>
                    </a:lnTo>
                    <a:lnTo>
                      <a:pt x="557" y="755"/>
                    </a:lnTo>
                    <a:lnTo>
                      <a:pt x="548" y="754"/>
                    </a:lnTo>
                    <a:lnTo>
                      <a:pt x="539" y="752"/>
                    </a:lnTo>
                    <a:lnTo>
                      <a:pt x="530" y="751"/>
                    </a:lnTo>
                    <a:lnTo>
                      <a:pt x="521" y="750"/>
                    </a:lnTo>
                    <a:lnTo>
                      <a:pt x="512" y="750"/>
                    </a:lnTo>
                    <a:lnTo>
                      <a:pt x="503" y="749"/>
                    </a:lnTo>
                    <a:lnTo>
                      <a:pt x="494" y="748"/>
                    </a:lnTo>
                    <a:lnTo>
                      <a:pt x="484" y="747"/>
                    </a:lnTo>
                    <a:lnTo>
                      <a:pt x="475" y="747"/>
                    </a:lnTo>
                    <a:lnTo>
                      <a:pt x="466" y="747"/>
                    </a:lnTo>
                    <a:lnTo>
                      <a:pt x="457" y="746"/>
                    </a:lnTo>
                    <a:lnTo>
                      <a:pt x="444" y="744"/>
                    </a:lnTo>
                    <a:lnTo>
                      <a:pt x="432" y="742"/>
                    </a:lnTo>
                    <a:lnTo>
                      <a:pt x="419" y="740"/>
                    </a:lnTo>
                    <a:lnTo>
                      <a:pt x="406" y="737"/>
                    </a:lnTo>
                    <a:lnTo>
                      <a:pt x="393" y="735"/>
                    </a:lnTo>
                    <a:lnTo>
                      <a:pt x="381" y="733"/>
                    </a:lnTo>
                    <a:lnTo>
                      <a:pt x="368" y="731"/>
                    </a:lnTo>
                    <a:lnTo>
                      <a:pt x="355" y="730"/>
                    </a:lnTo>
                    <a:lnTo>
                      <a:pt x="342" y="728"/>
                    </a:lnTo>
                    <a:lnTo>
                      <a:pt x="329" y="727"/>
                    </a:lnTo>
                    <a:lnTo>
                      <a:pt x="316" y="726"/>
                    </a:lnTo>
                    <a:lnTo>
                      <a:pt x="304" y="725"/>
                    </a:lnTo>
                    <a:lnTo>
                      <a:pt x="291" y="725"/>
                    </a:lnTo>
                    <a:lnTo>
                      <a:pt x="278" y="724"/>
                    </a:lnTo>
                    <a:lnTo>
                      <a:pt x="265" y="724"/>
                    </a:lnTo>
                    <a:lnTo>
                      <a:pt x="252" y="725"/>
                    </a:lnTo>
                    <a:lnTo>
                      <a:pt x="250" y="726"/>
                    </a:lnTo>
                    <a:lnTo>
                      <a:pt x="249" y="727"/>
                    </a:lnTo>
                    <a:lnTo>
                      <a:pt x="247" y="728"/>
                    </a:lnTo>
                    <a:lnTo>
                      <a:pt x="245" y="730"/>
                    </a:lnTo>
                    <a:lnTo>
                      <a:pt x="243" y="731"/>
                    </a:lnTo>
                    <a:lnTo>
                      <a:pt x="241" y="732"/>
                    </a:lnTo>
                    <a:lnTo>
                      <a:pt x="239" y="734"/>
                    </a:lnTo>
                    <a:lnTo>
                      <a:pt x="237" y="735"/>
                    </a:lnTo>
                    <a:lnTo>
                      <a:pt x="235" y="736"/>
                    </a:lnTo>
                    <a:lnTo>
                      <a:pt x="234" y="738"/>
                    </a:lnTo>
                    <a:lnTo>
                      <a:pt x="232" y="739"/>
                    </a:lnTo>
                    <a:lnTo>
                      <a:pt x="231" y="741"/>
                    </a:lnTo>
                    <a:lnTo>
                      <a:pt x="230" y="743"/>
                    </a:lnTo>
                    <a:lnTo>
                      <a:pt x="228" y="744"/>
                    </a:lnTo>
                    <a:lnTo>
                      <a:pt x="227" y="746"/>
                    </a:lnTo>
                    <a:lnTo>
                      <a:pt x="227" y="748"/>
                    </a:lnTo>
                    <a:lnTo>
                      <a:pt x="223" y="748"/>
                    </a:lnTo>
                    <a:lnTo>
                      <a:pt x="219" y="747"/>
                    </a:lnTo>
                    <a:lnTo>
                      <a:pt x="216" y="746"/>
                    </a:lnTo>
                    <a:lnTo>
                      <a:pt x="212" y="745"/>
                    </a:lnTo>
                    <a:lnTo>
                      <a:pt x="209" y="743"/>
                    </a:lnTo>
                    <a:lnTo>
                      <a:pt x="206" y="742"/>
                    </a:lnTo>
                    <a:lnTo>
                      <a:pt x="202" y="740"/>
                    </a:lnTo>
                    <a:lnTo>
                      <a:pt x="199" y="738"/>
                    </a:lnTo>
                    <a:lnTo>
                      <a:pt x="196" y="736"/>
                    </a:lnTo>
                    <a:lnTo>
                      <a:pt x="192" y="734"/>
                    </a:lnTo>
                    <a:lnTo>
                      <a:pt x="189" y="732"/>
                    </a:lnTo>
                    <a:lnTo>
                      <a:pt x="185" y="731"/>
                    </a:lnTo>
                    <a:lnTo>
                      <a:pt x="182" y="728"/>
                    </a:lnTo>
                    <a:lnTo>
                      <a:pt x="179" y="727"/>
                    </a:lnTo>
                    <a:lnTo>
                      <a:pt x="175" y="726"/>
                    </a:lnTo>
                    <a:lnTo>
                      <a:pt x="172" y="725"/>
                    </a:lnTo>
                    <a:lnTo>
                      <a:pt x="167" y="723"/>
                    </a:lnTo>
                    <a:lnTo>
                      <a:pt x="161" y="720"/>
                    </a:lnTo>
                    <a:lnTo>
                      <a:pt x="156" y="718"/>
                    </a:lnTo>
                    <a:lnTo>
                      <a:pt x="151" y="716"/>
                    </a:lnTo>
                    <a:lnTo>
                      <a:pt x="146" y="713"/>
                    </a:lnTo>
                    <a:lnTo>
                      <a:pt x="141" y="711"/>
                    </a:lnTo>
                    <a:lnTo>
                      <a:pt x="135" y="709"/>
                    </a:lnTo>
                    <a:lnTo>
                      <a:pt x="130" y="707"/>
                    </a:lnTo>
                    <a:lnTo>
                      <a:pt x="125" y="705"/>
                    </a:lnTo>
                    <a:lnTo>
                      <a:pt x="120" y="702"/>
                    </a:lnTo>
                    <a:lnTo>
                      <a:pt x="114" y="700"/>
                    </a:lnTo>
                    <a:lnTo>
                      <a:pt x="109" y="698"/>
                    </a:lnTo>
                    <a:lnTo>
                      <a:pt x="103" y="696"/>
                    </a:lnTo>
                    <a:lnTo>
                      <a:pt x="98" y="694"/>
                    </a:lnTo>
                    <a:lnTo>
                      <a:pt x="93" y="692"/>
                    </a:lnTo>
                    <a:lnTo>
                      <a:pt x="88" y="690"/>
                    </a:lnTo>
                    <a:lnTo>
                      <a:pt x="84" y="689"/>
                    </a:lnTo>
                    <a:lnTo>
                      <a:pt x="81" y="688"/>
                    </a:lnTo>
                    <a:lnTo>
                      <a:pt x="78" y="687"/>
                    </a:lnTo>
                    <a:lnTo>
                      <a:pt x="77" y="685"/>
                    </a:lnTo>
                    <a:lnTo>
                      <a:pt x="74" y="682"/>
                    </a:lnTo>
                    <a:lnTo>
                      <a:pt x="74" y="679"/>
                    </a:lnTo>
                    <a:lnTo>
                      <a:pt x="73" y="676"/>
                    </a:lnTo>
                    <a:lnTo>
                      <a:pt x="72" y="672"/>
                    </a:lnTo>
                    <a:lnTo>
                      <a:pt x="72" y="668"/>
                    </a:lnTo>
                    <a:lnTo>
                      <a:pt x="72" y="665"/>
                    </a:lnTo>
                    <a:lnTo>
                      <a:pt x="72" y="661"/>
                    </a:lnTo>
                    <a:lnTo>
                      <a:pt x="72" y="657"/>
                    </a:lnTo>
                    <a:lnTo>
                      <a:pt x="72" y="653"/>
                    </a:lnTo>
                    <a:lnTo>
                      <a:pt x="72" y="649"/>
                    </a:lnTo>
                    <a:lnTo>
                      <a:pt x="72" y="646"/>
                    </a:lnTo>
                    <a:lnTo>
                      <a:pt x="71" y="643"/>
                    </a:lnTo>
                    <a:lnTo>
                      <a:pt x="70" y="631"/>
                    </a:lnTo>
                    <a:lnTo>
                      <a:pt x="69" y="618"/>
                    </a:lnTo>
                    <a:lnTo>
                      <a:pt x="67" y="606"/>
                    </a:lnTo>
                    <a:lnTo>
                      <a:pt x="66" y="594"/>
                    </a:lnTo>
                    <a:lnTo>
                      <a:pt x="64" y="582"/>
                    </a:lnTo>
                    <a:lnTo>
                      <a:pt x="62" y="570"/>
                    </a:lnTo>
                    <a:lnTo>
                      <a:pt x="61" y="558"/>
                    </a:lnTo>
                    <a:lnTo>
                      <a:pt x="59" y="546"/>
                    </a:lnTo>
                    <a:lnTo>
                      <a:pt x="56" y="534"/>
                    </a:lnTo>
                    <a:lnTo>
                      <a:pt x="54" y="522"/>
                    </a:lnTo>
                    <a:lnTo>
                      <a:pt x="52" y="510"/>
                    </a:lnTo>
                    <a:lnTo>
                      <a:pt x="50" y="498"/>
                    </a:lnTo>
                    <a:lnTo>
                      <a:pt x="47" y="487"/>
                    </a:lnTo>
                    <a:lnTo>
                      <a:pt x="45" y="475"/>
                    </a:lnTo>
                    <a:lnTo>
                      <a:pt x="42" y="463"/>
                    </a:lnTo>
                    <a:lnTo>
                      <a:pt x="39" y="452"/>
                    </a:lnTo>
                    <a:lnTo>
                      <a:pt x="35" y="452"/>
                    </a:lnTo>
                    <a:lnTo>
                      <a:pt x="33" y="451"/>
                    </a:lnTo>
                    <a:lnTo>
                      <a:pt x="30" y="449"/>
                    </a:lnTo>
                    <a:lnTo>
                      <a:pt x="29" y="447"/>
                    </a:lnTo>
                    <a:lnTo>
                      <a:pt x="27" y="445"/>
                    </a:lnTo>
                    <a:lnTo>
                      <a:pt x="27" y="442"/>
                    </a:lnTo>
                    <a:lnTo>
                      <a:pt x="26" y="439"/>
                    </a:lnTo>
                    <a:lnTo>
                      <a:pt x="26" y="435"/>
                    </a:lnTo>
                    <a:lnTo>
                      <a:pt x="25" y="431"/>
                    </a:lnTo>
                    <a:lnTo>
                      <a:pt x="25" y="427"/>
                    </a:lnTo>
                    <a:lnTo>
                      <a:pt x="25" y="423"/>
                    </a:lnTo>
                    <a:lnTo>
                      <a:pt x="25" y="419"/>
                    </a:lnTo>
                    <a:lnTo>
                      <a:pt x="24" y="416"/>
                    </a:lnTo>
                    <a:lnTo>
                      <a:pt x="24" y="412"/>
                    </a:lnTo>
                    <a:lnTo>
                      <a:pt x="23" y="409"/>
                    </a:lnTo>
                    <a:lnTo>
                      <a:pt x="22" y="407"/>
                    </a:lnTo>
                    <a:lnTo>
                      <a:pt x="23" y="405"/>
                    </a:lnTo>
                    <a:lnTo>
                      <a:pt x="24" y="403"/>
                    </a:lnTo>
                    <a:lnTo>
                      <a:pt x="26" y="401"/>
                    </a:lnTo>
                    <a:lnTo>
                      <a:pt x="28" y="399"/>
                    </a:lnTo>
                    <a:lnTo>
                      <a:pt x="30" y="398"/>
                    </a:lnTo>
                    <a:lnTo>
                      <a:pt x="33" y="396"/>
                    </a:lnTo>
                    <a:lnTo>
                      <a:pt x="35" y="394"/>
                    </a:lnTo>
                    <a:lnTo>
                      <a:pt x="37" y="393"/>
                    </a:lnTo>
                    <a:lnTo>
                      <a:pt x="39" y="391"/>
                    </a:lnTo>
                    <a:lnTo>
                      <a:pt x="41" y="389"/>
                    </a:lnTo>
                    <a:lnTo>
                      <a:pt x="43" y="387"/>
                    </a:lnTo>
                    <a:lnTo>
                      <a:pt x="44" y="385"/>
                    </a:lnTo>
                    <a:lnTo>
                      <a:pt x="44" y="382"/>
                    </a:lnTo>
                    <a:lnTo>
                      <a:pt x="43" y="380"/>
                    </a:lnTo>
                    <a:lnTo>
                      <a:pt x="41" y="377"/>
                    </a:lnTo>
                    <a:lnTo>
                      <a:pt x="39" y="374"/>
                    </a:lnTo>
                    <a:lnTo>
                      <a:pt x="35" y="364"/>
                    </a:lnTo>
                    <a:lnTo>
                      <a:pt x="31" y="354"/>
                    </a:lnTo>
                    <a:lnTo>
                      <a:pt x="27" y="344"/>
                    </a:lnTo>
                    <a:lnTo>
                      <a:pt x="24" y="334"/>
                    </a:lnTo>
                    <a:lnTo>
                      <a:pt x="19" y="324"/>
                    </a:lnTo>
                    <a:lnTo>
                      <a:pt x="16" y="313"/>
                    </a:lnTo>
                    <a:lnTo>
                      <a:pt x="12" y="303"/>
                    </a:lnTo>
                    <a:lnTo>
                      <a:pt x="9" y="293"/>
                    </a:lnTo>
                    <a:lnTo>
                      <a:pt x="6" y="282"/>
                    </a:lnTo>
                    <a:lnTo>
                      <a:pt x="4" y="271"/>
                    </a:lnTo>
                    <a:lnTo>
                      <a:pt x="2" y="261"/>
                    </a:lnTo>
                    <a:lnTo>
                      <a:pt x="1" y="250"/>
                    </a:lnTo>
                    <a:lnTo>
                      <a:pt x="0" y="239"/>
                    </a:lnTo>
                    <a:lnTo>
                      <a:pt x="1" y="228"/>
                    </a:lnTo>
                    <a:lnTo>
                      <a:pt x="1" y="217"/>
                    </a:lnTo>
                    <a:lnTo>
                      <a:pt x="4" y="206"/>
                    </a:lnTo>
                    <a:lnTo>
                      <a:pt x="7" y="196"/>
                    </a:lnTo>
                    <a:lnTo>
                      <a:pt x="10" y="187"/>
                    </a:lnTo>
                    <a:lnTo>
                      <a:pt x="15" y="178"/>
                    </a:lnTo>
                    <a:lnTo>
                      <a:pt x="20" y="168"/>
                    </a:lnTo>
                    <a:lnTo>
                      <a:pt x="25" y="159"/>
                    </a:lnTo>
                    <a:lnTo>
                      <a:pt x="30" y="150"/>
                    </a:lnTo>
                    <a:lnTo>
                      <a:pt x="36" y="142"/>
                    </a:lnTo>
                    <a:lnTo>
                      <a:pt x="43" y="134"/>
                    </a:lnTo>
                    <a:lnTo>
                      <a:pt x="50" y="126"/>
                    </a:lnTo>
                    <a:lnTo>
                      <a:pt x="57" y="120"/>
                    </a:lnTo>
                    <a:lnTo>
                      <a:pt x="65" y="114"/>
                    </a:lnTo>
                    <a:lnTo>
                      <a:pt x="73" y="108"/>
                    </a:lnTo>
                    <a:lnTo>
                      <a:pt x="82" y="104"/>
                    </a:lnTo>
                    <a:lnTo>
                      <a:pt x="91" y="101"/>
                    </a:lnTo>
                    <a:lnTo>
                      <a:pt x="101" y="98"/>
                    </a:lnTo>
                    <a:lnTo>
                      <a:pt x="111" y="97"/>
                    </a:lnTo>
                    <a:lnTo>
                      <a:pt x="113" y="96"/>
                    </a:lnTo>
                    <a:lnTo>
                      <a:pt x="114" y="96"/>
                    </a:lnTo>
                    <a:lnTo>
                      <a:pt x="116" y="95"/>
                    </a:lnTo>
                    <a:lnTo>
                      <a:pt x="117" y="95"/>
                    </a:lnTo>
                    <a:lnTo>
                      <a:pt x="119" y="94"/>
                    </a:lnTo>
                    <a:lnTo>
                      <a:pt x="121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lnTo>
                      <a:pt x="131" y="94"/>
                    </a:lnTo>
                    <a:lnTo>
                      <a:pt x="132" y="95"/>
                    </a:lnTo>
                    <a:lnTo>
                      <a:pt x="134" y="95"/>
                    </a:lnTo>
                    <a:lnTo>
                      <a:pt x="136" y="96"/>
                    </a:lnTo>
                    <a:lnTo>
                      <a:pt x="138" y="96"/>
                    </a:lnTo>
                    <a:lnTo>
                      <a:pt x="140" y="97"/>
                    </a:lnTo>
                    <a:lnTo>
                      <a:pt x="142" y="97"/>
                    </a:lnTo>
                    <a:lnTo>
                      <a:pt x="145" y="98"/>
                    </a:lnTo>
                    <a:lnTo>
                      <a:pt x="148" y="99"/>
                    </a:lnTo>
                    <a:lnTo>
                      <a:pt x="151" y="101"/>
                    </a:lnTo>
                    <a:lnTo>
                      <a:pt x="154" y="102"/>
                    </a:lnTo>
                    <a:lnTo>
                      <a:pt x="157" y="104"/>
                    </a:lnTo>
                    <a:lnTo>
                      <a:pt x="160" y="105"/>
                    </a:lnTo>
                    <a:lnTo>
                      <a:pt x="163" y="107"/>
                    </a:lnTo>
                    <a:lnTo>
                      <a:pt x="166" y="108"/>
                    </a:lnTo>
                    <a:lnTo>
                      <a:pt x="168" y="110"/>
                    </a:lnTo>
                    <a:lnTo>
                      <a:pt x="171" y="111"/>
                    </a:lnTo>
                    <a:lnTo>
                      <a:pt x="174" y="111"/>
                    </a:lnTo>
                    <a:lnTo>
                      <a:pt x="177" y="111"/>
                    </a:lnTo>
                    <a:lnTo>
                      <a:pt x="180" y="111"/>
                    </a:lnTo>
                    <a:lnTo>
                      <a:pt x="183" y="110"/>
                    </a:lnTo>
                    <a:lnTo>
                      <a:pt x="186" y="109"/>
                    </a:lnTo>
                    <a:lnTo>
                      <a:pt x="187" y="104"/>
                    </a:lnTo>
                    <a:lnTo>
                      <a:pt x="188" y="99"/>
                    </a:lnTo>
                    <a:lnTo>
                      <a:pt x="187" y="95"/>
                    </a:lnTo>
                    <a:lnTo>
                      <a:pt x="187" y="90"/>
                    </a:lnTo>
                    <a:lnTo>
                      <a:pt x="185" y="86"/>
                    </a:lnTo>
                    <a:lnTo>
                      <a:pt x="184" y="81"/>
                    </a:lnTo>
                    <a:lnTo>
                      <a:pt x="182" y="77"/>
                    </a:lnTo>
                    <a:lnTo>
                      <a:pt x="180" y="73"/>
                    </a:lnTo>
                    <a:lnTo>
                      <a:pt x="178" y="69"/>
                    </a:lnTo>
                    <a:lnTo>
                      <a:pt x="177" y="64"/>
                    </a:lnTo>
                    <a:lnTo>
                      <a:pt x="176" y="60"/>
                    </a:lnTo>
                    <a:lnTo>
                      <a:pt x="175" y="56"/>
                    </a:lnTo>
                    <a:lnTo>
                      <a:pt x="175" y="51"/>
                    </a:lnTo>
                    <a:lnTo>
                      <a:pt x="177" y="47"/>
                    </a:lnTo>
                    <a:lnTo>
                      <a:pt x="179" y="43"/>
                    </a:lnTo>
                    <a:lnTo>
                      <a:pt x="182" y="38"/>
                    </a:lnTo>
                    <a:lnTo>
                      <a:pt x="183" y="35"/>
                    </a:lnTo>
                    <a:lnTo>
                      <a:pt x="183" y="32"/>
                    </a:lnTo>
                    <a:lnTo>
                      <a:pt x="184" y="29"/>
                    </a:lnTo>
                    <a:lnTo>
                      <a:pt x="185" y="26"/>
                    </a:lnTo>
                    <a:lnTo>
                      <a:pt x="187" y="23"/>
                    </a:lnTo>
                    <a:lnTo>
                      <a:pt x="189" y="21"/>
                    </a:lnTo>
                    <a:lnTo>
                      <a:pt x="191" y="18"/>
                    </a:lnTo>
                    <a:lnTo>
                      <a:pt x="193" y="16"/>
                    </a:lnTo>
                    <a:lnTo>
                      <a:pt x="196" y="13"/>
                    </a:lnTo>
                    <a:lnTo>
                      <a:pt x="198" y="11"/>
                    </a:lnTo>
                    <a:lnTo>
                      <a:pt x="200" y="9"/>
                    </a:lnTo>
                    <a:lnTo>
                      <a:pt x="203" y="7"/>
                    </a:lnTo>
                    <a:lnTo>
                      <a:pt x="206" y="5"/>
                    </a:lnTo>
                    <a:lnTo>
                      <a:pt x="208" y="3"/>
                    </a:lnTo>
                    <a:lnTo>
                      <a:pt x="211" y="2"/>
                    </a:lnTo>
                    <a:lnTo>
                      <a:pt x="21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7" name="Freeform 119"/>
              <p:cNvSpPr>
                <a:spLocks/>
              </p:cNvSpPr>
              <p:nvPr/>
            </p:nvSpPr>
            <p:spPr bwMode="auto">
              <a:xfrm>
                <a:off x="1931" y="1493"/>
                <a:ext cx="32" cy="23"/>
              </a:xfrm>
              <a:custGeom>
                <a:avLst/>
                <a:gdLst>
                  <a:gd name="T0" fmla="*/ 23 w 32"/>
                  <a:gd name="T1" fmla="*/ 0 h 23"/>
                  <a:gd name="T2" fmla="*/ 25 w 32"/>
                  <a:gd name="T3" fmla="*/ 1 h 23"/>
                  <a:gd name="T4" fmla="*/ 26 w 32"/>
                  <a:gd name="T5" fmla="*/ 2 h 23"/>
                  <a:gd name="T6" fmla="*/ 28 w 32"/>
                  <a:gd name="T7" fmla="*/ 3 h 23"/>
                  <a:gd name="T8" fmla="*/ 29 w 32"/>
                  <a:gd name="T9" fmla="*/ 5 h 23"/>
                  <a:gd name="T10" fmla="*/ 30 w 32"/>
                  <a:gd name="T11" fmla="*/ 6 h 23"/>
                  <a:gd name="T12" fmla="*/ 31 w 32"/>
                  <a:gd name="T13" fmla="*/ 8 h 23"/>
                  <a:gd name="T14" fmla="*/ 31 w 32"/>
                  <a:gd name="T15" fmla="*/ 9 h 23"/>
                  <a:gd name="T16" fmla="*/ 31 w 32"/>
                  <a:gd name="T17" fmla="*/ 11 h 23"/>
                  <a:gd name="T18" fmla="*/ 30 w 32"/>
                  <a:gd name="T19" fmla="*/ 12 h 23"/>
                  <a:gd name="T20" fmla="*/ 28 w 32"/>
                  <a:gd name="T21" fmla="*/ 14 h 23"/>
                  <a:gd name="T22" fmla="*/ 27 w 32"/>
                  <a:gd name="T23" fmla="*/ 14 h 23"/>
                  <a:gd name="T24" fmla="*/ 25 w 32"/>
                  <a:gd name="T25" fmla="*/ 15 h 23"/>
                  <a:gd name="T26" fmla="*/ 23 w 32"/>
                  <a:gd name="T27" fmla="*/ 15 h 23"/>
                  <a:gd name="T28" fmla="*/ 21 w 32"/>
                  <a:gd name="T29" fmla="*/ 15 h 23"/>
                  <a:gd name="T30" fmla="*/ 19 w 32"/>
                  <a:gd name="T31" fmla="*/ 16 h 23"/>
                  <a:gd name="T32" fmla="*/ 18 w 32"/>
                  <a:gd name="T33" fmla="*/ 16 h 23"/>
                  <a:gd name="T34" fmla="*/ 17 w 32"/>
                  <a:gd name="T35" fmla="*/ 17 h 23"/>
                  <a:gd name="T36" fmla="*/ 16 w 32"/>
                  <a:gd name="T37" fmla="*/ 17 h 23"/>
                  <a:gd name="T38" fmla="*/ 14 w 32"/>
                  <a:gd name="T39" fmla="*/ 17 h 23"/>
                  <a:gd name="T40" fmla="*/ 13 w 32"/>
                  <a:gd name="T41" fmla="*/ 17 h 23"/>
                  <a:gd name="T42" fmla="*/ 12 w 32"/>
                  <a:gd name="T43" fmla="*/ 18 h 23"/>
                  <a:gd name="T44" fmla="*/ 10 w 32"/>
                  <a:gd name="T45" fmla="*/ 19 h 23"/>
                  <a:gd name="T46" fmla="*/ 9 w 32"/>
                  <a:gd name="T47" fmla="*/ 19 h 23"/>
                  <a:gd name="T48" fmla="*/ 8 w 32"/>
                  <a:gd name="T49" fmla="*/ 19 h 23"/>
                  <a:gd name="T50" fmla="*/ 6 w 32"/>
                  <a:gd name="T51" fmla="*/ 20 h 23"/>
                  <a:gd name="T52" fmla="*/ 5 w 32"/>
                  <a:gd name="T53" fmla="*/ 20 h 23"/>
                  <a:gd name="T54" fmla="*/ 4 w 32"/>
                  <a:gd name="T55" fmla="*/ 21 h 23"/>
                  <a:gd name="T56" fmla="*/ 2 w 32"/>
                  <a:gd name="T57" fmla="*/ 21 h 23"/>
                  <a:gd name="T58" fmla="*/ 1 w 32"/>
                  <a:gd name="T59" fmla="*/ 21 h 23"/>
                  <a:gd name="T60" fmla="*/ 0 w 32"/>
                  <a:gd name="T61" fmla="*/ 22 h 23"/>
                  <a:gd name="T62" fmla="*/ 0 w 32"/>
                  <a:gd name="T63" fmla="*/ 19 h 23"/>
                  <a:gd name="T64" fmla="*/ 0 w 32"/>
                  <a:gd name="T65" fmla="*/ 17 h 23"/>
                  <a:gd name="T66" fmla="*/ 1 w 32"/>
                  <a:gd name="T67" fmla="*/ 15 h 23"/>
                  <a:gd name="T68" fmla="*/ 3 w 32"/>
                  <a:gd name="T69" fmla="*/ 13 h 23"/>
                  <a:gd name="T70" fmla="*/ 4 w 32"/>
                  <a:gd name="T71" fmla="*/ 11 h 23"/>
                  <a:gd name="T72" fmla="*/ 6 w 32"/>
                  <a:gd name="T73" fmla="*/ 9 h 23"/>
                  <a:gd name="T74" fmla="*/ 6 w 32"/>
                  <a:gd name="T75" fmla="*/ 7 h 23"/>
                  <a:gd name="T76" fmla="*/ 8 w 32"/>
                  <a:gd name="T77" fmla="*/ 5 h 23"/>
                  <a:gd name="T78" fmla="*/ 8 w 32"/>
                  <a:gd name="T79" fmla="*/ 6 h 23"/>
                  <a:gd name="T80" fmla="*/ 9 w 32"/>
                  <a:gd name="T81" fmla="*/ 7 h 23"/>
                  <a:gd name="T82" fmla="*/ 10 w 32"/>
                  <a:gd name="T83" fmla="*/ 8 h 23"/>
                  <a:gd name="T84" fmla="*/ 11 w 32"/>
                  <a:gd name="T85" fmla="*/ 9 h 23"/>
                  <a:gd name="T86" fmla="*/ 13 w 32"/>
                  <a:gd name="T87" fmla="*/ 8 h 23"/>
                  <a:gd name="T88" fmla="*/ 15 w 32"/>
                  <a:gd name="T89" fmla="*/ 8 h 23"/>
                  <a:gd name="T90" fmla="*/ 17 w 32"/>
                  <a:gd name="T91" fmla="*/ 6 h 23"/>
                  <a:gd name="T92" fmla="*/ 19 w 32"/>
                  <a:gd name="T93" fmla="*/ 4 h 23"/>
                  <a:gd name="T94" fmla="*/ 21 w 32"/>
                  <a:gd name="T95" fmla="*/ 2 h 23"/>
                  <a:gd name="T96" fmla="*/ 23 w 32"/>
                  <a:gd name="T97" fmla="*/ 0 h 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2"/>
                  <a:gd name="T148" fmla="*/ 0 h 23"/>
                  <a:gd name="T149" fmla="*/ 32 w 32"/>
                  <a:gd name="T150" fmla="*/ 23 h 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2" h="23">
                    <a:moveTo>
                      <a:pt x="23" y="0"/>
                    </a:moveTo>
                    <a:lnTo>
                      <a:pt x="25" y="1"/>
                    </a:lnTo>
                    <a:lnTo>
                      <a:pt x="26" y="2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8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8" name="Freeform 120"/>
              <p:cNvSpPr>
                <a:spLocks/>
              </p:cNvSpPr>
              <p:nvPr/>
            </p:nvSpPr>
            <p:spPr bwMode="auto">
              <a:xfrm>
                <a:off x="1897" y="1508"/>
                <a:ext cx="64" cy="52"/>
              </a:xfrm>
              <a:custGeom>
                <a:avLst/>
                <a:gdLst>
                  <a:gd name="T0" fmla="*/ 9 w 64"/>
                  <a:gd name="T1" fmla="*/ 0 h 52"/>
                  <a:gd name="T2" fmla="*/ 13 w 64"/>
                  <a:gd name="T3" fmla="*/ 2 h 52"/>
                  <a:gd name="T4" fmla="*/ 16 w 64"/>
                  <a:gd name="T5" fmla="*/ 5 h 52"/>
                  <a:gd name="T6" fmla="*/ 18 w 64"/>
                  <a:gd name="T7" fmla="*/ 6 h 52"/>
                  <a:gd name="T8" fmla="*/ 20 w 64"/>
                  <a:gd name="T9" fmla="*/ 6 h 52"/>
                  <a:gd name="T10" fmla="*/ 21 w 64"/>
                  <a:gd name="T11" fmla="*/ 7 h 52"/>
                  <a:gd name="T12" fmla="*/ 20 w 64"/>
                  <a:gd name="T13" fmla="*/ 8 h 52"/>
                  <a:gd name="T14" fmla="*/ 22 w 64"/>
                  <a:gd name="T15" fmla="*/ 8 h 52"/>
                  <a:gd name="T16" fmla="*/ 26 w 64"/>
                  <a:gd name="T17" fmla="*/ 9 h 52"/>
                  <a:gd name="T18" fmla="*/ 29 w 64"/>
                  <a:gd name="T19" fmla="*/ 12 h 52"/>
                  <a:gd name="T20" fmla="*/ 31 w 64"/>
                  <a:gd name="T21" fmla="*/ 15 h 52"/>
                  <a:gd name="T22" fmla="*/ 34 w 64"/>
                  <a:gd name="T23" fmla="*/ 19 h 52"/>
                  <a:gd name="T24" fmla="*/ 37 w 64"/>
                  <a:gd name="T25" fmla="*/ 22 h 52"/>
                  <a:gd name="T26" fmla="*/ 40 w 64"/>
                  <a:gd name="T27" fmla="*/ 23 h 52"/>
                  <a:gd name="T28" fmla="*/ 45 w 64"/>
                  <a:gd name="T29" fmla="*/ 22 h 52"/>
                  <a:gd name="T30" fmla="*/ 50 w 64"/>
                  <a:gd name="T31" fmla="*/ 20 h 52"/>
                  <a:gd name="T32" fmla="*/ 52 w 64"/>
                  <a:gd name="T33" fmla="*/ 16 h 52"/>
                  <a:gd name="T34" fmla="*/ 55 w 64"/>
                  <a:gd name="T35" fmla="*/ 12 h 52"/>
                  <a:gd name="T36" fmla="*/ 58 w 64"/>
                  <a:gd name="T37" fmla="*/ 10 h 52"/>
                  <a:gd name="T38" fmla="*/ 61 w 64"/>
                  <a:gd name="T39" fmla="*/ 10 h 52"/>
                  <a:gd name="T40" fmla="*/ 63 w 64"/>
                  <a:gd name="T41" fmla="*/ 13 h 52"/>
                  <a:gd name="T42" fmla="*/ 63 w 64"/>
                  <a:gd name="T43" fmla="*/ 18 h 52"/>
                  <a:gd name="T44" fmla="*/ 62 w 64"/>
                  <a:gd name="T45" fmla="*/ 23 h 52"/>
                  <a:gd name="T46" fmla="*/ 61 w 64"/>
                  <a:gd name="T47" fmla="*/ 29 h 52"/>
                  <a:gd name="T48" fmla="*/ 60 w 64"/>
                  <a:gd name="T49" fmla="*/ 34 h 52"/>
                  <a:gd name="T50" fmla="*/ 58 w 64"/>
                  <a:gd name="T51" fmla="*/ 38 h 52"/>
                  <a:gd name="T52" fmla="*/ 55 w 64"/>
                  <a:gd name="T53" fmla="*/ 42 h 52"/>
                  <a:gd name="T54" fmla="*/ 53 w 64"/>
                  <a:gd name="T55" fmla="*/ 46 h 52"/>
                  <a:gd name="T56" fmla="*/ 50 w 64"/>
                  <a:gd name="T57" fmla="*/ 48 h 52"/>
                  <a:gd name="T58" fmla="*/ 47 w 64"/>
                  <a:gd name="T59" fmla="*/ 50 h 52"/>
                  <a:gd name="T60" fmla="*/ 44 w 64"/>
                  <a:gd name="T61" fmla="*/ 51 h 52"/>
                  <a:gd name="T62" fmla="*/ 41 w 64"/>
                  <a:gd name="T63" fmla="*/ 51 h 52"/>
                  <a:gd name="T64" fmla="*/ 38 w 64"/>
                  <a:gd name="T65" fmla="*/ 50 h 52"/>
                  <a:gd name="T66" fmla="*/ 35 w 64"/>
                  <a:gd name="T67" fmla="*/ 49 h 52"/>
                  <a:gd name="T68" fmla="*/ 31 w 64"/>
                  <a:gd name="T69" fmla="*/ 47 h 52"/>
                  <a:gd name="T70" fmla="*/ 28 w 64"/>
                  <a:gd name="T71" fmla="*/ 43 h 52"/>
                  <a:gd name="T72" fmla="*/ 26 w 64"/>
                  <a:gd name="T73" fmla="*/ 40 h 52"/>
                  <a:gd name="T74" fmla="*/ 25 w 64"/>
                  <a:gd name="T75" fmla="*/ 36 h 52"/>
                  <a:gd name="T76" fmla="*/ 23 w 64"/>
                  <a:gd name="T77" fmla="*/ 32 h 52"/>
                  <a:gd name="T78" fmla="*/ 23 w 64"/>
                  <a:gd name="T79" fmla="*/ 29 h 52"/>
                  <a:gd name="T80" fmla="*/ 22 w 64"/>
                  <a:gd name="T81" fmla="*/ 25 h 52"/>
                  <a:gd name="T82" fmla="*/ 20 w 64"/>
                  <a:gd name="T83" fmla="*/ 22 h 52"/>
                  <a:gd name="T84" fmla="*/ 19 w 64"/>
                  <a:gd name="T85" fmla="*/ 19 h 52"/>
                  <a:gd name="T86" fmla="*/ 17 w 64"/>
                  <a:gd name="T87" fmla="*/ 17 h 52"/>
                  <a:gd name="T88" fmla="*/ 15 w 64"/>
                  <a:gd name="T89" fmla="*/ 19 h 52"/>
                  <a:gd name="T90" fmla="*/ 15 w 64"/>
                  <a:gd name="T91" fmla="*/ 22 h 52"/>
                  <a:gd name="T92" fmla="*/ 16 w 64"/>
                  <a:gd name="T93" fmla="*/ 26 h 52"/>
                  <a:gd name="T94" fmla="*/ 16 w 64"/>
                  <a:gd name="T95" fmla="*/ 29 h 52"/>
                  <a:gd name="T96" fmla="*/ 13 w 64"/>
                  <a:gd name="T97" fmla="*/ 31 h 52"/>
                  <a:gd name="T98" fmla="*/ 9 w 64"/>
                  <a:gd name="T99" fmla="*/ 29 h 52"/>
                  <a:gd name="T100" fmla="*/ 6 w 64"/>
                  <a:gd name="T101" fmla="*/ 25 h 52"/>
                  <a:gd name="T102" fmla="*/ 3 w 64"/>
                  <a:gd name="T103" fmla="*/ 21 h 52"/>
                  <a:gd name="T104" fmla="*/ 1 w 64"/>
                  <a:gd name="T105" fmla="*/ 16 h 52"/>
                  <a:gd name="T106" fmla="*/ 0 w 64"/>
                  <a:gd name="T107" fmla="*/ 10 h 52"/>
                  <a:gd name="T108" fmla="*/ 1 w 64"/>
                  <a:gd name="T109" fmla="*/ 5 h 52"/>
                  <a:gd name="T110" fmla="*/ 4 w 64"/>
                  <a:gd name="T111" fmla="*/ 1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4"/>
                  <a:gd name="T169" fmla="*/ 0 h 52"/>
                  <a:gd name="T170" fmla="*/ 64 w 64"/>
                  <a:gd name="T171" fmla="*/ 52 h 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4" h="52">
                    <a:moveTo>
                      <a:pt x="7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2" y="8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31" y="15"/>
                    </a:lnTo>
                    <a:lnTo>
                      <a:pt x="33" y="17"/>
                    </a:lnTo>
                    <a:lnTo>
                      <a:pt x="34" y="19"/>
                    </a:lnTo>
                    <a:lnTo>
                      <a:pt x="35" y="20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40" y="23"/>
                    </a:lnTo>
                    <a:lnTo>
                      <a:pt x="43" y="23"/>
                    </a:lnTo>
                    <a:lnTo>
                      <a:pt x="45" y="22"/>
                    </a:lnTo>
                    <a:lnTo>
                      <a:pt x="49" y="22"/>
                    </a:lnTo>
                    <a:lnTo>
                      <a:pt x="50" y="20"/>
                    </a:lnTo>
                    <a:lnTo>
                      <a:pt x="51" y="18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5" y="12"/>
                    </a:lnTo>
                    <a:lnTo>
                      <a:pt x="57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3" y="18"/>
                    </a:lnTo>
                    <a:lnTo>
                      <a:pt x="63" y="21"/>
                    </a:lnTo>
                    <a:lnTo>
                      <a:pt x="62" y="23"/>
                    </a:lnTo>
                    <a:lnTo>
                      <a:pt x="62" y="26"/>
                    </a:lnTo>
                    <a:lnTo>
                      <a:pt x="61" y="29"/>
                    </a:lnTo>
                    <a:lnTo>
                      <a:pt x="61" y="31"/>
                    </a:lnTo>
                    <a:lnTo>
                      <a:pt x="60" y="34"/>
                    </a:lnTo>
                    <a:lnTo>
                      <a:pt x="59" y="36"/>
                    </a:lnTo>
                    <a:lnTo>
                      <a:pt x="58" y="38"/>
                    </a:lnTo>
                    <a:lnTo>
                      <a:pt x="57" y="41"/>
                    </a:lnTo>
                    <a:lnTo>
                      <a:pt x="55" y="42"/>
                    </a:lnTo>
                    <a:lnTo>
                      <a:pt x="54" y="44"/>
                    </a:lnTo>
                    <a:lnTo>
                      <a:pt x="53" y="46"/>
                    </a:lnTo>
                    <a:lnTo>
                      <a:pt x="51" y="48"/>
                    </a:lnTo>
                    <a:lnTo>
                      <a:pt x="50" y="48"/>
                    </a:lnTo>
                    <a:lnTo>
                      <a:pt x="49" y="49"/>
                    </a:lnTo>
                    <a:lnTo>
                      <a:pt x="47" y="50"/>
                    </a:lnTo>
                    <a:lnTo>
                      <a:pt x="46" y="51"/>
                    </a:lnTo>
                    <a:lnTo>
                      <a:pt x="44" y="51"/>
                    </a:lnTo>
                    <a:lnTo>
                      <a:pt x="43" y="51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38" y="50"/>
                    </a:lnTo>
                    <a:lnTo>
                      <a:pt x="36" y="50"/>
                    </a:lnTo>
                    <a:lnTo>
                      <a:pt x="35" y="49"/>
                    </a:lnTo>
                    <a:lnTo>
                      <a:pt x="33" y="48"/>
                    </a:lnTo>
                    <a:lnTo>
                      <a:pt x="31" y="47"/>
                    </a:lnTo>
                    <a:lnTo>
                      <a:pt x="30" y="45"/>
                    </a:lnTo>
                    <a:lnTo>
                      <a:pt x="28" y="43"/>
                    </a:lnTo>
                    <a:lnTo>
                      <a:pt x="27" y="41"/>
                    </a:lnTo>
                    <a:lnTo>
                      <a:pt x="26" y="40"/>
                    </a:lnTo>
                    <a:lnTo>
                      <a:pt x="25" y="38"/>
                    </a:lnTo>
                    <a:lnTo>
                      <a:pt x="25" y="36"/>
                    </a:lnTo>
                    <a:lnTo>
                      <a:pt x="24" y="34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5" y="32"/>
                    </a:lnTo>
                    <a:lnTo>
                      <a:pt x="13" y="31"/>
                    </a:lnTo>
                    <a:lnTo>
                      <a:pt x="11" y="30"/>
                    </a:lnTo>
                    <a:lnTo>
                      <a:pt x="9" y="29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9" name="Freeform 121"/>
              <p:cNvSpPr>
                <a:spLocks/>
              </p:cNvSpPr>
              <p:nvPr/>
            </p:nvSpPr>
            <p:spPr bwMode="auto">
              <a:xfrm>
                <a:off x="1992" y="1525"/>
                <a:ext cx="24" cy="22"/>
              </a:xfrm>
              <a:custGeom>
                <a:avLst/>
                <a:gdLst>
                  <a:gd name="T0" fmla="*/ 1 w 24"/>
                  <a:gd name="T1" fmla="*/ 0 h 22"/>
                  <a:gd name="T2" fmla="*/ 3 w 24"/>
                  <a:gd name="T3" fmla="*/ 1 h 22"/>
                  <a:gd name="T4" fmla="*/ 4 w 24"/>
                  <a:gd name="T5" fmla="*/ 2 h 22"/>
                  <a:gd name="T6" fmla="*/ 6 w 24"/>
                  <a:gd name="T7" fmla="*/ 3 h 22"/>
                  <a:gd name="T8" fmla="*/ 7 w 24"/>
                  <a:gd name="T9" fmla="*/ 5 h 22"/>
                  <a:gd name="T10" fmla="*/ 8 w 24"/>
                  <a:gd name="T11" fmla="*/ 6 h 22"/>
                  <a:gd name="T12" fmla="*/ 9 w 24"/>
                  <a:gd name="T13" fmla="*/ 7 h 22"/>
                  <a:gd name="T14" fmla="*/ 11 w 24"/>
                  <a:gd name="T15" fmla="*/ 9 h 22"/>
                  <a:gd name="T16" fmla="*/ 12 w 24"/>
                  <a:gd name="T17" fmla="*/ 10 h 22"/>
                  <a:gd name="T18" fmla="*/ 13 w 24"/>
                  <a:gd name="T19" fmla="*/ 11 h 22"/>
                  <a:gd name="T20" fmla="*/ 15 w 24"/>
                  <a:gd name="T21" fmla="*/ 12 h 22"/>
                  <a:gd name="T22" fmla="*/ 16 w 24"/>
                  <a:gd name="T23" fmla="*/ 14 h 22"/>
                  <a:gd name="T24" fmla="*/ 17 w 24"/>
                  <a:gd name="T25" fmla="*/ 15 h 22"/>
                  <a:gd name="T26" fmla="*/ 19 w 24"/>
                  <a:gd name="T27" fmla="*/ 16 h 22"/>
                  <a:gd name="T28" fmla="*/ 20 w 24"/>
                  <a:gd name="T29" fmla="*/ 18 h 22"/>
                  <a:gd name="T30" fmla="*/ 21 w 24"/>
                  <a:gd name="T31" fmla="*/ 19 h 22"/>
                  <a:gd name="T32" fmla="*/ 23 w 24"/>
                  <a:gd name="T33" fmla="*/ 21 h 22"/>
                  <a:gd name="T34" fmla="*/ 22 w 24"/>
                  <a:gd name="T35" fmla="*/ 20 h 22"/>
                  <a:gd name="T36" fmla="*/ 21 w 24"/>
                  <a:gd name="T37" fmla="*/ 20 h 22"/>
                  <a:gd name="T38" fmla="*/ 19 w 24"/>
                  <a:gd name="T39" fmla="*/ 19 h 22"/>
                  <a:gd name="T40" fmla="*/ 18 w 24"/>
                  <a:gd name="T41" fmla="*/ 19 h 22"/>
                  <a:gd name="T42" fmla="*/ 17 w 24"/>
                  <a:gd name="T43" fmla="*/ 18 h 22"/>
                  <a:gd name="T44" fmla="*/ 16 w 24"/>
                  <a:gd name="T45" fmla="*/ 17 h 22"/>
                  <a:gd name="T46" fmla="*/ 14 w 24"/>
                  <a:gd name="T47" fmla="*/ 16 h 22"/>
                  <a:gd name="T48" fmla="*/ 13 w 24"/>
                  <a:gd name="T49" fmla="*/ 16 h 22"/>
                  <a:gd name="T50" fmla="*/ 11 w 24"/>
                  <a:gd name="T51" fmla="*/ 15 h 22"/>
                  <a:gd name="T52" fmla="*/ 10 w 24"/>
                  <a:gd name="T53" fmla="*/ 14 h 22"/>
                  <a:gd name="T54" fmla="*/ 9 w 24"/>
                  <a:gd name="T55" fmla="*/ 14 h 22"/>
                  <a:gd name="T56" fmla="*/ 7 w 24"/>
                  <a:gd name="T57" fmla="*/ 13 h 22"/>
                  <a:gd name="T58" fmla="*/ 5 w 24"/>
                  <a:gd name="T59" fmla="*/ 11 h 22"/>
                  <a:gd name="T60" fmla="*/ 3 w 24"/>
                  <a:gd name="T61" fmla="*/ 10 h 22"/>
                  <a:gd name="T62" fmla="*/ 1 w 24"/>
                  <a:gd name="T63" fmla="*/ 8 h 22"/>
                  <a:gd name="T64" fmla="*/ 0 w 24"/>
                  <a:gd name="T65" fmla="*/ 5 h 22"/>
                  <a:gd name="T66" fmla="*/ 0 w 24"/>
                  <a:gd name="T67" fmla="*/ 4 h 22"/>
                  <a:gd name="T68" fmla="*/ 0 w 24"/>
                  <a:gd name="T69" fmla="*/ 2 h 22"/>
                  <a:gd name="T70" fmla="*/ 0 w 24"/>
                  <a:gd name="T71" fmla="*/ 1 h 22"/>
                  <a:gd name="T72" fmla="*/ 1 w 24"/>
                  <a:gd name="T73" fmla="*/ 0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"/>
                  <a:gd name="T112" fmla="*/ 0 h 22"/>
                  <a:gd name="T113" fmla="*/ 24 w 24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" h="22">
                    <a:moveTo>
                      <a:pt x="1" y="0"/>
                    </a:moveTo>
                    <a:lnTo>
                      <a:pt x="3" y="1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3" y="11"/>
                    </a:lnTo>
                    <a:lnTo>
                      <a:pt x="15" y="12"/>
                    </a:lnTo>
                    <a:lnTo>
                      <a:pt x="16" y="14"/>
                    </a:lnTo>
                    <a:lnTo>
                      <a:pt x="17" y="15"/>
                    </a:lnTo>
                    <a:lnTo>
                      <a:pt x="19" y="16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7" y="18"/>
                    </a:lnTo>
                    <a:lnTo>
                      <a:pt x="16" y="17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3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0" name="Freeform 122"/>
              <p:cNvSpPr>
                <a:spLocks/>
              </p:cNvSpPr>
              <p:nvPr/>
            </p:nvSpPr>
            <p:spPr bwMode="auto">
              <a:xfrm>
                <a:off x="1716" y="1542"/>
                <a:ext cx="143" cy="264"/>
              </a:xfrm>
              <a:custGeom>
                <a:avLst/>
                <a:gdLst>
                  <a:gd name="T0" fmla="*/ 122 w 143"/>
                  <a:gd name="T1" fmla="*/ 0 h 264"/>
                  <a:gd name="T2" fmla="*/ 140 w 143"/>
                  <a:gd name="T3" fmla="*/ 7 h 264"/>
                  <a:gd name="T4" fmla="*/ 139 w 143"/>
                  <a:gd name="T5" fmla="*/ 22 h 264"/>
                  <a:gd name="T6" fmla="*/ 127 w 143"/>
                  <a:gd name="T7" fmla="*/ 21 h 264"/>
                  <a:gd name="T8" fmla="*/ 119 w 143"/>
                  <a:gd name="T9" fmla="*/ 25 h 264"/>
                  <a:gd name="T10" fmla="*/ 119 w 143"/>
                  <a:gd name="T11" fmla="*/ 31 h 264"/>
                  <a:gd name="T12" fmla="*/ 119 w 143"/>
                  <a:gd name="T13" fmla="*/ 39 h 264"/>
                  <a:gd name="T14" fmla="*/ 106 w 143"/>
                  <a:gd name="T15" fmla="*/ 28 h 264"/>
                  <a:gd name="T16" fmla="*/ 107 w 143"/>
                  <a:gd name="T17" fmla="*/ 43 h 264"/>
                  <a:gd name="T18" fmla="*/ 102 w 143"/>
                  <a:gd name="T19" fmla="*/ 46 h 264"/>
                  <a:gd name="T20" fmla="*/ 102 w 143"/>
                  <a:gd name="T21" fmla="*/ 59 h 264"/>
                  <a:gd name="T22" fmla="*/ 93 w 143"/>
                  <a:gd name="T23" fmla="*/ 48 h 264"/>
                  <a:gd name="T24" fmla="*/ 86 w 143"/>
                  <a:gd name="T25" fmla="*/ 41 h 264"/>
                  <a:gd name="T26" fmla="*/ 89 w 143"/>
                  <a:gd name="T27" fmla="*/ 55 h 264"/>
                  <a:gd name="T28" fmla="*/ 91 w 143"/>
                  <a:gd name="T29" fmla="*/ 65 h 264"/>
                  <a:gd name="T30" fmla="*/ 79 w 143"/>
                  <a:gd name="T31" fmla="*/ 54 h 264"/>
                  <a:gd name="T32" fmla="*/ 71 w 143"/>
                  <a:gd name="T33" fmla="*/ 43 h 264"/>
                  <a:gd name="T34" fmla="*/ 76 w 143"/>
                  <a:gd name="T35" fmla="*/ 64 h 264"/>
                  <a:gd name="T36" fmla="*/ 82 w 143"/>
                  <a:gd name="T37" fmla="*/ 80 h 264"/>
                  <a:gd name="T38" fmla="*/ 70 w 143"/>
                  <a:gd name="T39" fmla="*/ 69 h 264"/>
                  <a:gd name="T40" fmla="*/ 62 w 143"/>
                  <a:gd name="T41" fmla="*/ 60 h 264"/>
                  <a:gd name="T42" fmla="*/ 65 w 143"/>
                  <a:gd name="T43" fmla="*/ 73 h 264"/>
                  <a:gd name="T44" fmla="*/ 75 w 143"/>
                  <a:gd name="T45" fmla="*/ 90 h 264"/>
                  <a:gd name="T46" fmla="*/ 62 w 143"/>
                  <a:gd name="T47" fmla="*/ 82 h 264"/>
                  <a:gd name="T48" fmla="*/ 52 w 143"/>
                  <a:gd name="T49" fmla="*/ 68 h 264"/>
                  <a:gd name="T50" fmla="*/ 51 w 143"/>
                  <a:gd name="T51" fmla="*/ 76 h 264"/>
                  <a:gd name="T52" fmla="*/ 57 w 143"/>
                  <a:gd name="T53" fmla="*/ 87 h 264"/>
                  <a:gd name="T54" fmla="*/ 59 w 143"/>
                  <a:gd name="T55" fmla="*/ 98 h 264"/>
                  <a:gd name="T56" fmla="*/ 61 w 143"/>
                  <a:gd name="T57" fmla="*/ 107 h 264"/>
                  <a:gd name="T58" fmla="*/ 48 w 143"/>
                  <a:gd name="T59" fmla="*/ 96 h 264"/>
                  <a:gd name="T60" fmla="*/ 37 w 143"/>
                  <a:gd name="T61" fmla="*/ 84 h 264"/>
                  <a:gd name="T62" fmla="*/ 40 w 143"/>
                  <a:gd name="T63" fmla="*/ 96 h 264"/>
                  <a:gd name="T64" fmla="*/ 46 w 143"/>
                  <a:gd name="T65" fmla="*/ 107 h 264"/>
                  <a:gd name="T66" fmla="*/ 58 w 143"/>
                  <a:gd name="T67" fmla="*/ 115 h 264"/>
                  <a:gd name="T68" fmla="*/ 49 w 143"/>
                  <a:gd name="T69" fmla="*/ 117 h 264"/>
                  <a:gd name="T70" fmla="*/ 33 w 143"/>
                  <a:gd name="T71" fmla="*/ 102 h 264"/>
                  <a:gd name="T72" fmla="*/ 38 w 143"/>
                  <a:gd name="T73" fmla="*/ 122 h 264"/>
                  <a:gd name="T74" fmla="*/ 55 w 143"/>
                  <a:gd name="T75" fmla="*/ 143 h 264"/>
                  <a:gd name="T76" fmla="*/ 40 w 143"/>
                  <a:gd name="T77" fmla="*/ 135 h 264"/>
                  <a:gd name="T78" fmla="*/ 23 w 143"/>
                  <a:gd name="T79" fmla="*/ 115 h 264"/>
                  <a:gd name="T80" fmla="*/ 32 w 143"/>
                  <a:gd name="T81" fmla="*/ 140 h 264"/>
                  <a:gd name="T82" fmla="*/ 50 w 143"/>
                  <a:gd name="T83" fmla="*/ 168 h 264"/>
                  <a:gd name="T84" fmla="*/ 40 w 143"/>
                  <a:gd name="T85" fmla="*/ 162 h 264"/>
                  <a:gd name="T86" fmla="*/ 27 w 143"/>
                  <a:gd name="T87" fmla="*/ 149 h 264"/>
                  <a:gd name="T88" fmla="*/ 34 w 143"/>
                  <a:gd name="T89" fmla="*/ 169 h 264"/>
                  <a:gd name="T90" fmla="*/ 55 w 143"/>
                  <a:gd name="T91" fmla="*/ 191 h 264"/>
                  <a:gd name="T92" fmla="*/ 55 w 143"/>
                  <a:gd name="T93" fmla="*/ 199 h 264"/>
                  <a:gd name="T94" fmla="*/ 43 w 143"/>
                  <a:gd name="T95" fmla="*/ 191 h 264"/>
                  <a:gd name="T96" fmla="*/ 35 w 143"/>
                  <a:gd name="T97" fmla="*/ 191 h 264"/>
                  <a:gd name="T98" fmla="*/ 41 w 143"/>
                  <a:gd name="T99" fmla="*/ 201 h 264"/>
                  <a:gd name="T100" fmla="*/ 54 w 143"/>
                  <a:gd name="T101" fmla="*/ 213 h 264"/>
                  <a:gd name="T102" fmla="*/ 29 w 143"/>
                  <a:gd name="T103" fmla="*/ 196 h 264"/>
                  <a:gd name="T104" fmla="*/ 13 w 143"/>
                  <a:gd name="T105" fmla="*/ 139 h 264"/>
                  <a:gd name="T106" fmla="*/ 15 w 143"/>
                  <a:gd name="T107" fmla="*/ 109 h 264"/>
                  <a:gd name="T108" fmla="*/ 5 w 143"/>
                  <a:gd name="T109" fmla="*/ 156 h 264"/>
                  <a:gd name="T110" fmla="*/ 36 w 143"/>
                  <a:gd name="T111" fmla="*/ 234 h 264"/>
                  <a:gd name="T112" fmla="*/ 35 w 143"/>
                  <a:gd name="T113" fmla="*/ 253 h 264"/>
                  <a:gd name="T114" fmla="*/ 26 w 143"/>
                  <a:gd name="T115" fmla="*/ 229 h 264"/>
                  <a:gd name="T116" fmla="*/ 14 w 143"/>
                  <a:gd name="T117" fmla="*/ 203 h 264"/>
                  <a:gd name="T118" fmla="*/ 6 w 143"/>
                  <a:gd name="T119" fmla="*/ 174 h 264"/>
                  <a:gd name="T120" fmla="*/ 1 w 143"/>
                  <a:gd name="T121" fmla="*/ 123 h 264"/>
                  <a:gd name="T122" fmla="*/ 48 w 143"/>
                  <a:gd name="T123" fmla="*/ 30 h 2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3"/>
                  <a:gd name="T187" fmla="*/ 0 h 264"/>
                  <a:gd name="T188" fmla="*/ 143 w 143"/>
                  <a:gd name="T189" fmla="*/ 264 h 2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3" h="264">
                    <a:moveTo>
                      <a:pt x="102" y="0"/>
                    </a:moveTo>
                    <a:lnTo>
                      <a:pt x="105" y="0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25" y="1"/>
                    </a:lnTo>
                    <a:lnTo>
                      <a:pt x="127" y="1"/>
                    </a:lnTo>
                    <a:lnTo>
                      <a:pt x="130" y="1"/>
                    </a:lnTo>
                    <a:lnTo>
                      <a:pt x="133" y="2"/>
                    </a:lnTo>
                    <a:lnTo>
                      <a:pt x="135" y="2"/>
                    </a:lnTo>
                    <a:lnTo>
                      <a:pt x="136" y="3"/>
                    </a:lnTo>
                    <a:lnTo>
                      <a:pt x="139" y="5"/>
                    </a:lnTo>
                    <a:lnTo>
                      <a:pt x="140" y="7"/>
                    </a:lnTo>
                    <a:lnTo>
                      <a:pt x="142" y="9"/>
                    </a:lnTo>
                    <a:lnTo>
                      <a:pt x="141" y="11"/>
                    </a:lnTo>
                    <a:lnTo>
                      <a:pt x="140" y="13"/>
                    </a:lnTo>
                    <a:lnTo>
                      <a:pt x="140" y="15"/>
                    </a:lnTo>
                    <a:lnTo>
                      <a:pt x="140" y="16"/>
                    </a:lnTo>
                    <a:lnTo>
                      <a:pt x="140" y="18"/>
                    </a:lnTo>
                    <a:lnTo>
                      <a:pt x="139" y="20"/>
                    </a:lnTo>
                    <a:lnTo>
                      <a:pt x="139" y="22"/>
                    </a:lnTo>
                    <a:lnTo>
                      <a:pt x="139" y="24"/>
                    </a:lnTo>
                    <a:lnTo>
                      <a:pt x="137" y="23"/>
                    </a:lnTo>
                    <a:lnTo>
                      <a:pt x="136" y="23"/>
                    </a:lnTo>
                    <a:lnTo>
                      <a:pt x="135" y="22"/>
                    </a:lnTo>
                    <a:lnTo>
                      <a:pt x="134" y="22"/>
                    </a:lnTo>
                    <a:lnTo>
                      <a:pt x="131" y="21"/>
                    </a:lnTo>
                    <a:lnTo>
                      <a:pt x="129" y="21"/>
                    </a:lnTo>
                    <a:lnTo>
                      <a:pt x="127" y="21"/>
                    </a:lnTo>
                    <a:lnTo>
                      <a:pt x="126" y="20"/>
                    </a:lnTo>
                    <a:lnTo>
                      <a:pt x="125" y="20"/>
                    </a:lnTo>
                    <a:lnTo>
                      <a:pt x="124" y="20"/>
                    </a:lnTo>
                    <a:lnTo>
                      <a:pt x="121" y="19"/>
                    </a:lnTo>
                    <a:lnTo>
                      <a:pt x="119" y="18"/>
                    </a:lnTo>
                    <a:lnTo>
                      <a:pt x="118" y="20"/>
                    </a:lnTo>
                    <a:lnTo>
                      <a:pt x="119" y="23"/>
                    </a:lnTo>
                    <a:lnTo>
                      <a:pt x="119" y="25"/>
                    </a:lnTo>
                    <a:lnTo>
                      <a:pt x="120" y="27"/>
                    </a:lnTo>
                    <a:lnTo>
                      <a:pt x="122" y="28"/>
                    </a:lnTo>
                    <a:lnTo>
                      <a:pt x="123" y="30"/>
                    </a:lnTo>
                    <a:lnTo>
                      <a:pt x="124" y="32"/>
                    </a:lnTo>
                    <a:lnTo>
                      <a:pt x="125" y="34"/>
                    </a:lnTo>
                    <a:lnTo>
                      <a:pt x="122" y="34"/>
                    </a:lnTo>
                    <a:lnTo>
                      <a:pt x="121" y="32"/>
                    </a:lnTo>
                    <a:lnTo>
                      <a:pt x="119" y="31"/>
                    </a:lnTo>
                    <a:lnTo>
                      <a:pt x="119" y="30"/>
                    </a:lnTo>
                    <a:lnTo>
                      <a:pt x="118" y="30"/>
                    </a:lnTo>
                    <a:lnTo>
                      <a:pt x="117" y="30"/>
                    </a:lnTo>
                    <a:lnTo>
                      <a:pt x="117" y="32"/>
                    </a:lnTo>
                    <a:lnTo>
                      <a:pt x="118" y="35"/>
                    </a:lnTo>
                    <a:lnTo>
                      <a:pt x="118" y="36"/>
                    </a:lnTo>
                    <a:lnTo>
                      <a:pt x="119" y="37"/>
                    </a:lnTo>
                    <a:lnTo>
                      <a:pt x="119" y="39"/>
                    </a:lnTo>
                    <a:lnTo>
                      <a:pt x="119" y="40"/>
                    </a:lnTo>
                    <a:lnTo>
                      <a:pt x="117" y="39"/>
                    </a:lnTo>
                    <a:lnTo>
                      <a:pt x="115" y="37"/>
                    </a:lnTo>
                    <a:lnTo>
                      <a:pt x="113" y="35"/>
                    </a:lnTo>
                    <a:lnTo>
                      <a:pt x="112" y="33"/>
                    </a:lnTo>
                    <a:lnTo>
                      <a:pt x="110" y="31"/>
                    </a:lnTo>
                    <a:lnTo>
                      <a:pt x="108" y="29"/>
                    </a:lnTo>
                    <a:lnTo>
                      <a:pt x="106" y="28"/>
                    </a:lnTo>
                    <a:lnTo>
                      <a:pt x="104" y="27"/>
                    </a:lnTo>
                    <a:lnTo>
                      <a:pt x="105" y="30"/>
                    </a:lnTo>
                    <a:lnTo>
                      <a:pt x="106" y="32"/>
                    </a:lnTo>
                    <a:lnTo>
                      <a:pt x="106" y="34"/>
                    </a:lnTo>
                    <a:lnTo>
                      <a:pt x="107" y="37"/>
                    </a:lnTo>
                    <a:lnTo>
                      <a:pt x="107" y="39"/>
                    </a:lnTo>
                    <a:lnTo>
                      <a:pt x="107" y="42"/>
                    </a:lnTo>
                    <a:lnTo>
                      <a:pt x="107" y="43"/>
                    </a:lnTo>
                    <a:lnTo>
                      <a:pt x="108" y="45"/>
                    </a:lnTo>
                    <a:lnTo>
                      <a:pt x="108" y="46"/>
                    </a:lnTo>
                    <a:lnTo>
                      <a:pt x="108" y="48"/>
                    </a:lnTo>
                    <a:lnTo>
                      <a:pt x="106" y="47"/>
                    </a:lnTo>
                    <a:lnTo>
                      <a:pt x="105" y="46"/>
                    </a:lnTo>
                    <a:lnTo>
                      <a:pt x="103" y="45"/>
                    </a:lnTo>
                    <a:lnTo>
                      <a:pt x="102" y="45"/>
                    </a:lnTo>
                    <a:lnTo>
                      <a:pt x="102" y="46"/>
                    </a:lnTo>
                    <a:lnTo>
                      <a:pt x="102" y="48"/>
                    </a:lnTo>
                    <a:lnTo>
                      <a:pt x="102" y="50"/>
                    </a:lnTo>
                    <a:lnTo>
                      <a:pt x="102" y="52"/>
                    </a:lnTo>
                    <a:lnTo>
                      <a:pt x="102" y="55"/>
                    </a:lnTo>
                    <a:lnTo>
                      <a:pt x="103" y="57"/>
                    </a:lnTo>
                    <a:lnTo>
                      <a:pt x="103" y="58"/>
                    </a:lnTo>
                    <a:lnTo>
                      <a:pt x="104" y="60"/>
                    </a:lnTo>
                    <a:lnTo>
                      <a:pt x="102" y="59"/>
                    </a:lnTo>
                    <a:lnTo>
                      <a:pt x="101" y="57"/>
                    </a:lnTo>
                    <a:lnTo>
                      <a:pt x="99" y="56"/>
                    </a:lnTo>
                    <a:lnTo>
                      <a:pt x="98" y="55"/>
                    </a:lnTo>
                    <a:lnTo>
                      <a:pt x="97" y="53"/>
                    </a:lnTo>
                    <a:lnTo>
                      <a:pt x="96" y="52"/>
                    </a:lnTo>
                    <a:lnTo>
                      <a:pt x="95" y="51"/>
                    </a:lnTo>
                    <a:lnTo>
                      <a:pt x="94" y="50"/>
                    </a:lnTo>
                    <a:lnTo>
                      <a:pt x="93" y="48"/>
                    </a:lnTo>
                    <a:lnTo>
                      <a:pt x="92" y="47"/>
                    </a:lnTo>
                    <a:lnTo>
                      <a:pt x="91" y="46"/>
                    </a:lnTo>
                    <a:lnTo>
                      <a:pt x="90" y="45"/>
                    </a:lnTo>
                    <a:lnTo>
                      <a:pt x="89" y="43"/>
                    </a:lnTo>
                    <a:lnTo>
                      <a:pt x="88" y="42"/>
                    </a:lnTo>
                    <a:lnTo>
                      <a:pt x="87" y="40"/>
                    </a:lnTo>
                    <a:lnTo>
                      <a:pt x="86" y="39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7" y="44"/>
                    </a:lnTo>
                    <a:lnTo>
                      <a:pt x="87" y="46"/>
                    </a:lnTo>
                    <a:lnTo>
                      <a:pt x="87" y="48"/>
                    </a:lnTo>
                    <a:lnTo>
                      <a:pt x="88" y="49"/>
                    </a:lnTo>
                    <a:lnTo>
                      <a:pt x="88" y="51"/>
                    </a:lnTo>
                    <a:lnTo>
                      <a:pt x="89" y="53"/>
                    </a:lnTo>
                    <a:lnTo>
                      <a:pt x="89" y="55"/>
                    </a:lnTo>
                    <a:lnTo>
                      <a:pt x="90" y="57"/>
                    </a:lnTo>
                    <a:lnTo>
                      <a:pt x="90" y="58"/>
                    </a:lnTo>
                    <a:lnTo>
                      <a:pt x="91" y="60"/>
                    </a:lnTo>
                    <a:lnTo>
                      <a:pt x="91" y="62"/>
                    </a:lnTo>
                    <a:lnTo>
                      <a:pt x="92" y="63"/>
                    </a:lnTo>
                    <a:lnTo>
                      <a:pt x="92" y="65"/>
                    </a:lnTo>
                    <a:lnTo>
                      <a:pt x="93" y="66"/>
                    </a:lnTo>
                    <a:lnTo>
                      <a:pt x="91" y="65"/>
                    </a:lnTo>
                    <a:lnTo>
                      <a:pt x="89" y="65"/>
                    </a:lnTo>
                    <a:lnTo>
                      <a:pt x="87" y="64"/>
                    </a:lnTo>
                    <a:lnTo>
                      <a:pt x="86" y="62"/>
                    </a:lnTo>
                    <a:lnTo>
                      <a:pt x="84" y="61"/>
                    </a:lnTo>
                    <a:lnTo>
                      <a:pt x="82" y="59"/>
                    </a:lnTo>
                    <a:lnTo>
                      <a:pt x="81" y="58"/>
                    </a:lnTo>
                    <a:lnTo>
                      <a:pt x="80" y="56"/>
                    </a:lnTo>
                    <a:lnTo>
                      <a:pt x="79" y="54"/>
                    </a:lnTo>
                    <a:lnTo>
                      <a:pt x="78" y="52"/>
                    </a:lnTo>
                    <a:lnTo>
                      <a:pt x="77" y="50"/>
                    </a:lnTo>
                    <a:lnTo>
                      <a:pt x="76" y="48"/>
                    </a:lnTo>
                    <a:lnTo>
                      <a:pt x="75" y="45"/>
                    </a:lnTo>
                    <a:lnTo>
                      <a:pt x="74" y="44"/>
                    </a:lnTo>
                    <a:lnTo>
                      <a:pt x="73" y="42"/>
                    </a:lnTo>
                    <a:lnTo>
                      <a:pt x="73" y="40"/>
                    </a:lnTo>
                    <a:lnTo>
                      <a:pt x="71" y="43"/>
                    </a:lnTo>
                    <a:lnTo>
                      <a:pt x="71" y="46"/>
                    </a:lnTo>
                    <a:lnTo>
                      <a:pt x="71" y="48"/>
                    </a:lnTo>
                    <a:lnTo>
                      <a:pt x="71" y="51"/>
                    </a:lnTo>
                    <a:lnTo>
                      <a:pt x="72" y="53"/>
                    </a:lnTo>
                    <a:lnTo>
                      <a:pt x="73" y="56"/>
                    </a:lnTo>
                    <a:lnTo>
                      <a:pt x="73" y="59"/>
                    </a:lnTo>
                    <a:lnTo>
                      <a:pt x="75" y="62"/>
                    </a:lnTo>
                    <a:lnTo>
                      <a:pt x="76" y="64"/>
                    </a:lnTo>
                    <a:lnTo>
                      <a:pt x="77" y="66"/>
                    </a:lnTo>
                    <a:lnTo>
                      <a:pt x="78" y="69"/>
                    </a:lnTo>
                    <a:lnTo>
                      <a:pt x="80" y="71"/>
                    </a:lnTo>
                    <a:lnTo>
                      <a:pt x="81" y="74"/>
                    </a:lnTo>
                    <a:lnTo>
                      <a:pt x="82" y="76"/>
                    </a:lnTo>
                    <a:lnTo>
                      <a:pt x="82" y="79"/>
                    </a:lnTo>
                    <a:lnTo>
                      <a:pt x="83" y="82"/>
                    </a:lnTo>
                    <a:lnTo>
                      <a:pt x="82" y="80"/>
                    </a:lnTo>
                    <a:lnTo>
                      <a:pt x="81" y="79"/>
                    </a:lnTo>
                    <a:lnTo>
                      <a:pt x="79" y="78"/>
                    </a:lnTo>
                    <a:lnTo>
                      <a:pt x="78" y="76"/>
                    </a:lnTo>
                    <a:lnTo>
                      <a:pt x="76" y="75"/>
                    </a:lnTo>
                    <a:lnTo>
                      <a:pt x="75" y="74"/>
                    </a:lnTo>
                    <a:lnTo>
                      <a:pt x="73" y="72"/>
                    </a:lnTo>
                    <a:lnTo>
                      <a:pt x="72" y="71"/>
                    </a:lnTo>
                    <a:lnTo>
                      <a:pt x="70" y="69"/>
                    </a:lnTo>
                    <a:lnTo>
                      <a:pt x="69" y="68"/>
                    </a:lnTo>
                    <a:lnTo>
                      <a:pt x="68" y="66"/>
                    </a:lnTo>
                    <a:lnTo>
                      <a:pt x="67" y="65"/>
                    </a:lnTo>
                    <a:lnTo>
                      <a:pt x="66" y="63"/>
                    </a:lnTo>
                    <a:lnTo>
                      <a:pt x="65" y="62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62" y="60"/>
                    </a:lnTo>
                    <a:lnTo>
                      <a:pt x="62" y="62"/>
                    </a:lnTo>
                    <a:lnTo>
                      <a:pt x="62" y="63"/>
                    </a:lnTo>
                    <a:lnTo>
                      <a:pt x="62" y="65"/>
                    </a:lnTo>
                    <a:lnTo>
                      <a:pt x="62" y="66"/>
                    </a:lnTo>
                    <a:lnTo>
                      <a:pt x="62" y="68"/>
                    </a:lnTo>
                    <a:lnTo>
                      <a:pt x="63" y="69"/>
                    </a:lnTo>
                    <a:lnTo>
                      <a:pt x="64" y="70"/>
                    </a:lnTo>
                    <a:lnTo>
                      <a:pt x="65" y="73"/>
                    </a:lnTo>
                    <a:lnTo>
                      <a:pt x="67" y="76"/>
                    </a:lnTo>
                    <a:lnTo>
                      <a:pt x="70" y="78"/>
                    </a:lnTo>
                    <a:lnTo>
                      <a:pt x="72" y="81"/>
                    </a:lnTo>
                    <a:lnTo>
                      <a:pt x="73" y="83"/>
                    </a:lnTo>
                    <a:lnTo>
                      <a:pt x="75" y="86"/>
                    </a:lnTo>
                    <a:lnTo>
                      <a:pt x="75" y="87"/>
                    </a:lnTo>
                    <a:lnTo>
                      <a:pt x="75" y="89"/>
                    </a:lnTo>
                    <a:lnTo>
                      <a:pt x="75" y="90"/>
                    </a:lnTo>
                    <a:lnTo>
                      <a:pt x="75" y="92"/>
                    </a:lnTo>
                    <a:lnTo>
                      <a:pt x="73" y="91"/>
                    </a:lnTo>
                    <a:lnTo>
                      <a:pt x="71" y="90"/>
                    </a:lnTo>
                    <a:lnTo>
                      <a:pt x="70" y="89"/>
                    </a:lnTo>
                    <a:lnTo>
                      <a:pt x="68" y="87"/>
                    </a:lnTo>
                    <a:lnTo>
                      <a:pt x="66" y="85"/>
                    </a:lnTo>
                    <a:lnTo>
                      <a:pt x="64" y="84"/>
                    </a:lnTo>
                    <a:lnTo>
                      <a:pt x="62" y="82"/>
                    </a:lnTo>
                    <a:lnTo>
                      <a:pt x="61" y="80"/>
                    </a:lnTo>
                    <a:lnTo>
                      <a:pt x="60" y="78"/>
                    </a:lnTo>
                    <a:lnTo>
                      <a:pt x="58" y="77"/>
                    </a:lnTo>
                    <a:lnTo>
                      <a:pt x="57" y="75"/>
                    </a:lnTo>
                    <a:lnTo>
                      <a:pt x="55" y="73"/>
                    </a:lnTo>
                    <a:lnTo>
                      <a:pt x="54" y="71"/>
                    </a:lnTo>
                    <a:lnTo>
                      <a:pt x="53" y="69"/>
                    </a:lnTo>
                    <a:lnTo>
                      <a:pt x="52" y="68"/>
                    </a:lnTo>
                    <a:lnTo>
                      <a:pt x="51" y="66"/>
                    </a:lnTo>
                    <a:lnTo>
                      <a:pt x="50" y="68"/>
                    </a:lnTo>
                    <a:lnTo>
                      <a:pt x="50" y="69"/>
                    </a:lnTo>
                    <a:lnTo>
                      <a:pt x="50" y="70"/>
                    </a:lnTo>
                    <a:lnTo>
                      <a:pt x="50" y="72"/>
                    </a:lnTo>
                    <a:lnTo>
                      <a:pt x="50" y="74"/>
                    </a:lnTo>
                    <a:lnTo>
                      <a:pt x="50" y="75"/>
                    </a:lnTo>
                    <a:lnTo>
                      <a:pt x="51" y="76"/>
                    </a:lnTo>
                    <a:lnTo>
                      <a:pt x="52" y="78"/>
                    </a:lnTo>
                    <a:lnTo>
                      <a:pt x="52" y="79"/>
                    </a:lnTo>
                    <a:lnTo>
                      <a:pt x="53" y="80"/>
                    </a:lnTo>
                    <a:lnTo>
                      <a:pt x="54" y="82"/>
                    </a:lnTo>
                    <a:lnTo>
                      <a:pt x="55" y="83"/>
                    </a:lnTo>
                    <a:lnTo>
                      <a:pt x="55" y="84"/>
                    </a:lnTo>
                    <a:lnTo>
                      <a:pt x="56" y="86"/>
                    </a:lnTo>
                    <a:lnTo>
                      <a:pt x="57" y="87"/>
                    </a:lnTo>
                    <a:lnTo>
                      <a:pt x="58" y="89"/>
                    </a:lnTo>
                    <a:lnTo>
                      <a:pt x="59" y="90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60" y="94"/>
                    </a:lnTo>
                    <a:lnTo>
                      <a:pt x="60" y="95"/>
                    </a:lnTo>
                    <a:lnTo>
                      <a:pt x="60" y="97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60" y="101"/>
                    </a:lnTo>
                    <a:lnTo>
                      <a:pt x="62" y="103"/>
                    </a:lnTo>
                    <a:lnTo>
                      <a:pt x="62" y="104"/>
                    </a:lnTo>
                    <a:lnTo>
                      <a:pt x="62" y="105"/>
                    </a:lnTo>
                    <a:lnTo>
                      <a:pt x="62" y="107"/>
                    </a:lnTo>
                    <a:lnTo>
                      <a:pt x="62" y="108"/>
                    </a:lnTo>
                    <a:lnTo>
                      <a:pt x="61" y="107"/>
                    </a:lnTo>
                    <a:lnTo>
                      <a:pt x="59" y="105"/>
                    </a:lnTo>
                    <a:lnTo>
                      <a:pt x="58" y="104"/>
                    </a:lnTo>
                    <a:lnTo>
                      <a:pt x="56" y="103"/>
                    </a:lnTo>
                    <a:lnTo>
                      <a:pt x="54" y="101"/>
                    </a:lnTo>
                    <a:lnTo>
                      <a:pt x="53" y="100"/>
                    </a:lnTo>
                    <a:lnTo>
                      <a:pt x="51" y="99"/>
                    </a:lnTo>
                    <a:lnTo>
                      <a:pt x="50" y="97"/>
                    </a:lnTo>
                    <a:lnTo>
                      <a:pt x="48" y="96"/>
                    </a:lnTo>
                    <a:lnTo>
                      <a:pt x="46" y="94"/>
                    </a:lnTo>
                    <a:lnTo>
                      <a:pt x="45" y="92"/>
                    </a:lnTo>
                    <a:lnTo>
                      <a:pt x="44" y="91"/>
                    </a:lnTo>
                    <a:lnTo>
                      <a:pt x="43" y="89"/>
                    </a:lnTo>
                    <a:lnTo>
                      <a:pt x="41" y="87"/>
                    </a:lnTo>
                    <a:lnTo>
                      <a:pt x="40" y="86"/>
                    </a:lnTo>
                    <a:lnTo>
                      <a:pt x="40" y="84"/>
                    </a:lnTo>
                    <a:lnTo>
                      <a:pt x="37" y="84"/>
                    </a:lnTo>
                    <a:lnTo>
                      <a:pt x="36" y="84"/>
                    </a:lnTo>
                    <a:lnTo>
                      <a:pt x="36" y="86"/>
                    </a:lnTo>
                    <a:lnTo>
                      <a:pt x="37" y="88"/>
                    </a:lnTo>
                    <a:lnTo>
                      <a:pt x="37" y="90"/>
                    </a:lnTo>
                    <a:lnTo>
                      <a:pt x="38" y="92"/>
                    </a:lnTo>
                    <a:lnTo>
                      <a:pt x="38" y="93"/>
                    </a:lnTo>
                    <a:lnTo>
                      <a:pt x="39" y="95"/>
                    </a:lnTo>
                    <a:lnTo>
                      <a:pt x="40" y="96"/>
                    </a:lnTo>
                    <a:lnTo>
                      <a:pt x="40" y="98"/>
                    </a:lnTo>
                    <a:lnTo>
                      <a:pt x="41" y="99"/>
                    </a:lnTo>
                    <a:lnTo>
                      <a:pt x="42" y="101"/>
                    </a:lnTo>
                    <a:lnTo>
                      <a:pt x="43" y="102"/>
                    </a:lnTo>
                    <a:lnTo>
                      <a:pt x="44" y="103"/>
                    </a:lnTo>
                    <a:lnTo>
                      <a:pt x="45" y="105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8" y="109"/>
                    </a:lnTo>
                    <a:lnTo>
                      <a:pt x="49" y="110"/>
                    </a:lnTo>
                    <a:lnTo>
                      <a:pt x="50" y="110"/>
                    </a:lnTo>
                    <a:lnTo>
                      <a:pt x="52" y="111"/>
                    </a:lnTo>
                    <a:lnTo>
                      <a:pt x="53" y="112"/>
                    </a:lnTo>
                    <a:lnTo>
                      <a:pt x="55" y="113"/>
                    </a:lnTo>
                    <a:lnTo>
                      <a:pt x="57" y="114"/>
                    </a:lnTo>
                    <a:lnTo>
                      <a:pt x="58" y="115"/>
                    </a:lnTo>
                    <a:lnTo>
                      <a:pt x="60" y="116"/>
                    </a:lnTo>
                    <a:lnTo>
                      <a:pt x="59" y="117"/>
                    </a:lnTo>
                    <a:lnTo>
                      <a:pt x="57" y="118"/>
                    </a:lnTo>
                    <a:lnTo>
                      <a:pt x="56" y="119"/>
                    </a:lnTo>
                    <a:lnTo>
                      <a:pt x="54" y="119"/>
                    </a:lnTo>
                    <a:lnTo>
                      <a:pt x="52" y="119"/>
                    </a:lnTo>
                    <a:lnTo>
                      <a:pt x="51" y="118"/>
                    </a:lnTo>
                    <a:lnTo>
                      <a:pt x="49" y="117"/>
                    </a:lnTo>
                    <a:lnTo>
                      <a:pt x="47" y="116"/>
                    </a:lnTo>
                    <a:lnTo>
                      <a:pt x="45" y="115"/>
                    </a:lnTo>
                    <a:lnTo>
                      <a:pt x="43" y="113"/>
                    </a:lnTo>
                    <a:lnTo>
                      <a:pt x="40" y="111"/>
                    </a:lnTo>
                    <a:lnTo>
                      <a:pt x="38" y="109"/>
                    </a:lnTo>
                    <a:lnTo>
                      <a:pt x="36" y="106"/>
                    </a:lnTo>
                    <a:lnTo>
                      <a:pt x="34" y="104"/>
                    </a:lnTo>
                    <a:lnTo>
                      <a:pt x="33" y="102"/>
                    </a:lnTo>
                    <a:lnTo>
                      <a:pt x="32" y="100"/>
                    </a:lnTo>
                    <a:lnTo>
                      <a:pt x="31" y="103"/>
                    </a:lnTo>
                    <a:lnTo>
                      <a:pt x="31" y="107"/>
                    </a:lnTo>
                    <a:lnTo>
                      <a:pt x="31" y="110"/>
                    </a:lnTo>
                    <a:lnTo>
                      <a:pt x="33" y="113"/>
                    </a:lnTo>
                    <a:lnTo>
                      <a:pt x="34" y="116"/>
                    </a:lnTo>
                    <a:lnTo>
                      <a:pt x="36" y="119"/>
                    </a:lnTo>
                    <a:lnTo>
                      <a:pt x="38" y="122"/>
                    </a:lnTo>
                    <a:lnTo>
                      <a:pt x="40" y="124"/>
                    </a:lnTo>
                    <a:lnTo>
                      <a:pt x="42" y="127"/>
                    </a:lnTo>
                    <a:lnTo>
                      <a:pt x="45" y="130"/>
                    </a:lnTo>
                    <a:lnTo>
                      <a:pt x="47" y="132"/>
                    </a:lnTo>
                    <a:lnTo>
                      <a:pt x="49" y="135"/>
                    </a:lnTo>
                    <a:lnTo>
                      <a:pt x="52" y="138"/>
                    </a:lnTo>
                    <a:lnTo>
                      <a:pt x="54" y="141"/>
                    </a:lnTo>
                    <a:lnTo>
                      <a:pt x="55" y="143"/>
                    </a:lnTo>
                    <a:lnTo>
                      <a:pt x="57" y="146"/>
                    </a:lnTo>
                    <a:lnTo>
                      <a:pt x="54" y="145"/>
                    </a:lnTo>
                    <a:lnTo>
                      <a:pt x="52" y="144"/>
                    </a:lnTo>
                    <a:lnTo>
                      <a:pt x="49" y="142"/>
                    </a:lnTo>
                    <a:lnTo>
                      <a:pt x="47" y="141"/>
                    </a:lnTo>
                    <a:lnTo>
                      <a:pt x="45" y="139"/>
                    </a:lnTo>
                    <a:lnTo>
                      <a:pt x="42" y="137"/>
                    </a:lnTo>
                    <a:lnTo>
                      <a:pt x="40" y="135"/>
                    </a:lnTo>
                    <a:lnTo>
                      <a:pt x="38" y="133"/>
                    </a:lnTo>
                    <a:lnTo>
                      <a:pt x="35" y="130"/>
                    </a:lnTo>
                    <a:lnTo>
                      <a:pt x="33" y="128"/>
                    </a:lnTo>
                    <a:lnTo>
                      <a:pt x="31" y="126"/>
                    </a:lnTo>
                    <a:lnTo>
                      <a:pt x="29" y="124"/>
                    </a:lnTo>
                    <a:lnTo>
                      <a:pt x="27" y="121"/>
                    </a:lnTo>
                    <a:lnTo>
                      <a:pt x="25" y="118"/>
                    </a:lnTo>
                    <a:lnTo>
                      <a:pt x="23" y="115"/>
                    </a:lnTo>
                    <a:lnTo>
                      <a:pt x="22" y="113"/>
                    </a:lnTo>
                    <a:lnTo>
                      <a:pt x="22" y="117"/>
                    </a:lnTo>
                    <a:lnTo>
                      <a:pt x="23" y="121"/>
                    </a:lnTo>
                    <a:lnTo>
                      <a:pt x="24" y="125"/>
                    </a:lnTo>
                    <a:lnTo>
                      <a:pt x="25" y="129"/>
                    </a:lnTo>
                    <a:lnTo>
                      <a:pt x="28" y="133"/>
                    </a:lnTo>
                    <a:lnTo>
                      <a:pt x="30" y="136"/>
                    </a:lnTo>
                    <a:lnTo>
                      <a:pt x="32" y="140"/>
                    </a:lnTo>
                    <a:lnTo>
                      <a:pt x="35" y="143"/>
                    </a:lnTo>
                    <a:lnTo>
                      <a:pt x="37" y="146"/>
                    </a:lnTo>
                    <a:lnTo>
                      <a:pt x="40" y="150"/>
                    </a:lnTo>
                    <a:lnTo>
                      <a:pt x="42" y="153"/>
                    </a:lnTo>
                    <a:lnTo>
                      <a:pt x="45" y="157"/>
                    </a:lnTo>
                    <a:lnTo>
                      <a:pt x="46" y="160"/>
                    </a:lnTo>
                    <a:lnTo>
                      <a:pt x="49" y="164"/>
                    </a:lnTo>
                    <a:lnTo>
                      <a:pt x="50" y="168"/>
                    </a:lnTo>
                    <a:lnTo>
                      <a:pt x="51" y="172"/>
                    </a:lnTo>
                    <a:lnTo>
                      <a:pt x="49" y="170"/>
                    </a:lnTo>
                    <a:lnTo>
                      <a:pt x="48" y="169"/>
                    </a:lnTo>
                    <a:lnTo>
                      <a:pt x="46" y="168"/>
                    </a:lnTo>
                    <a:lnTo>
                      <a:pt x="44" y="166"/>
                    </a:lnTo>
                    <a:lnTo>
                      <a:pt x="43" y="165"/>
                    </a:lnTo>
                    <a:lnTo>
                      <a:pt x="41" y="164"/>
                    </a:lnTo>
                    <a:lnTo>
                      <a:pt x="40" y="162"/>
                    </a:lnTo>
                    <a:lnTo>
                      <a:pt x="38" y="161"/>
                    </a:lnTo>
                    <a:lnTo>
                      <a:pt x="37" y="159"/>
                    </a:lnTo>
                    <a:lnTo>
                      <a:pt x="35" y="158"/>
                    </a:lnTo>
                    <a:lnTo>
                      <a:pt x="33" y="156"/>
                    </a:lnTo>
                    <a:lnTo>
                      <a:pt x="32" y="154"/>
                    </a:lnTo>
                    <a:lnTo>
                      <a:pt x="30" y="153"/>
                    </a:lnTo>
                    <a:lnTo>
                      <a:pt x="29" y="151"/>
                    </a:lnTo>
                    <a:lnTo>
                      <a:pt x="27" y="149"/>
                    </a:lnTo>
                    <a:lnTo>
                      <a:pt x="25" y="148"/>
                    </a:lnTo>
                    <a:lnTo>
                      <a:pt x="25" y="151"/>
                    </a:lnTo>
                    <a:lnTo>
                      <a:pt x="25" y="154"/>
                    </a:lnTo>
                    <a:lnTo>
                      <a:pt x="26" y="158"/>
                    </a:lnTo>
                    <a:lnTo>
                      <a:pt x="28" y="161"/>
                    </a:lnTo>
                    <a:lnTo>
                      <a:pt x="29" y="164"/>
                    </a:lnTo>
                    <a:lnTo>
                      <a:pt x="32" y="167"/>
                    </a:lnTo>
                    <a:lnTo>
                      <a:pt x="34" y="169"/>
                    </a:lnTo>
                    <a:lnTo>
                      <a:pt x="37" y="172"/>
                    </a:lnTo>
                    <a:lnTo>
                      <a:pt x="40" y="175"/>
                    </a:lnTo>
                    <a:lnTo>
                      <a:pt x="43" y="177"/>
                    </a:lnTo>
                    <a:lnTo>
                      <a:pt x="45" y="180"/>
                    </a:lnTo>
                    <a:lnTo>
                      <a:pt x="48" y="183"/>
                    </a:lnTo>
                    <a:lnTo>
                      <a:pt x="51" y="186"/>
                    </a:lnTo>
                    <a:lnTo>
                      <a:pt x="53" y="189"/>
                    </a:lnTo>
                    <a:lnTo>
                      <a:pt x="55" y="191"/>
                    </a:lnTo>
                    <a:lnTo>
                      <a:pt x="57" y="195"/>
                    </a:lnTo>
                    <a:lnTo>
                      <a:pt x="59" y="196"/>
                    </a:lnTo>
                    <a:lnTo>
                      <a:pt x="60" y="197"/>
                    </a:lnTo>
                    <a:lnTo>
                      <a:pt x="60" y="199"/>
                    </a:lnTo>
                    <a:lnTo>
                      <a:pt x="60" y="201"/>
                    </a:lnTo>
                    <a:lnTo>
                      <a:pt x="59" y="201"/>
                    </a:lnTo>
                    <a:lnTo>
                      <a:pt x="57" y="200"/>
                    </a:lnTo>
                    <a:lnTo>
                      <a:pt x="55" y="199"/>
                    </a:lnTo>
                    <a:lnTo>
                      <a:pt x="54" y="199"/>
                    </a:lnTo>
                    <a:lnTo>
                      <a:pt x="52" y="198"/>
                    </a:lnTo>
                    <a:lnTo>
                      <a:pt x="51" y="197"/>
                    </a:lnTo>
                    <a:lnTo>
                      <a:pt x="49" y="196"/>
                    </a:lnTo>
                    <a:lnTo>
                      <a:pt x="48" y="195"/>
                    </a:lnTo>
                    <a:lnTo>
                      <a:pt x="46" y="194"/>
                    </a:lnTo>
                    <a:lnTo>
                      <a:pt x="45" y="193"/>
                    </a:lnTo>
                    <a:lnTo>
                      <a:pt x="43" y="191"/>
                    </a:lnTo>
                    <a:lnTo>
                      <a:pt x="41" y="191"/>
                    </a:lnTo>
                    <a:lnTo>
                      <a:pt x="40" y="190"/>
                    </a:lnTo>
                    <a:lnTo>
                      <a:pt x="38" y="189"/>
                    </a:lnTo>
                    <a:lnTo>
                      <a:pt x="36" y="188"/>
                    </a:lnTo>
                    <a:lnTo>
                      <a:pt x="34" y="188"/>
                    </a:lnTo>
                    <a:lnTo>
                      <a:pt x="34" y="189"/>
                    </a:lnTo>
                    <a:lnTo>
                      <a:pt x="35" y="190"/>
                    </a:lnTo>
                    <a:lnTo>
                      <a:pt x="35" y="191"/>
                    </a:lnTo>
                    <a:lnTo>
                      <a:pt x="36" y="192"/>
                    </a:lnTo>
                    <a:lnTo>
                      <a:pt x="34" y="192"/>
                    </a:lnTo>
                    <a:lnTo>
                      <a:pt x="33" y="192"/>
                    </a:lnTo>
                    <a:lnTo>
                      <a:pt x="35" y="194"/>
                    </a:lnTo>
                    <a:lnTo>
                      <a:pt x="36" y="196"/>
                    </a:lnTo>
                    <a:lnTo>
                      <a:pt x="38" y="197"/>
                    </a:lnTo>
                    <a:lnTo>
                      <a:pt x="39" y="199"/>
                    </a:lnTo>
                    <a:lnTo>
                      <a:pt x="41" y="201"/>
                    </a:lnTo>
                    <a:lnTo>
                      <a:pt x="43" y="202"/>
                    </a:lnTo>
                    <a:lnTo>
                      <a:pt x="44" y="204"/>
                    </a:lnTo>
                    <a:lnTo>
                      <a:pt x="46" y="205"/>
                    </a:lnTo>
                    <a:lnTo>
                      <a:pt x="48" y="207"/>
                    </a:lnTo>
                    <a:lnTo>
                      <a:pt x="49" y="208"/>
                    </a:lnTo>
                    <a:lnTo>
                      <a:pt x="51" y="210"/>
                    </a:lnTo>
                    <a:lnTo>
                      <a:pt x="52" y="211"/>
                    </a:lnTo>
                    <a:lnTo>
                      <a:pt x="54" y="213"/>
                    </a:lnTo>
                    <a:lnTo>
                      <a:pt x="55" y="214"/>
                    </a:lnTo>
                    <a:lnTo>
                      <a:pt x="57" y="216"/>
                    </a:lnTo>
                    <a:lnTo>
                      <a:pt x="58" y="218"/>
                    </a:lnTo>
                    <a:lnTo>
                      <a:pt x="51" y="215"/>
                    </a:lnTo>
                    <a:lnTo>
                      <a:pt x="44" y="212"/>
                    </a:lnTo>
                    <a:lnTo>
                      <a:pt x="38" y="207"/>
                    </a:lnTo>
                    <a:lnTo>
                      <a:pt x="33" y="202"/>
                    </a:lnTo>
                    <a:lnTo>
                      <a:pt x="29" y="196"/>
                    </a:lnTo>
                    <a:lnTo>
                      <a:pt x="25" y="191"/>
                    </a:lnTo>
                    <a:lnTo>
                      <a:pt x="22" y="184"/>
                    </a:lnTo>
                    <a:lnTo>
                      <a:pt x="19" y="177"/>
                    </a:lnTo>
                    <a:lnTo>
                      <a:pt x="17" y="169"/>
                    </a:lnTo>
                    <a:lnTo>
                      <a:pt x="15" y="162"/>
                    </a:lnTo>
                    <a:lnTo>
                      <a:pt x="14" y="154"/>
                    </a:lnTo>
                    <a:lnTo>
                      <a:pt x="13" y="146"/>
                    </a:lnTo>
                    <a:lnTo>
                      <a:pt x="13" y="139"/>
                    </a:lnTo>
                    <a:lnTo>
                      <a:pt x="13" y="131"/>
                    </a:lnTo>
                    <a:lnTo>
                      <a:pt x="13" y="124"/>
                    </a:lnTo>
                    <a:lnTo>
                      <a:pt x="14" y="116"/>
                    </a:lnTo>
                    <a:lnTo>
                      <a:pt x="14" y="115"/>
                    </a:lnTo>
                    <a:lnTo>
                      <a:pt x="14" y="114"/>
                    </a:lnTo>
                    <a:lnTo>
                      <a:pt x="15" y="112"/>
                    </a:lnTo>
                    <a:lnTo>
                      <a:pt x="15" y="111"/>
                    </a:lnTo>
                    <a:lnTo>
                      <a:pt x="15" y="109"/>
                    </a:lnTo>
                    <a:lnTo>
                      <a:pt x="14" y="108"/>
                    </a:lnTo>
                    <a:lnTo>
                      <a:pt x="14" y="106"/>
                    </a:lnTo>
                    <a:lnTo>
                      <a:pt x="13" y="105"/>
                    </a:lnTo>
                    <a:lnTo>
                      <a:pt x="8" y="115"/>
                    </a:lnTo>
                    <a:lnTo>
                      <a:pt x="5" y="125"/>
                    </a:lnTo>
                    <a:lnTo>
                      <a:pt x="4" y="135"/>
                    </a:lnTo>
                    <a:lnTo>
                      <a:pt x="4" y="146"/>
                    </a:lnTo>
                    <a:lnTo>
                      <a:pt x="5" y="156"/>
                    </a:lnTo>
                    <a:lnTo>
                      <a:pt x="7" y="165"/>
                    </a:lnTo>
                    <a:lnTo>
                      <a:pt x="10" y="175"/>
                    </a:lnTo>
                    <a:lnTo>
                      <a:pt x="14" y="185"/>
                    </a:lnTo>
                    <a:lnTo>
                      <a:pt x="18" y="195"/>
                    </a:lnTo>
                    <a:lnTo>
                      <a:pt x="23" y="205"/>
                    </a:lnTo>
                    <a:lnTo>
                      <a:pt x="27" y="214"/>
                    </a:lnTo>
                    <a:lnTo>
                      <a:pt x="32" y="224"/>
                    </a:lnTo>
                    <a:lnTo>
                      <a:pt x="36" y="234"/>
                    </a:lnTo>
                    <a:lnTo>
                      <a:pt x="40" y="244"/>
                    </a:lnTo>
                    <a:lnTo>
                      <a:pt x="43" y="253"/>
                    </a:lnTo>
                    <a:lnTo>
                      <a:pt x="45" y="263"/>
                    </a:lnTo>
                    <a:lnTo>
                      <a:pt x="43" y="261"/>
                    </a:lnTo>
                    <a:lnTo>
                      <a:pt x="40" y="260"/>
                    </a:lnTo>
                    <a:lnTo>
                      <a:pt x="38" y="258"/>
                    </a:lnTo>
                    <a:lnTo>
                      <a:pt x="37" y="255"/>
                    </a:lnTo>
                    <a:lnTo>
                      <a:pt x="35" y="253"/>
                    </a:lnTo>
                    <a:lnTo>
                      <a:pt x="33" y="250"/>
                    </a:lnTo>
                    <a:lnTo>
                      <a:pt x="32" y="247"/>
                    </a:lnTo>
                    <a:lnTo>
                      <a:pt x="31" y="244"/>
                    </a:lnTo>
                    <a:lnTo>
                      <a:pt x="30" y="241"/>
                    </a:lnTo>
                    <a:lnTo>
                      <a:pt x="29" y="238"/>
                    </a:lnTo>
                    <a:lnTo>
                      <a:pt x="28" y="235"/>
                    </a:lnTo>
                    <a:lnTo>
                      <a:pt x="27" y="232"/>
                    </a:lnTo>
                    <a:lnTo>
                      <a:pt x="26" y="229"/>
                    </a:lnTo>
                    <a:lnTo>
                      <a:pt x="25" y="226"/>
                    </a:lnTo>
                    <a:lnTo>
                      <a:pt x="24" y="223"/>
                    </a:lnTo>
                    <a:lnTo>
                      <a:pt x="23" y="220"/>
                    </a:lnTo>
                    <a:lnTo>
                      <a:pt x="21" y="216"/>
                    </a:lnTo>
                    <a:lnTo>
                      <a:pt x="19" y="213"/>
                    </a:lnTo>
                    <a:lnTo>
                      <a:pt x="17" y="210"/>
                    </a:lnTo>
                    <a:lnTo>
                      <a:pt x="16" y="206"/>
                    </a:lnTo>
                    <a:lnTo>
                      <a:pt x="14" y="203"/>
                    </a:lnTo>
                    <a:lnTo>
                      <a:pt x="13" y="199"/>
                    </a:lnTo>
                    <a:lnTo>
                      <a:pt x="12" y="196"/>
                    </a:lnTo>
                    <a:lnTo>
                      <a:pt x="10" y="192"/>
                    </a:lnTo>
                    <a:lnTo>
                      <a:pt x="9" y="189"/>
                    </a:lnTo>
                    <a:lnTo>
                      <a:pt x="8" y="185"/>
                    </a:lnTo>
                    <a:lnTo>
                      <a:pt x="7" y="181"/>
                    </a:lnTo>
                    <a:lnTo>
                      <a:pt x="7" y="177"/>
                    </a:lnTo>
                    <a:lnTo>
                      <a:pt x="6" y="174"/>
                    </a:lnTo>
                    <a:lnTo>
                      <a:pt x="5" y="170"/>
                    </a:lnTo>
                    <a:lnTo>
                      <a:pt x="4" y="166"/>
                    </a:lnTo>
                    <a:lnTo>
                      <a:pt x="4" y="163"/>
                    </a:lnTo>
                    <a:lnTo>
                      <a:pt x="3" y="162"/>
                    </a:lnTo>
                    <a:lnTo>
                      <a:pt x="1" y="163"/>
                    </a:lnTo>
                    <a:lnTo>
                      <a:pt x="0" y="149"/>
                    </a:lnTo>
                    <a:lnTo>
                      <a:pt x="0" y="136"/>
                    </a:lnTo>
                    <a:lnTo>
                      <a:pt x="1" y="123"/>
                    </a:lnTo>
                    <a:lnTo>
                      <a:pt x="4" y="110"/>
                    </a:lnTo>
                    <a:lnTo>
                      <a:pt x="7" y="97"/>
                    </a:lnTo>
                    <a:lnTo>
                      <a:pt x="12" y="84"/>
                    </a:lnTo>
                    <a:lnTo>
                      <a:pt x="17" y="72"/>
                    </a:lnTo>
                    <a:lnTo>
                      <a:pt x="24" y="61"/>
                    </a:lnTo>
                    <a:lnTo>
                      <a:pt x="30" y="50"/>
                    </a:lnTo>
                    <a:lnTo>
                      <a:pt x="39" y="40"/>
                    </a:lnTo>
                    <a:lnTo>
                      <a:pt x="48" y="30"/>
                    </a:lnTo>
                    <a:lnTo>
                      <a:pt x="57" y="22"/>
                    </a:lnTo>
                    <a:lnTo>
                      <a:pt x="67" y="15"/>
                    </a:lnTo>
                    <a:lnTo>
                      <a:pt x="78" y="8"/>
                    </a:lnTo>
                    <a:lnTo>
                      <a:pt x="90" y="3"/>
                    </a:lnTo>
                    <a:lnTo>
                      <a:pt x="102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1" name="Freeform 123"/>
              <p:cNvSpPr>
                <a:spLocks/>
              </p:cNvSpPr>
              <p:nvPr/>
            </p:nvSpPr>
            <p:spPr bwMode="auto">
              <a:xfrm>
                <a:off x="1887" y="1558"/>
                <a:ext cx="52" cy="70"/>
              </a:xfrm>
              <a:custGeom>
                <a:avLst/>
                <a:gdLst>
                  <a:gd name="T0" fmla="*/ 6 w 52"/>
                  <a:gd name="T1" fmla="*/ 1 h 70"/>
                  <a:gd name="T2" fmla="*/ 7 w 52"/>
                  <a:gd name="T3" fmla="*/ 4 h 70"/>
                  <a:gd name="T4" fmla="*/ 8 w 52"/>
                  <a:gd name="T5" fmla="*/ 9 h 70"/>
                  <a:gd name="T6" fmla="*/ 9 w 52"/>
                  <a:gd name="T7" fmla="*/ 14 h 70"/>
                  <a:gd name="T8" fmla="*/ 9 w 52"/>
                  <a:gd name="T9" fmla="*/ 18 h 70"/>
                  <a:gd name="T10" fmla="*/ 11 w 52"/>
                  <a:gd name="T11" fmla="*/ 22 h 70"/>
                  <a:gd name="T12" fmla="*/ 13 w 52"/>
                  <a:gd name="T13" fmla="*/ 26 h 70"/>
                  <a:gd name="T14" fmla="*/ 18 w 52"/>
                  <a:gd name="T15" fmla="*/ 28 h 70"/>
                  <a:gd name="T16" fmla="*/ 22 w 52"/>
                  <a:gd name="T17" fmla="*/ 31 h 70"/>
                  <a:gd name="T18" fmla="*/ 26 w 52"/>
                  <a:gd name="T19" fmla="*/ 33 h 70"/>
                  <a:gd name="T20" fmla="*/ 29 w 52"/>
                  <a:gd name="T21" fmla="*/ 35 h 70"/>
                  <a:gd name="T22" fmla="*/ 33 w 52"/>
                  <a:gd name="T23" fmla="*/ 37 h 70"/>
                  <a:gd name="T24" fmla="*/ 37 w 52"/>
                  <a:gd name="T25" fmla="*/ 39 h 70"/>
                  <a:gd name="T26" fmla="*/ 41 w 52"/>
                  <a:gd name="T27" fmla="*/ 41 h 70"/>
                  <a:gd name="T28" fmla="*/ 45 w 52"/>
                  <a:gd name="T29" fmla="*/ 43 h 70"/>
                  <a:gd name="T30" fmla="*/ 49 w 52"/>
                  <a:gd name="T31" fmla="*/ 44 h 70"/>
                  <a:gd name="T32" fmla="*/ 51 w 52"/>
                  <a:gd name="T33" fmla="*/ 47 h 70"/>
                  <a:gd name="T34" fmla="*/ 50 w 52"/>
                  <a:gd name="T35" fmla="*/ 52 h 70"/>
                  <a:gd name="T36" fmla="*/ 48 w 52"/>
                  <a:gd name="T37" fmla="*/ 57 h 70"/>
                  <a:gd name="T38" fmla="*/ 46 w 52"/>
                  <a:gd name="T39" fmla="*/ 61 h 70"/>
                  <a:gd name="T40" fmla="*/ 42 w 52"/>
                  <a:gd name="T41" fmla="*/ 66 h 70"/>
                  <a:gd name="T42" fmla="*/ 39 w 52"/>
                  <a:gd name="T43" fmla="*/ 68 h 70"/>
                  <a:gd name="T44" fmla="*/ 35 w 52"/>
                  <a:gd name="T45" fmla="*/ 69 h 70"/>
                  <a:gd name="T46" fmla="*/ 32 w 52"/>
                  <a:gd name="T47" fmla="*/ 67 h 70"/>
                  <a:gd name="T48" fmla="*/ 30 w 52"/>
                  <a:gd name="T49" fmla="*/ 66 h 70"/>
                  <a:gd name="T50" fmla="*/ 26 w 52"/>
                  <a:gd name="T51" fmla="*/ 60 h 70"/>
                  <a:gd name="T52" fmla="*/ 20 w 52"/>
                  <a:gd name="T53" fmla="*/ 53 h 70"/>
                  <a:gd name="T54" fmla="*/ 14 w 52"/>
                  <a:gd name="T55" fmla="*/ 45 h 70"/>
                  <a:gd name="T56" fmla="*/ 8 w 52"/>
                  <a:gd name="T57" fmla="*/ 37 h 70"/>
                  <a:gd name="T58" fmla="*/ 4 w 52"/>
                  <a:gd name="T59" fmla="*/ 29 h 70"/>
                  <a:gd name="T60" fmla="*/ 1 w 52"/>
                  <a:gd name="T61" fmla="*/ 21 h 70"/>
                  <a:gd name="T62" fmla="*/ 0 w 52"/>
                  <a:gd name="T63" fmla="*/ 13 h 70"/>
                  <a:gd name="T64" fmla="*/ 2 w 52"/>
                  <a:gd name="T65" fmla="*/ 4 h 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"/>
                  <a:gd name="T100" fmla="*/ 0 h 70"/>
                  <a:gd name="T101" fmla="*/ 52 w 52"/>
                  <a:gd name="T102" fmla="*/ 70 h 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" h="70">
                    <a:moveTo>
                      <a:pt x="5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0" y="20"/>
                    </a:lnTo>
                    <a:lnTo>
                      <a:pt x="11" y="22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5" y="28"/>
                    </a:lnTo>
                    <a:lnTo>
                      <a:pt x="18" y="28"/>
                    </a:lnTo>
                    <a:lnTo>
                      <a:pt x="21" y="29"/>
                    </a:lnTo>
                    <a:lnTo>
                      <a:pt x="22" y="31"/>
                    </a:lnTo>
                    <a:lnTo>
                      <a:pt x="24" y="32"/>
                    </a:lnTo>
                    <a:lnTo>
                      <a:pt x="26" y="33"/>
                    </a:lnTo>
                    <a:lnTo>
                      <a:pt x="28" y="34"/>
                    </a:lnTo>
                    <a:lnTo>
                      <a:pt x="29" y="35"/>
                    </a:lnTo>
                    <a:lnTo>
                      <a:pt x="31" y="36"/>
                    </a:lnTo>
                    <a:lnTo>
                      <a:pt x="33" y="37"/>
                    </a:lnTo>
                    <a:lnTo>
                      <a:pt x="35" y="39"/>
                    </a:lnTo>
                    <a:lnTo>
                      <a:pt x="37" y="39"/>
                    </a:lnTo>
                    <a:lnTo>
                      <a:pt x="39" y="40"/>
                    </a:lnTo>
                    <a:lnTo>
                      <a:pt x="41" y="41"/>
                    </a:lnTo>
                    <a:lnTo>
                      <a:pt x="43" y="42"/>
                    </a:lnTo>
                    <a:lnTo>
                      <a:pt x="45" y="43"/>
                    </a:lnTo>
                    <a:lnTo>
                      <a:pt x="47" y="44"/>
                    </a:lnTo>
                    <a:lnTo>
                      <a:pt x="49" y="44"/>
                    </a:lnTo>
                    <a:lnTo>
                      <a:pt x="51" y="45"/>
                    </a:lnTo>
                    <a:lnTo>
                      <a:pt x="51" y="47"/>
                    </a:lnTo>
                    <a:lnTo>
                      <a:pt x="50" y="49"/>
                    </a:lnTo>
                    <a:lnTo>
                      <a:pt x="50" y="52"/>
                    </a:lnTo>
                    <a:lnTo>
                      <a:pt x="49" y="54"/>
                    </a:lnTo>
                    <a:lnTo>
                      <a:pt x="48" y="57"/>
                    </a:lnTo>
                    <a:lnTo>
                      <a:pt x="47" y="59"/>
                    </a:lnTo>
                    <a:lnTo>
                      <a:pt x="46" y="61"/>
                    </a:lnTo>
                    <a:lnTo>
                      <a:pt x="44" y="64"/>
                    </a:lnTo>
                    <a:lnTo>
                      <a:pt x="42" y="66"/>
                    </a:lnTo>
                    <a:lnTo>
                      <a:pt x="41" y="67"/>
                    </a:lnTo>
                    <a:lnTo>
                      <a:pt x="39" y="68"/>
                    </a:lnTo>
                    <a:lnTo>
                      <a:pt x="37" y="69"/>
                    </a:lnTo>
                    <a:lnTo>
                      <a:pt x="35" y="69"/>
                    </a:lnTo>
                    <a:lnTo>
                      <a:pt x="33" y="68"/>
                    </a:lnTo>
                    <a:lnTo>
                      <a:pt x="32" y="67"/>
                    </a:lnTo>
                    <a:lnTo>
                      <a:pt x="31" y="67"/>
                    </a:lnTo>
                    <a:lnTo>
                      <a:pt x="30" y="66"/>
                    </a:lnTo>
                    <a:lnTo>
                      <a:pt x="29" y="64"/>
                    </a:lnTo>
                    <a:lnTo>
                      <a:pt x="26" y="60"/>
                    </a:lnTo>
                    <a:lnTo>
                      <a:pt x="23" y="57"/>
                    </a:lnTo>
                    <a:lnTo>
                      <a:pt x="20" y="53"/>
                    </a:lnTo>
                    <a:lnTo>
                      <a:pt x="17" y="50"/>
                    </a:lnTo>
                    <a:lnTo>
                      <a:pt x="14" y="45"/>
                    </a:lnTo>
                    <a:lnTo>
                      <a:pt x="11" y="42"/>
                    </a:lnTo>
                    <a:lnTo>
                      <a:pt x="8" y="37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2" y="4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2" name="Freeform 124"/>
              <p:cNvSpPr>
                <a:spLocks/>
              </p:cNvSpPr>
              <p:nvPr/>
            </p:nvSpPr>
            <p:spPr bwMode="auto">
              <a:xfrm>
                <a:off x="1910" y="1560"/>
                <a:ext cx="36" cy="31"/>
              </a:xfrm>
              <a:custGeom>
                <a:avLst/>
                <a:gdLst>
                  <a:gd name="T0" fmla="*/ 2 w 36"/>
                  <a:gd name="T1" fmla="*/ 0 h 31"/>
                  <a:gd name="T2" fmla="*/ 4 w 36"/>
                  <a:gd name="T3" fmla="*/ 1 h 31"/>
                  <a:gd name="T4" fmla="*/ 6 w 36"/>
                  <a:gd name="T5" fmla="*/ 2 h 31"/>
                  <a:gd name="T6" fmla="*/ 8 w 36"/>
                  <a:gd name="T7" fmla="*/ 4 h 31"/>
                  <a:gd name="T8" fmla="*/ 10 w 36"/>
                  <a:gd name="T9" fmla="*/ 5 h 31"/>
                  <a:gd name="T10" fmla="*/ 12 w 36"/>
                  <a:gd name="T11" fmla="*/ 6 h 31"/>
                  <a:gd name="T12" fmla="*/ 14 w 36"/>
                  <a:gd name="T13" fmla="*/ 7 h 31"/>
                  <a:gd name="T14" fmla="*/ 16 w 36"/>
                  <a:gd name="T15" fmla="*/ 8 h 31"/>
                  <a:gd name="T16" fmla="*/ 18 w 36"/>
                  <a:gd name="T17" fmla="*/ 9 h 31"/>
                  <a:gd name="T18" fmla="*/ 20 w 36"/>
                  <a:gd name="T19" fmla="*/ 10 h 31"/>
                  <a:gd name="T20" fmla="*/ 22 w 36"/>
                  <a:gd name="T21" fmla="*/ 11 h 31"/>
                  <a:gd name="T22" fmla="*/ 24 w 36"/>
                  <a:gd name="T23" fmla="*/ 12 h 31"/>
                  <a:gd name="T24" fmla="*/ 26 w 36"/>
                  <a:gd name="T25" fmla="*/ 12 h 31"/>
                  <a:gd name="T26" fmla="*/ 28 w 36"/>
                  <a:gd name="T27" fmla="*/ 13 h 31"/>
                  <a:gd name="T28" fmla="*/ 30 w 36"/>
                  <a:gd name="T29" fmla="*/ 14 h 31"/>
                  <a:gd name="T30" fmla="*/ 33 w 36"/>
                  <a:gd name="T31" fmla="*/ 15 h 31"/>
                  <a:gd name="T32" fmla="*/ 35 w 36"/>
                  <a:gd name="T33" fmla="*/ 16 h 31"/>
                  <a:gd name="T34" fmla="*/ 34 w 36"/>
                  <a:gd name="T35" fmla="*/ 17 h 31"/>
                  <a:gd name="T36" fmla="*/ 34 w 36"/>
                  <a:gd name="T37" fmla="*/ 19 h 31"/>
                  <a:gd name="T38" fmla="*/ 34 w 36"/>
                  <a:gd name="T39" fmla="*/ 21 h 31"/>
                  <a:gd name="T40" fmla="*/ 34 w 36"/>
                  <a:gd name="T41" fmla="*/ 22 h 31"/>
                  <a:gd name="T42" fmla="*/ 33 w 36"/>
                  <a:gd name="T43" fmla="*/ 23 h 31"/>
                  <a:gd name="T44" fmla="*/ 32 w 36"/>
                  <a:gd name="T45" fmla="*/ 25 h 31"/>
                  <a:gd name="T46" fmla="*/ 32 w 36"/>
                  <a:gd name="T47" fmla="*/ 26 h 31"/>
                  <a:gd name="T48" fmla="*/ 31 w 36"/>
                  <a:gd name="T49" fmla="*/ 27 h 31"/>
                  <a:gd name="T50" fmla="*/ 30 w 36"/>
                  <a:gd name="T51" fmla="*/ 28 h 31"/>
                  <a:gd name="T52" fmla="*/ 28 w 36"/>
                  <a:gd name="T53" fmla="*/ 29 h 31"/>
                  <a:gd name="T54" fmla="*/ 27 w 36"/>
                  <a:gd name="T55" fmla="*/ 29 h 31"/>
                  <a:gd name="T56" fmla="*/ 25 w 36"/>
                  <a:gd name="T57" fmla="*/ 30 h 31"/>
                  <a:gd name="T58" fmla="*/ 24 w 36"/>
                  <a:gd name="T59" fmla="*/ 30 h 31"/>
                  <a:gd name="T60" fmla="*/ 22 w 36"/>
                  <a:gd name="T61" fmla="*/ 30 h 31"/>
                  <a:gd name="T62" fmla="*/ 20 w 36"/>
                  <a:gd name="T63" fmla="*/ 30 h 31"/>
                  <a:gd name="T64" fmla="*/ 18 w 36"/>
                  <a:gd name="T65" fmla="*/ 29 h 31"/>
                  <a:gd name="T66" fmla="*/ 16 w 36"/>
                  <a:gd name="T67" fmla="*/ 29 h 31"/>
                  <a:gd name="T68" fmla="*/ 14 w 36"/>
                  <a:gd name="T69" fmla="*/ 28 h 31"/>
                  <a:gd name="T70" fmla="*/ 13 w 36"/>
                  <a:gd name="T71" fmla="*/ 27 h 31"/>
                  <a:gd name="T72" fmla="*/ 11 w 36"/>
                  <a:gd name="T73" fmla="*/ 26 h 31"/>
                  <a:gd name="T74" fmla="*/ 10 w 36"/>
                  <a:gd name="T75" fmla="*/ 25 h 31"/>
                  <a:gd name="T76" fmla="*/ 9 w 36"/>
                  <a:gd name="T77" fmla="*/ 24 h 31"/>
                  <a:gd name="T78" fmla="*/ 7 w 36"/>
                  <a:gd name="T79" fmla="*/ 23 h 31"/>
                  <a:gd name="T80" fmla="*/ 6 w 36"/>
                  <a:gd name="T81" fmla="*/ 21 h 31"/>
                  <a:gd name="T82" fmla="*/ 4 w 36"/>
                  <a:gd name="T83" fmla="*/ 19 h 31"/>
                  <a:gd name="T84" fmla="*/ 3 w 36"/>
                  <a:gd name="T85" fmla="*/ 16 h 31"/>
                  <a:gd name="T86" fmla="*/ 2 w 36"/>
                  <a:gd name="T87" fmla="*/ 15 h 31"/>
                  <a:gd name="T88" fmla="*/ 1 w 36"/>
                  <a:gd name="T89" fmla="*/ 14 h 31"/>
                  <a:gd name="T90" fmla="*/ 1 w 36"/>
                  <a:gd name="T91" fmla="*/ 12 h 31"/>
                  <a:gd name="T92" fmla="*/ 0 w 36"/>
                  <a:gd name="T93" fmla="*/ 11 h 31"/>
                  <a:gd name="T94" fmla="*/ 0 w 36"/>
                  <a:gd name="T95" fmla="*/ 10 h 31"/>
                  <a:gd name="T96" fmla="*/ 0 w 36"/>
                  <a:gd name="T97" fmla="*/ 8 h 31"/>
                  <a:gd name="T98" fmla="*/ 0 w 36"/>
                  <a:gd name="T99" fmla="*/ 7 h 31"/>
                  <a:gd name="T100" fmla="*/ 0 w 36"/>
                  <a:gd name="T101" fmla="*/ 6 h 31"/>
                  <a:gd name="T102" fmla="*/ 0 w 36"/>
                  <a:gd name="T103" fmla="*/ 4 h 31"/>
                  <a:gd name="T104" fmla="*/ 1 w 36"/>
                  <a:gd name="T105" fmla="*/ 2 h 31"/>
                  <a:gd name="T106" fmla="*/ 1 w 36"/>
                  <a:gd name="T107" fmla="*/ 1 h 31"/>
                  <a:gd name="T108" fmla="*/ 2 w 36"/>
                  <a:gd name="T109" fmla="*/ 0 h 3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6"/>
                  <a:gd name="T166" fmla="*/ 0 h 31"/>
                  <a:gd name="T167" fmla="*/ 36 w 36"/>
                  <a:gd name="T168" fmla="*/ 31 h 3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6" h="31">
                    <a:moveTo>
                      <a:pt x="2" y="0"/>
                    </a:moveTo>
                    <a:lnTo>
                      <a:pt x="4" y="1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6" y="8"/>
                    </a:lnTo>
                    <a:lnTo>
                      <a:pt x="18" y="9"/>
                    </a:lnTo>
                    <a:lnTo>
                      <a:pt x="20" y="10"/>
                    </a:lnTo>
                    <a:lnTo>
                      <a:pt x="22" y="11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8" y="13"/>
                    </a:lnTo>
                    <a:lnTo>
                      <a:pt x="30" y="14"/>
                    </a:lnTo>
                    <a:lnTo>
                      <a:pt x="33" y="15"/>
                    </a:lnTo>
                    <a:lnTo>
                      <a:pt x="35" y="16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4" y="21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2" y="26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4" y="28"/>
                    </a:lnTo>
                    <a:lnTo>
                      <a:pt x="13" y="27"/>
                    </a:lnTo>
                    <a:lnTo>
                      <a:pt x="11" y="26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3" name="Freeform 125"/>
              <p:cNvSpPr>
                <a:spLocks/>
              </p:cNvSpPr>
              <p:nvPr/>
            </p:nvSpPr>
            <p:spPr bwMode="auto">
              <a:xfrm>
                <a:off x="1956" y="1565"/>
                <a:ext cx="25" cy="45"/>
              </a:xfrm>
              <a:custGeom>
                <a:avLst/>
                <a:gdLst>
                  <a:gd name="T0" fmla="*/ 4 w 25"/>
                  <a:gd name="T1" fmla="*/ 0 h 45"/>
                  <a:gd name="T2" fmla="*/ 6 w 25"/>
                  <a:gd name="T3" fmla="*/ 1 h 45"/>
                  <a:gd name="T4" fmla="*/ 7 w 25"/>
                  <a:gd name="T5" fmla="*/ 2 h 45"/>
                  <a:gd name="T6" fmla="*/ 9 w 25"/>
                  <a:gd name="T7" fmla="*/ 2 h 45"/>
                  <a:gd name="T8" fmla="*/ 11 w 25"/>
                  <a:gd name="T9" fmla="*/ 4 h 45"/>
                  <a:gd name="T10" fmla="*/ 12 w 25"/>
                  <a:gd name="T11" fmla="*/ 5 h 45"/>
                  <a:gd name="T12" fmla="*/ 14 w 25"/>
                  <a:gd name="T13" fmla="*/ 6 h 45"/>
                  <a:gd name="T14" fmla="*/ 15 w 25"/>
                  <a:gd name="T15" fmla="*/ 7 h 45"/>
                  <a:gd name="T16" fmla="*/ 16 w 25"/>
                  <a:gd name="T17" fmla="*/ 9 h 45"/>
                  <a:gd name="T18" fmla="*/ 17 w 25"/>
                  <a:gd name="T19" fmla="*/ 11 h 45"/>
                  <a:gd name="T20" fmla="*/ 18 w 25"/>
                  <a:gd name="T21" fmla="*/ 12 h 45"/>
                  <a:gd name="T22" fmla="*/ 19 w 25"/>
                  <a:gd name="T23" fmla="*/ 15 h 45"/>
                  <a:gd name="T24" fmla="*/ 20 w 25"/>
                  <a:gd name="T25" fmla="*/ 17 h 45"/>
                  <a:gd name="T26" fmla="*/ 21 w 25"/>
                  <a:gd name="T27" fmla="*/ 19 h 45"/>
                  <a:gd name="T28" fmla="*/ 22 w 25"/>
                  <a:gd name="T29" fmla="*/ 21 h 45"/>
                  <a:gd name="T30" fmla="*/ 23 w 25"/>
                  <a:gd name="T31" fmla="*/ 24 h 45"/>
                  <a:gd name="T32" fmla="*/ 23 w 25"/>
                  <a:gd name="T33" fmla="*/ 26 h 45"/>
                  <a:gd name="T34" fmla="*/ 23 w 25"/>
                  <a:gd name="T35" fmla="*/ 28 h 45"/>
                  <a:gd name="T36" fmla="*/ 24 w 25"/>
                  <a:gd name="T37" fmla="*/ 30 h 45"/>
                  <a:gd name="T38" fmla="*/ 24 w 25"/>
                  <a:gd name="T39" fmla="*/ 33 h 45"/>
                  <a:gd name="T40" fmla="*/ 24 w 25"/>
                  <a:gd name="T41" fmla="*/ 35 h 45"/>
                  <a:gd name="T42" fmla="*/ 24 w 25"/>
                  <a:gd name="T43" fmla="*/ 37 h 45"/>
                  <a:gd name="T44" fmla="*/ 24 w 25"/>
                  <a:gd name="T45" fmla="*/ 40 h 45"/>
                  <a:gd name="T46" fmla="*/ 24 w 25"/>
                  <a:gd name="T47" fmla="*/ 42 h 45"/>
                  <a:gd name="T48" fmla="*/ 24 w 25"/>
                  <a:gd name="T49" fmla="*/ 44 h 45"/>
                  <a:gd name="T50" fmla="*/ 22 w 25"/>
                  <a:gd name="T51" fmla="*/ 43 h 45"/>
                  <a:gd name="T52" fmla="*/ 20 w 25"/>
                  <a:gd name="T53" fmla="*/ 43 h 45"/>
                  <a:gd name="T54" fmla="*/ 18 w 25"/>
                  <a:gd name="T55" fmla="*/ 42 h 45"/>
                  <a:gd name="T56" fmla="*/ 17 w 25"/>
                  <a:gd name="T57" fmla="*/ 41 h 45"/>
                  <a:gd name="T58" fmla="*/ 15 w 25"/>
                  <a:gd name="T59" fmla="*/ 39 h 45"/>
                  <a:gd name="T60" fmla="*/ 14 w 25"/>
                  <a:gd name="T61" fmla="*/ 38 h 45"/>
                  <a:gd name="T62" fmla="*/ 12 w 25"/>
                  <a:gd name="T63" fmla="*/ 37 h 45"/>
                  <a:gd name="T64" fmla="*/ 11 w 25"/>
                  <a:gd name="T65" fmla="*/ 36 h 45"/>
                  <a:gd name="T66" fmla="*/ 10 w 25"/>
                  <a:gd name="T67" fmla="*/ 34 h 45"/>
                  <a:gd name="T68" fmla="*/ 8 w 25"/>
                  <a:gd name="T69" fmla="*/ 32 h 45"/>
                  <a:gd name="T70" fmla="*/ 7 w 25"/>
                  <a:gd name="T71" fmla="*/ 31 h 45"/>
                  <a:gd name="T72" fmla="*/ 5 w 25"/>
                  <a:gd name="T73" fmla="*/ 30 h 45"/>
                  <a:gd name="T74" fmla="*/ 4 w 25"/>
                  <a:gd name="T75" fmla="*/ 29 h 45"/>
                  <a:gd name="T76" fmla="*/ 3 w 25"/>
                  <a:gd name="T77" fmla="*/ 28 h 45"/>
                  <a:gd name="T78" fmla="*/ 1 w 25"/>
                  <a:gd name="T79" fmla="*/ 26 h 45"/>
                  <a:gd name="T80" fmla="*/ 0 w 25"/>
                  <a:gd name="T81" fmla="*/ 26 h 45"/>
                  <a:gd name="T82" fmla="*/ 0 w 25"/>
                  <a:gd name="T83" fmla="*/ 24 h 45"/>
                  <a:gd name="T84" fmla="*/ 1 w 25"/>
                  <a:gd name="T85" fmla="*/ 22 h 45"/>
                  <a:gd name="T86" fmla="*/ 1 w 25"/>
                  <a:gd name="T87" fmla="*/ 21 h 45"/>
                  <a:gd name="T88" fmla="*/ 1 w 25"/>
                  <a:gd name="T89" fmla="*/ 19 h 45"/>
                  <a:gd name="T90" fmla="*/ 1 w 25"/>
                  <a:gd name="T91" fmla="*/ 17 h 45"/>
                  <a:gd name="T92" fmla="*/ 1 w 25"/>
                  <a:gd name="T93" fmla="*/ 16 h 45"/>
                  <a:gd name="T94" fmla="*/ 1 w 25"/>
                  <a:gd name="T95" fmla="*/ 14 h 45"/>
                  <a:gd name="T96" fmla="*/ 1 w 25"/>
                  <a:gd name="T97" fmla="*/ 12 h 45"/>
                  <a:gd name="T98" fmla="*/ 1 w 25"/>
                  <a:gd name="T99" fmla="*/ 10 h 45"/>
                  <a:gd name="T100" fmla="*/ 1 w 25"/>
                  <a:gd name="T101" fmla="*/ 9 h 45"/>
                  <a:gd name="T102" fmla="*/ 1 w 25"/>
                  <a:gd name="T103" fmla="*/ 7 h 45"/>
                  <a:gd name="T104" fmla="*/ 1 w 25"/>
                  <a:gd name="T105" fmla="*/ 5 h 45"/>
                  <a:gd name="T106" fmla="*/ 1 w 25"/>
                  <a:gd name="T107" fmla="*/ 4 h 45"/>
                  <a:gd name="T108" fmla="*/ 2 w 25"/>
                  <a:gd name="T109" fmla="*/ 2 h 45"/>
                  <a:gd name="T110" fmla="*/ 3 w 25"/>
                  <a:gd name="T111" fmla="*/ 1 h 45"/>
                  <a:gd name="T112" fmla="*/ 4 w 25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5"/>
                  <a:gd name="T172" fmla="*/ 0 h 45"/>
                  <a:gd name="T173" fmla="*/ 25 w 25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5" h="45">
                    <a:moveTo>
                      <a:pt x="4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5" y="7"/>
                    </a:lnTo>
                    <a:lnTo>
                      <a:pt x="16" y="9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9" y="15"/>
                    </a:lnTo>
                    <a:lnTo>
                      <a:pt x="20" y="17"/>
                    </a:lnTo>
                    <a:lnTo>
                      <a:pt x="21" y="19"/>
                    </a:lnTo>
                    <a:lnTo>
                      <a:pt x="22" y="21"/>
                    </a:lnTo>
                    <a:lnTo>
                      <a:pt x="23" y="24"/>
                    </a:lnTo>
                    <a:lnTo>
                      <a:pt x="23" y="26"/>
                    </a:lnTo>
                    <a:lnTo>
                      <a:pt x="23" y="28"/>
                    </a:lnTo>
                    <a:lnTo>
                      <a:pt x="24" y="30"/>
                    </a:lnTo>
                    <a:lnTo>
                      <a:pt x="24" y="33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4" y="44"/>
                    </a:lnTo>
                    <a:lnTo>
                      <a:pt x="22" y="43"/>
                    </a:lnTo>
                    <a:lnTo>
                      <a:pt x="20" y="43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14" y="38"/>
                    </a:lnTo>
                    <a:lnTo>
                      <a:pt x="12" y="37"/>
                    </a:lnTo>
                    <a:lnTo>
                      <a:pt x="11" y="36"/>
                    </a:lnTo>
                    <a:lnTo>
                      <a:pt x="10" y="34"/>
                    </a:lnTo>
                    <a:lnTo>
                      <a:pt x="8" y="32"/>
                    </a:lnTo>
                    <a:lnTo>
                      <a:pt x="7" y="31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4" name="Freeform 126"/>
              <p:cNvSpPr>
                <a:spLocks/>
              </p:cNvSpPr>
              <p:nvPr/>
            </p:nvSpPr>
            <p:spPr bwMode="auto">
              <a:xfrm>
                <a:off x="1960" y="1573"/>
                <a:ext cx="134" cy="158"/>
              </a:xfrm>
              <a:custGeom>
                <a:avLst/>
                <a:gdLst>
                  <a:gd name="T0" fmla="*/ 61 w 134"/>
                  <a:gd name="T1" fmla="*/ 21 h 158"/>
                  <a:gd name="T2" fmla="*/ 84 w 134"/>
                  <a:gd name="T3" fmla="*/ 66 h 158"/>
                  <a:gd name="T4" fmla="*/ 108 w 134"/>
                  <a:gd name="T5" fmla="*/ 100 h 158"/>
                  <a:gd name="T6" fmla="*/ 114 w 134"/>
                  <a:gd name="T7" fmla="*/ 99 h 158"/>
                  <a:gd name="T8" fmla="*/ 125 w 134"/>
                  <a:gd name="T9" fmla="*/ 117 h 158"/>
                  <a:gd name="T10" fmla="*/ 132 w 134"/>
                  <a:gd name="T11" fmla="*/ 137 h 158"/>
                  <a:gd name="T12" fmla="*/ 131 w 134"/>
                  <a:gd name="T13" fmla="*/ 149 h 158"/>
                  <a:gd name="T14" fmla="*/ 120 w 134"/>
                  <a:gd name="T15" fmla="*/ 154 h 158"/>
                  <a:gd name="T16" fmla="*/ 111 w 134"/>
                  <a:gd name="T17" fmla="*/ 155 h 158"/>
                  <a:gd name="T18" fmla="*/ 118 w 134"/>
                  <a:gd name="T19" fmla="*/ 145 h 158"/>
                  <a:gd name="T20" fmla="*/ 111 w 134"/>
                  <a:gd name="T21" fmla="*/ 149 h 158"/>
                  <a:gd name="T22" fmla="*/ 101 w 134"/>
                  <a:gd name="T23" fmla="*/ 149 h 158"/>
                  <a:gd name="T24" fmla="*/ 102 w 134"/>
                  <a:gd name="T25" fmla="*/ 142 h 158"/>
                  <a:gd name="T26" fmla="*/ 107 w 134"/>
                  <a:gd name="T27" fmla="*/ 132 h 158"/>
                  <a:gd name="T28" fmla="*/ 99 w 134"/>
                  <a:gd name="T29" fmla="*/ 130 h 158"/>
                  <a:gd name="T30" fmla="*/ 90 w 134"/>
                  <a:gd name="T31" fmla="*/ 138 h 158"/>
                  <a:gd name="T32" fmla="*/ 79 w 134"/>
                  <a:gd name="T33" fmla="*/ 139 h 158"/>
                  <a:gd name="T34" fmla="*/ 87 w 134"/>
                  <a:gd name="T35" fmla="*/ 130 h 158"/>
                  <a:gd name="T36" fmla="*/ 94 w 134"/>
                  <a:gd name="T37" fmla="*/ 120 h 158"/>
                  <a:gd name="T38" fmla="*/ 90 w 134"/>
                  <a:gd name="T39" fmla="*/ 111 h 158"/>
                  <a:gd name="T40" fmla="*/ 80 w 134"/>
                  <a:gd name="T41" fmla="*/ 119 h 158"/>
                  <a:gd name="T42" fmla="*/ 70 w 134"/>
                  <a:gd name="T43" fmla="*/ 129 h 158"/>
                  <a:gd name="T44" fmla="*/ 63 w 134"/>
                  <a:gd name="T45" fmla="*/ 127 h 158"/>
                  <a:gd name="T46" fmla="*/ 70 w 134"/>
                  <a:gd name="T47" fmla="*/ 119 h 158"/>
                  <a:gd name="T48" fmla="*/ 78 w 134"/>
                  <a:gd name="T49" fmla="*/ 111 h 158"/>
                  <a:gd name="T50" fmla="*/ 77 w 134"/>
                  <a:gd name="T51" fmla="*/ 107 h 158"/>
                  <a:gd name="T52" fmla="*/ 69 w 134"/>
                  <a:gd name="T53" fmla="*/ 113 h 158"/>
                  <a:gd name="T54" fmla="*/ 60 w 134"/>
                  <a:gd name="T55" fmla="*/ 118 h 158"/>
                  <a:gd name="T56" fmla="*/ 53 w 134"/>
                  <a:gd name="T57" fmla="*/ 117 h 158"/>
                  <a:gd name="T58" fmla="*/ 55 w 134"/>
                  <a:gd name="T59" fmla="*/ 109 h 158"/>
                  <a:gd name="T60" fmla="*/ 70 w 134"/>
                  <a:gd name="T61" fmla="*/ 98 h 158"/>
                  <a:gd name="T62" fmla="*/ 78 w 134"/>
                  <a:gd name="T63" fmla="*/ 82 h 158"/>
                  <a:gd name="T64" fmla="*/ 76 w 134"/>
                  <a:gd name="T65" fmla="*/ 72 h 158"/>
                  <a:gd name="T66" fmla="*/ 72 w 134"/>
                  <a:gd name="T67" fmla="*/ 81 h 158"/>
                  <a:gd name="T68" fmla="*/ 69 w 134"/>
                  <a:gd name="T69" fmla="*/ 91 h 158"/>
                  <a:gd name="T70" fmla="*/ 64 w 134"/>
                  <a:gd name="T71" fmla="*/ 93 h 158"/>
                  <a:gd name="T72" fmla="*/ 67 w 134"/>
                  <a:gd name="T73" fmla="*/ 84 h 158"/>
                  <a:gd name="T74" fmla="*/ 68 w 134"/>
                  <a:gd name="T75" fmla="*/ 75 h 158"/>
                  <a:gd name="T76" fmla="*/ 63 w 134"/>
                  <a:gd name="T77" fmla="*/ 82 h 158"/>
                  <a:gd name="T78" fmla="*/ 61 w 134"/>
                  <a:gd name="T79" fmla="*/ 91 h 158"/>
                  <a:gd name="T80" fmla="*/ 57 w 134"/>
                  <a:gd name="T81" fmla="*/ 88 h 158"/>
                  <a:gd name="T82" fmla="*/ 59 w 134"/>
                  <a:gd name="T83" fmla="*/ 70 h 158"/>
                  <a:gd name="T84" fmla="*/ 61 w 134"/>
                  <a:gd name="T85" fmla="*/ 51 h 158"/>
                  <a:gd name="T86" fmla="*/ 57 w 134"/>
                  <a:gd name="T87" fmla="*/ 51 h 158"/>
                  <a:gd name="T88" fmla="*/ 51 w 134"/>
                  <a:gd name="T89" fmla="*/ 60 h 158"/>
                  <a:gd name="T90" fmla="*/ 47 w 134"/>
                  <a:gd name="T91" fmla="*/ 58 h 158"/>
                  <a:gd name="T92" fmla="*/ 47 w 134"/>
                  <a:gd name="T93" fmla="*/ 40 h 158"/>
                  <a:gd name="T94" fmla="*/ 47 w 134"/>
                  <a:gd name="T95" fmla="*/ 29 h 158"/>
                  <a:gd name="T96" fmla="*/ 44 w 134"/>
                  <a:gd name="T97" fmla="*/ 20 h 158"/>
                  <a:gd name="T98" fmla="*/ 39 w 134"/>
                  <a:gd name="T99" fmla="*/ 19 h 158"/>
                  <a:gd name="T100" fmla="*/ 36 w 134"/>
                  <a:gd name="T101" fmla="*/ 36 h 158"/>
                  <a:gd name="T102" fmla="*/ 33 w 134"/>
                  <a:gd name="T103" fmla="*/ 54 h 158"/>
                  <a:gd name="T104" fmla="*/ 37 w 134"/>
                  <a:gd name="T105" fmla="*/ 78 h 158"/>
                  <a:gd name="T106" fmla="*/ 38 w 134"/>
                  <a:gd name="T107" fmla="*/ 105 h 158"/>
                  <a:gd name="T108" fmla="*/ 26 w 134"/>
                  <a:gd name="T109" fmla="*/ 127 h 158"/>
                  <a:gd name="T110" fmla="*/ 16 w 134"/>
                  <a:gd name="T111" fmla="*/ 97 h 158"/>
                  <a:gd name="T112" fmla="*/ 7 w 134"/>
                  <a:gd name="T113" fmla="*/ 68 h 158"/>
                  <a:gd name="T114" fmla="*/ 3 w 134"/>
                  <a:gd name="T115" fmla="*/ 47 h 158"/>
                  <a:gd name="T116" fmla="*/ 14 w 134"/>
                  <a:gd name="T117" fmla="*/ 53 h 158"/>
                  <a:gd name="T118" fmla="*/ 24 w 134"/>
                  <a:gd name="T119" fmla="*/ 53 h 158"/>
                  <a:gd name="T120" fmla="*/ 28 w 134"/>
                  <a:gd name="T121" fmla="*/ 36 h 158"/>
                  <a:gd name="T122" fmla="*/ 25 w 134"/>
                  <a:gd name="T123" fmla="*/ 17 h 158"/>
                  <a:gd name="T124" fmla="*/ 26 w 134"/>
                  <a:gd name="T125" fmla="*/ 1 h 1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4"/>
                  <a:gd name="T190" fmla="*/ 0 h 158"/>
                  <a:gd name="T191" fmla="*/ 134 w 134"/>
                  <a:gd name="T192" fmla="*/ 158 h 1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4" h="158">
                    <a:moveTo>
                      <a:pt x="27" y="0"/>
                    </a:moveTo>
                    <a:lnTo>
                      <a:pt x="35" y="2"/>
                    </a:lnTo>
                    <a:lnTo>
                      <a:pt x="43" y="6"/>
                    </a:lnTo>
                    <a:lnTo>
                      <a:pt x="50" y="10"/>
                    </a:lnTo>
                    <a:lnTo>
                      <a:pt x="55" y="15"/>
                    </a:lnTo>
                    <a:lnTo>
                      <a:pt x="61" y="21"/>
                    </a:lnTo>
                    <a:lnTo>
                      <a:pt x="65" y="28"/>
                    </a:lnTo>
                    <a:lnTo>
                      <a:pt x="69" y="35"/>
                    </a:lnTo>
                    <a:lnTo>
                      <a:pt x="74" y="43"/>
                    </a:lnTo>
                    <a:lnTo>
                      <a:pt x="77" y="50"/>
                    </a:lnTo>
                    <a:lnTo>
                      <a:pt x="80" y="58"/>
                    </a:lnTo>
                    <a:lnTo>
                      <a:pt x="84" y="66"/>
                    </a:lnTo>
                    <a:lnTo>
                      <a:pt x="88" y="74"/>
                    </a:lnTo>
                    <a:lnTo>
                      <a:pt x="92" y="81"/>
                    </a:lnTo>
                    <a:lnTo>
                      <a:pt x="97" y="88"/>
                    </a:lnTo>
                    <a:lnTo>
                      <a:pt x="102" y="95"/>
                    </a:lnTo>
                    <a:lnTo>
                      <a:pt x="108" y="102"/>
                    </a:lnTo>
                    <a:lnTo>
                      <a:pt x="108" y="100"/>
                    </a:lnTo>
                    <a:lnTo>
                      <a:pt x="108" y="98"/>
                    </a:lnTo>
                    <a:lnTo>
                      <a:pt x="107" y="97"/>
                    </a:lnTo>
                    <a:lnTo>
                      <a:pt x="106" y="96"/>
                    </a:lnTo>
                    <a:lnTo>
                      <a:pt x="109" y="96"/>
                    </a:lnTo>
                    <a:lnTo>
                      <a:pt x="112" y="98"/>
                    </a:lnTo>
                    <a:lnTo>
                      <a:pt x="114" y="99"/>
                    </a:lnTo>
                    <a:lnTo>
                      <a:pt x="117" y="102"/>
                    </a:lnTo>
                    <a:lnTo>
                      <a:pt x="118" y="104"/>
                    </a:lnTo>
                    <a:lnTo>
                      <a:pt x="120" y="107"/>
                    </a:lnTo>
                    <a:lnTo>
                      <a:pt x="122" y="110"/>
                    </a:lnTo>
                    <a:lnTo>
                      <a:pt x="124" y="114"/>
                    </a:lnTo>
                    <a:lnTo>
                      <a:pt x="125" y="117"/>
                    </a:lnTo>
                    <a:lnTo>
                      <a:pt x="127" y="120"/>
                    </a:lnTo>
                    <a:lnTo>
                      <a:pt x="128" y="123"/>
                    </a:lnTo>
                    <a:lnTo>
                      <a:pt x="129" y="127"/>
                    </a:lnTo>
                    <a:lnTo>
                      <a:pt x="130" y="131"/>
                    </a:lnTo>
                    <a:lnTo>
                      <a:pt x="131" y="134"/>
                    </a:lnTo>
                    <a:lnTo>
                      <a:pt x="132" y="137"/>
                    </a:lnTo>
                    <a:lnTo>
                      <a:pt x="133" y="141"/>
                    </a:lnTo>
                    <a:lnTo>
                      <a:pt x="133" y="142"/>
                    </a:lnTo>
                    <a:lnTo>
                      <a:pt x="133" y="144"/>
                    </a:lnTo>
                    <a:lnTo>
                      <a:pt x="132" y="146"/>
                    </a:lnTo>
                    <a:lnTo>
                      <a:pt x="132" y="147"/>
                    </a:lnTo>
                    <a:lnTo>
                      <a:pt x="131" y="149"/>
                    </a:lnTo>
                    <a:lnTo>
                      <a:pt x="129" y="150"/>
                    </a:lnTo>
                    <a:lnTo>
                      <a:pt x="128" y="151"/>
                    </a:lnTo>
                    <a:lnTo>
                      <a:pt x="126" y="152"/>
                    </a:lnTo>
                    <a:lnTo>
                      <a:pt x="124" y="153"/>
                    </a:lnTo>
                    <a:lnTo>
                      <a:pt x="122" y="154"/>
                    </a:lnTo>
                    <a:lnTo>
                      <a:pt x="120" y="154"/>
                    </a:lnTo>
                    <a:lnTo>
                      <a:pt x="118" y="155"/>
                    </a:lnTo>
                    <a:lnTo>
                      <a:pt x="116" y="156"/>
                    </a:lnTo>
                    <a:lnTo>
                      <a:pt x="114" y="156"/>
                    </a:lnTo>
                    <a:lnTo>
                      <a:pt x="112" y="157"/>
                    </a:lnTo>
                    <a:lnTo>
                      <a:pt x="111" y="157"/>
                    </a:lnTo>
                    <a:lnTo>
                      <a:pt x="111" y="155"/>
                    </a:lnTo>
                    <a:lnTo>
                      <a:pt x="112" y="153"/>
                    </a:lnTo>
                    <a:lnTo>
                      <a:pt x="113" y="151"/>
                    </a:lnTo>
                    <a:lnTo>
                      <a:pt x="115" y="150"/>
                    </a:lnTo>
                    <a:lnTo>
                      <a:pt x="116" y="148"/>
                    </a:lnTo>
                    <a:lnTo>
                      <a:pt x="117" y="147"/>
                    </a:lnTo>
                    <a:lnTo>
                      <a:pt x="118" y="145"/>
                    </a:lnTo>
                    <a:lnTo>
                      <a:pt x="119" y="143"/>
                    </a:lnTo>
                    <a:lnTo>
                      <a:pt x="117" y="143"/>
                    </a:lnTo>
                    <a:lnTo>
                      <a:pt x="115" y="144"/>
                    </a:lnTo>
                    <a:lnTo>
                      <a:pt x="114" y="146"/>
                    </a:lnTo>
                    <a:lnTo>
                      <a:pt x="112" y="147"/>
                    </a:lnTo>
                    <a:lnTo>
                      <a:pt x="111" y="149"/>
                    </a:lnTo>
                    <a:lnTo>
                      <a:pt x="109" y="150"/>
                    </a:lnTo>
                    <a:lnTo>
                      <a:pt x="108" y="152"/>
                    </a:lnTo>
                    <a:lnTo>
                      <a:pt x="107" y="154"/>
                    </a:lnTo>
                    <a:lnTo>
                      <a:pt x="105" y="152"/>
                    </a:lnTo>
                    <a:lnTo>
                      <a:pt x="103" y="150"/>
                    </a:lnTo>
                    <a:lnTo>
                      <a:pt x="101" y="149"/>
                    </a:lnTo>
                    <a:lnTo>
                      <a:pt x="99" y="150"/>
                    </a:lnTo>
                    <a:lnTo>
                      <a:pt x="99" y="149"/>
                    </a:lnTo>
                    <a:lnTo>
                      <a:pt x="99" y="148"/>
                    </a:lnTo>
                    <a:lnTo>
                      <a:pt x="100" y="146"/>
                    </a:lnTo>
                    <a:lnTo>
                      <a:pt x="101" y="144"/>
                    </a:lnTo>
                    <a:lnTo>
                      <a:pt x="102" y="142"/>
                    </a:lnTo>
                    <a:lnTo>
                      <a:pt x="103" y="141"/>
                    </a:lnTo>
                    <a:lnTo>
                      <a:pt x="104" y="139"/>
                    </a:lnTo>
                    <a:lnTo>
                      <a:pt x="105" y="137"/>
                    </a:lnTo>
                    <a:lnTo>
                      <a:pt x="106" y="135"/>
                    </a:lnTo>
                    <a:lnTo>
                      <a:pt x="106" y="133"/>
                    </a:lnTo>
                    <a:lnTo>
                      <a:pt x="107" y="132"/>
                    </a:lnTo>
                    <a:lnTo>
                      <a:pt x="107" y="130"/>
                    </a:lnTo>
                    <a:lnTo>
                      <a:pt x="106" y="129"/>
                    </a:lnTo>
                    <a:lnTo>
                      <a:pt x="105" y="129"/>
                    </a:lnTo>
                    <a:lnTo>
                      <a:pt x="103" y="128"/>
                    </a:lnTo>
                    <a:lnTo>
                      <a:pt x="100" y="129"/>
                    </a:lnTo>
                    <a:lnTo>
                      <a:pt x="99" y="130"/>
                    </a:lnTo>
                    <a:lnTo>
                      <a:pt x="98" y="132"/>
                    </a:lnTo>
                    <a:lnTo>
                      <a:pt x="97" y="133"/>
                    </a:lnTo>
                    <a:lnTo>
                      <a:pt x="96" y="135"/>
                    </a:lnTo>
                    <a:lnTo>
                      <a:pt x="94" y="136"/>
                    </a:lnTo>
                    <a:lnTo>
                      <a:pt x="92" y="137"/>
                    </a:lnTo>
                    <a:lnTo>
                      <a:pt x="90" y="138"/>
                    </a:lnTo>
                    <a:lnTo>
                      <a:pt x="88" y="139"/>
                    </a:lnTo>
                    <a:lnTo>
                      <a:pt x="86" y="139"/>
                    </a:lnTo>
                    <a:lnTo>
                      <a:pt x="84" y="140"/>
                    </a:lnTo>
                    <a:lnTo>
                      <a:pt x="82" y="140"/>
                    </a:lnTo>
                    <a:lnTo>
                      <a:pt x="81" y="140"/>
                    </a:lnTo>
                    <a:lnTo>
                      <a:pt x="79" y="139"/>
                    </a:lnTo>
                    <a:lnTo>
                      <a:pt x="79" y="138"/>
                    </a:lnTo>
                    <a:lnTo>
                      <a:pt x="80" y="136"/>
                    </a:lnTo>
                    <a:lnTo>
                      <a:pt x="82" y="135"/>
                    </a:lnTo>
                    <a:lnTo>
                      <a:pt x="84" y="133"/>
                    </a:lnTo>
                    <a:lnTo>
                      <a:pt x="86" y="132"/>
                    </a:lnTo>
                    <a:lnTo>
                      <a:pt x="87" y="130"/>
                    </a:lnTo>
                    <a:lnTo>
                      <a:pt x="89" y="129"/>
                    </a:lnTo>
                    <a:lnTo>
                      <a:pt x="90" y="127"/>
                    </a:lnTo>
                    <a:lnTo>
                      <a:pt x="92" y="126"/>
                    </a:lnTo>
                    <a:lnTo>
                      <a:pt x="93" y="124"/>
                    </a:lnTo>
                    <a:lnTo>
                      <a:pt x="94" y="122"/>
                    </a:lnTo>
                    <a:lnTo>
                      <a:pt x="94" y="120"/>
                    </a:lnTo>
                    <a:lnTo>
                      <a:pt x="94" y="119"/>
                    </a:lnTo>
                    <a:lnTo>
                      <a:pt x="94" y="116"/>
                    </a:lnTo>
                    <a:lnTo>
                      <a:pt x="94" y="115"/>
                    </a:lnTo>
                    <a:lnTo>
                      <a:pt x="93" y="112"/>
                    </a:lnTo>
                    <a:lnTo>
                      <a:pt x="91" y="111"/>
                    </a:lnTo>
                    <a:lnTo>
                      <a:pt x="90" y="111"/>
                    </a:lnTo>
                    <a:lnTo>
                      <a:pt x="89" y="111"/>
                    </a:lnTo>
                    <a:lnTo>
                      <a:pt x="87" y="112"/>
                    </a:lnTo>
                    <a:lnTo>
                      <a:pt x="86" y="113"/>
                    </a:lnTo>
                    <a:lnTo>
                      <a:pt x="84" y="115"/>
                    </a:lnTo>
                    <a:lnTo>
                      <a:pt x="82" y="117"/>
                    </a:lnTo>
                    <a:lnTo>
                      <a:pt x="80" y="119"/>
                    </a:lnTo>
                    <a:lnTo>
                      <a:pt x="78" y="122"/>
                    </a:lnTo>
                    <a:lnTo>
                      <a:pt x="77" y="125"/>
                    </a:lnTo>
                    <a:lnTo>
                      <a:pt x="74" y="127"/>
                    </a:lnTo>
                    <a:lnTo>
                      <a:pt x="73" y="127"/>
                    </a:lnTo>
                    <a:lnTo>
                      <a:pt x="72" y="128"/>
                    </a:lnTo>
                    <a:lnTo>
                      <a:pt x="70" y="129"/>
                    </a:lnTo>
                    <a:lnTo>
                      <a:pt x="69" y="129"/>
                    </a:lnTo>
                    <a:lnTo>
                      <a:pt x="68" y="129"/>
                    </a:lnTo>
                    <a:lnTo>
                      <a:pt x="67" y="129"/>
                    </a:lnTo>
                    <a:lnTo>
                      <a:pt x="65" y="129"/>
                    </a:lnTo>
                    <a:lnTo>
                      <a:pt x="63" y="129"/>
                    </a:lnTo>
                    <a:lnTo>
                      <a:pt x="63" y="127"/>
                    </a:lnTo>
                    <a:lnTo>
                      <a:pt x="64" y="126"/>
                    </a:lnTo>
                    <a:lnTo>
                      <a:pt x="65" y="124"/>
                    </a:lnTo>
                    <a:lnTo>
                      <a:pt x="66" y="123"/>
                    </a:lnTo>
                    <a:lnTo>
                      <a:pt x="67" y="122"/>
                    </a:lnTo>
                    <a:lnTo>
                      <a:pt x="69" y="120"/>
                    </a:lnTo>
                    <a:lnTo>
                      <a:pt x="70" y="119"/>
                    </a:lnTo>
                    <a:lnTo>
                      <a:pt x="72" y="118"/>
                    </a:lnTo>
                    <a:lnTo>
                      <a:pt x="73" y="116"/>
                    </a:lnTo>
                    <a:lnTo>
                      <a:pt x="74" y="115"/>
                    </a:lnTo>
                    <a:lnTo>
                      <a:pt x="75" y="114"/>
                    </a:lnTo>
                    <a:lnTo>
                      <a:pt x="77" y="112"/>
                    </a:lnTo>
                    <a:lnTo>
                      <a:pt x="78" y="111"/>
                    </a:lnTo>
                    <a:lnTo>
                      <a:pt x="79" y="109"/>
                    </a:lnTo>
                    <a:lnTo>
                      <a:pt x="80" y="107"/>
                    </a:lnTo>
                    <a:lnTo>
                      <a:pt x="80" y="106"/>
                    </a:lnTo>
                    <a:lnTo>
                      <a:pt x="79" y="106"/>
                    </a:lnTo>
                    <a:lnTo>
                      <a:pt x="78" y="107"/>
                    </a:lnTo>
                    <a:lnTo>
                      <a:pt x="77" y="107"/>
                    </a:lnTo>
                    <a:lnTo>
                      <a:pt x="75" y="108"/>
                    </a:lnTo>
                    <a:lnTo>
                      <a:pt x="74" y="109"/>
                    </a:lnTo>
                    <a:lnTo>
                      <a:pt x="73" y="110"/>
                    </a:lnTo>
                    <a:lnTo>
                      <a:pt x="72" y="111"/>
                    </a:lnTo>
                    <a:lnTo>
                      <a:pt x="70" y="112"/>
                    </a:lnTo>
                    <a:lnTo>
                      <a:pt x="69" y="113"/>
                    </a:lnTo>
                    <a:lnTo>
                      <a:pt x="67" y="114"/>
                    </a:lnTo>
                    <a:lnTo>
                      <a:pt x="65" y="115"/>
                    </a:lnTo>
                    <a:lnTo>
                      <a:pt x="64" y="116"/>
                    </a:lnTo>
                    <a:lnTo>
                      <a:pt x="62" y="116"/>
                    </a:lnTo>
                    <a:lnTo>
                      <a:pt x="61" y="117"/>
                    </a:lnTo>
                    <a:lnTo>
                      <a:pt x="60" y="118"/>
                    </a:lnTo>
                    <a:lnTo>
                      <a:pt x="59" y="119"/>
                    </a:lnTo>
                    <a:lnTo>
                      <a:pt x="57" y="119"/>
                    </a:lnTo>
                    <a:lnTo>
                      <a:pt x="55" y="119"/>
                    </a:lnTo>
                    <a:lnTo>
                      <a:pt x="54" y="119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6"/>
                    </a:lnTo>
                    <a:lnTo>
                      <a:pt x="52" y="115"/>
                    </a:lnTo>
                    <a:lnTo>
                      <a:pt x="52" y="114"/>
                    </a:lnTo>
                    <a:lnTo>
                      <a:pt x="52" y="113"/>
                    </a:lnTo>
                    <a:lnTo>
                      <a:pt x="53" y="111"/>
                    </a:lnTo>
                    <a:lnTo>
                      <a:pt x="55" y="109"/>
                    </a:lnTo>
                    <a:lnTo>
                      <a:pt x="58" y="108"/>
                    </a:lnTo>
                    <a:lnTo>
                      <a:pt x="60" y="106"/>
                    </a:lnTo>
                    <a:lnTo>
                      <a:pt x="63" y="104"/>
                    </a:lnTo>
                    <a:lnTo>
                      <a:pt x="66" y="102"/>
                    </a:lnTo>
                    <a:lnTo>
                      <a:pt x="68" y="100"/>
                    </a:lnTo>
                    <a:lnTo>
                      <a:pt x="70" y="98"/>
                    </a:lnTo>
                    <a:lnTo>
                      <a:pt x="73" y="96"/>
                    </a:lnTo>
                    <a:lnTo>
                      <a:pt x="74" y="93"/>
                    </a:lnTo>
                    <a:lnTo>
                      <a:pt x="76" y="91"/>
                    </a:lnTo>
                    <a:lnTo>
                      <a:pt x="77" y="88"/>
                    </a:lnTo>
                    <a:lnTo>
                      <a:pt x="78" y="85"/>
                    </a:lnTo>
                    <a:lnTo>
                      <a:pt x="78" y="82"/>
                    </a:lnTo>
                    <a:lnTo>
                      <a:pt x="78" y="79"/>
                    </a:lnTo>
                    <a:lnTo>
                      <a:pt x="77" y="76"/>
                    </a:lnTo>
                    <a:lnTo>
                      <a:pt x="77" y="72"/>
                    </a:lnTo>
                    <a:lnTo>
                      <a:pt x="77" y="71"/>
                    </a:lnTo>
                    <a:lnTo>
                      <a:pt x="77" y="70"/>
                    </a:lnTo>
                    <a:lnTo>
                      <a:pt x="76" y="72"/>
                    </a:lnTo>
                    <a:lnTo>
                      <a:pt x="75" y="73"/>
                    </a:lnTo>
                    <a:lnTo>
                      <a:pt x="74" y="75"/>
                    </a:lnTo>
                    <a:lnTo>
                      <a:pt x="74" y="76"/>
                    </a:lnTo>
                    <a:lnTo>
                      <a:pt x="73" y="78"/>
                    </a:lnTo>
                    <a:lnTo>
                      <a:pt x="73" y="79"/>
                    </a:lnTo>
                    <a:lnTo>
                      <a:pt x="72" y="81"/>
                    </a:lnTo>
                    <a:lnTo>
                      <a:pt x="72" y="83"/>
                    </a:lnTo>
                    <a:lnTo>
                      <a:pt x="71" y="84"/>
                    </a:lnTo>
                    <a:lnTo>
                      <a:pt x="70" y="86"/>
                    </a:lnTo>
                    <a:lnTo>
                      <a:pt x="70" y="87"/>
                    </a:lnTo>
                    <a:lnTo>
                      <a:pt x="69" y="89"/>
                    </a:lnTo>
                    <a:lnTo>
                      <a:pt x="69" y="91"/>
                    </a:lnTo>
                    <a:lnTo>
                      <a:pt x="69" y="93"/>
                    </a:lnTo>
                    <a:lnTo>
                      <a:pt x="68" y="94"/>
                    </a:lnTo>
                    <a:lnTo>
                      <a:pt x="68" y="96"/>
                    </a:lnTo>
                    <a:lnTo>
                      <a:pt x="66" y="95"/>
                    </a:lnTo>
                    <a:lnTo>
                      <a:pt x="65" y="94"/>
                    </a:lnTo>
                    <a:lnTo>
                      <a:pt x="64" y="93"/>
                    </a:lnTo>
                    <a:lnTo>
                      <a:pt x="64" y="91"/>
                    </a:lnTo>
                    <a:lnTo>
                      <a:pt x="65" y="91"/>
                    </a:lnTo>
                    <a:lnTo>
                      <a:pt x="65" y="89"/>
                    </a:lnTo>
                    <a:lnTo>
                      <a:pt x="66" y="88"/>
                    </a:lnTo>
                    <a:lnTo>
                      <a:pt x="66" y="86"/>
                    </a:lnTo>
                    <a:lnTo>
                      <a:pt x="67" y="84"/>
                    </a:lnTo>
                    <a:lnTo>
                      <a:pt x="67" y="83"/>
                    </a:lnTo>
                    <a:lnTo>
                      <a:pt x="68" y="81"/>
                    </a:lnTo>
                    <a:lnTo>
                      <a:pt x="68" y="79"/>
                    </a:lnTo>
                    <a:lnTo>
                      <a:pt x="69" y="78"/>
                    </a:lnTo>
                    <a:lnTo>
                      <a:pt x="68" y="77"/>
                    </a:lnTo>
                    <a:lnTo>
                      <a:pt x="68" y="75"/>
                    </a:lnTo>
                    <a:lnTo>
                      <a:pt x="67" y="76"/>
                    </a:lnTo>
                    <a:lnTo>
                      <a:pt x="66" y="77"/>
                    </a:lnTo>
                    <a:lnTo>
                      <a:pt x="65" y="78"/>
                    </a:lnTo>
                    <a:lnTo>
                      <a:pt x="64" y="79"/>
                    </a:lnTo>
                    <a:lnTo>
                      <a:pt x="63" y="81"/>
                    </a:lnTo>
                    <a:lnTo>
                      <a:pt x="63" y="82"/>
                    </a:lnTo>
                    <a:lnTo>
                      <a:pt x="63" y="84"/>
                    </a:lnTo>
                    <a:lnTo>
                      <a:pt x="63" y="85"/>
                    </a:lnTo>
                    <a:lnTo>
                      <a:pt x="62" y="87"/>
                    </a:lnTo>
                    <a:lnTo>
                      <a:pt x="62" y="88"/>
                    </a:lnTo>
                    <a:lnTo>
                      <a:pt x="62" y="89"/>
                    </a:lnTo>
                    <a:lnTo>
                      <a:pt x="61" y="91"/>
                    </a:lnTo>
                    <a:lnTo>
                      <a:pt x="60" y="92"/>
                    </a:lnTo>
                    <a:lnTo>
                      <a:pt x="59" y="93"/>
                    </a:lnTo>
                    <a:lnTo>
                      <a:pt x="58" y="94"/>
                    </a:lnTo>
                    <a:lnTo>
                      <a:pt x="57" y="95"/>
                    </a:lnTo>
                    <a:lnTo>
                      <a:pt x="57" y="91"/>
                    </a:lnTo>
                    <a:lnTo>
                      <a:pt x="57" y="88"/>
                    </a:lnTo>
                    <a:lnTo>
                      <a:pt x="57" y="85"/>
                    </a:lnTo>
                    <a:lnTo>
                      <a:pt x="58" y="83"/>
                    </a:lnTo>
                    <a:lnTo>
                      <a:pt x="58" y="79"/>
                    </a:lnTo>
                    <a:lnTo>
                      <a:pt x="58" y="76"/>
                    </a:lnTo>
                    <a:lnTo>
                      <a:pt x="59" y="73"/>
                    </a:lnTo>
                    <a:lnTo>
                      <a:pt x="59" y="70"/>
                    </a:lnTo>
                    <a:lnTo>
                      <a:pt x="59" y="66"/>
                    </a:lnTo>
                    <a:lnTo>
                      <a:pt x="60" y="63"/>
                    </a:lnTo>
                    <a:lnTo>
                      <a:pt x="60" y="60"/>
                    </a:lnTo>
                    <a:lnTo>
                      <a:pt x="61" y="57"/>
                    </a:lnTo>
                    <a:lnTo>
                      <a:pt x="61" y="54"/>
                    </a:lnTo>
                    <a:lnTo>
                      <a:pt x="61" y="51"/>
                    </a:lnTo>
                    <a:lnTo>
                      <a:pt x="61" y="48"/>
                    </a:lnTo>
                    <a:lnTo>
                      <a:pt x="61" y="44"/>
                    </a:lnTo>
                    <a:lnTo>
                      <a:pt x="59" y="46"/>
                    </a:lnTo>
                    <a:lnTo>
                      <a:pt x="58" y="48"/>
                    </a:lnTo>
                    <a:lnTo>
                      <a:pt x="57" y="49"/>
                    </a:lnTo>
                    <a:lnTo>
                      <a:pt x="57" y="51"/>
                    </a:lnTo>
                    <a:lnTo>
                      <a:pt x="56" y="52"/>
                    </a:lnTo>
                    <a:lnTo>
                      <a:pt x="56" y="53"/>
                    </a:lnTo>
                    <a:lnTo>
                      <a:pt x="55" y="56"/>
                    </a:lnTo>
                    <a:lnTo>
                      <a:pt x="54" y="58"/>
                    </a:lnTo>
                    <a:lnTo>
                      <a:pt x="53" y="59"/>
                    </a:lnTo>
                    <a:lnTo>
                      <a:pt x="51" y="60"/>
                    </a:lnTo>
                    <a:lnTo>
                      <a:pt x="50" y="62"/>
                    </a:lnTo>
                    <a:lnTo>
                      <a:pt x="49" y="64"/>
                    </a:lnTo>
                    <a:lnTo>
                      <a:pt x="48" y="64"/>
                    </a:lnTo>
                    <a:lnTo>
                      <a:pt x="47" y="62"/>
                    </a:lnTo>
                    <a:lnTo>
                      <a:pt x="47" y="61"/>
                    </a:lnTo>
                    <a:lnTo>
                      <a:pt x="47" y="58"/>
                    </a:lnTo>
                    <a:lnTo>
                      <a:pt x="47" y="56"/>
                    </a:lnTo>
                    <a:lnTo>
                      <a:pt x="46" y="52"/>
                    </a:lnTo>
                    <a:lnTo>
                      <a:pt x="46" y="49"/>
                    </a:lnTo>
                    <a:lnTo>
                      <a:pt x="46" y="46"/>
                    </a:lnTo>
                    <a:lnTo>
                      <a:pt x="47" y="43"/>
                    </a:lnTo>
                    <a:lnTo>
                      <a:pt x="47" y="40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47" y="33"/>
                    </a:lnTo>
                    <a:lnTo>
                      <a:pt x="47" y="32"/>
                    </a:lnTo>
                    <a:lnTo>
                      <a:pt x="47" y="30"/>
                    </a:lnTo>
                    <a:lnTo>
                      <a:pt x="47" y="29"/>
                    </a:lnTo>
                    <a:lnTo>
                      <a:pt x="47" y="27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46" y="23"/>
                    </a:lnTo>
                    <a:lnTo>
                      <a:pt x="45" y="21"/>
                    </a:lnTo>
                    <a:lnTo>
                      <a:pt x="44" y="20"/>
                    </a:lnTo>
                    <a:lnTo>
                      <a:pt x="43" y="18"/>
                    </a:lnTo>
                    <a:lnTo>
                      <a:pt x="42" y="17"/>
                    </a:lnTo>
                    <a:lnTo>
                      <a:pt x="39" y="14"/>
                    </a:lnTo>
                    <a:lnTo>
                      <a:pt x="37" y="13"/>
                    </a:lnTo>
                    <a:lnTo>
                      <a:pt x="38" y="16"/>
                    </a:lnTo>
                    <a:lnTo>
                      <a:pt x="39" y="19"/>
                    </a:lnTo>
                    <a:lnTo>
                      <a:pt x="39" y="22"/>
                    </a:lnTo>
                    <a:lnTo>
                      <a:pt x="39" y="25"/>
                    </a:lnTo>
                    <a:lnTo>
                      <a:pt x="38" y="28"/>
                    </a:lnTo>
                    <a:lnTo>
                      <a:pt x="38" y="31"/>
                    </a:lnTo>
                    <a:lnTo>
                      <a:pt x="37" y="34"/>
                    </a:lnTo>
                    <a:lnTo>
                      <a:pt x="36" y="36"/>
                    </a:lnTo>
                    <a:lnTo>
                      <a:pt x="35" y="39"/>
                    </a:lnTo>
                    <a:lnTo>
                      <a:pt x="35" y="42"/>
                    </a:lnTo>
                    <a:lnTo>
                      <a:pt x="34" y="45"/>
                    </a:lnTo>
                    <a:lnTo>
                      <a:pt x="34" y="48"/>
                    </a:lnTo>
                    <a:lnTo>
                      <a:pt x="33" y="51"/>
                    </a:lnTo>
                    <a:lnTo>
                      <a:pt x="33" y="54"/>
                    </a:lnTo>
                    <a:lnTo>
                      <a:pt x="34" y="57"/>
                    </a:lnTo>
                    <a:lnTo>
                      <a:pt x="34" y="61"/>
                    </a:lnTo>
                    <a:lnTo>
                      <a:pt x="35" y="64"/>
                    </a:lnTo>
                    <a:lnTo>
                      <a:pt x="35" y="69"/>
                    </a:lnTo>
                    <a:lnTo>
                      <a:pt x="36" y="73"/>
                    </a:lnTo>
                    <a:lnTo>
                      <a:pt x="37" y="78"/>
                    </a:lnTo>
                    <a:lnTo>
                      <a:pt x="37" y="82"/>
                    </a:lnTo>
                    <a:lnTo>
                      <a:pt x="38" y="87"/>
                    </a:lnTo>
                    <a:lnTo>
                      <a:pt x="38" y="91"/>
                    </a:lnTo>
                    <a:lnTo>
                      <a:pt x="38" y="96"/>
                    </a:lnTo>
                    <a:lnTo>
                      <a:pt x="38" y="101"/>
                    </a:lnTo>
                    <a:lnTo>
                      <a:pt x="38" y="105"/>
                    </a:lnTo>
                    <a:lnTo>
                      <a:pt x="37" y="109"/>
                    </a:lnTo>
                    <a:lnTo>
                      <a:pt x="35" y="113"/>
                    </a:lnTo>
                    <a:lnTo>
                      <a:pt x="34" y="117"/>
                    </a:lnTo>
                    <a:lnTo>
                      <a:pt x="31" y="121"/>
                    </a:lnTo>
                    <a:lnTo>
                      <a:pt x="29" y="124"/>
                    </a:lnTo>
                    <a:lnTo>
                      <a:pt x="26" y="127"/>
                    </a:lnTo>
                    <a:lnTo>
                      <a:pt x="24" y="122"/>
                    </a:lnTo>
                    <a:lnTo>
                      <a:pt x="22" y="117"/>
                    </a:lnTo>
                    <a:lnTo>
                      <a:pt x="20" y="112"/>
                    </a:lnTo>
                    <a:lnTo>
                      <a:pt x="19" y="107"/>
                    </a:lnTo>
                    <a:lnTo>
                      <a:pt x="17" y="101"/>
                    </a:lnTo>
                    <a:lnTo>
                      <a:pt x="16" y="97"/>
                    </a:lnTo>
                    <a:lnTo>
                      <a:pt x="14" y="92"/>
                    </a:lnTo>
                    <a:lnTo>
                      <a:pt x="13" y="87"/>
                    </a:lnTo>
                    <a:lnTo>
                      <a:pt x="11" y="82"/>
                    </a:lnTo>
                    <a:lnTo>
                      <a:pt x="10" y="77"/>
                    </a:lnTo>
                    <a:lnTo>
                      <a:pt x="8" y="72"/>
                    </a:lnTo>
                    <a:lnTo>
                      <a:pt x="7" y="68"/>
                    </a:lnTo>
                    <a:lnTo>
                      <a:pt x="5" y="63"/>
                    </a:lnTo>
                    <a:lnTo>
                      <a:pt x="3" y="58"/>
                    </a:lnTo>
                    <a:lnTo>
                      <a:pt x="2" y="53"/>
                    </a:lnTo>
                    <a:lnTo>
                      <a:pt x="0" y="49"/>
                    </a:lnTo>
                    <a:lnTo>
                      <a:pt x="1" y="48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6" y="48"/>
                    </a:lnTo>
                    <a:lnTo>
                      <a:pt x="8" y="49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3"/>
                    </a:lnTo>
                    <a:lnTo>
                      <a:pt x="16" y="54"/>
                    </a:lnTo>
                    <a:lnTo>
                      <a:pt x="18" y="55"/>
                    </a:lnTo>
                    <a:lnTo>
                      <a:pt x="19" y="56"/>
                    </a:lnTo>
                    <a:lnTo>
                      <a:pt x="21" y="56"/>
                    </a:lnTo>
                    <a:lnTo>
                      <a:pt x="23" y="55"/>
                    </a:lnTo>
                    <a:lnTo>
                      <a:pt x="24" y="53"/>
                    </a:lnTo>
                    <a:lnTo>
                      <a:pt x="25" y="51"/>
                    </a:lnTo>
                    <a:lnTo>
                      <a:pt x="26" y="48"/>
                    </a:lnTo>
                    <a:lnTo>
                      <a:pt x="27" y="44"/>
                    </a:lnTo>
                    <a:lnTo>
                      <a:pt x="27" y="42"/>
                    </a:lnTo>
                    <a:lnTo>
                      <a:pt x="27" y="38"/>
                    </a:lnTo>
                    <a:lnTo>
                      <a:pt x="28" y="36"/>
                    </a:lnTo>
                    <a:lnTo>
                      <a:pt x="27" y="33"/>
                    </a:lnTo>
                    <a:lnTo>
                      <a:pt x="27" y="30"/>
                    </a:lnTo>
                    <a:lnTo>
                      <a:pt x="27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5" y="17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5" y="3"/>
                    </a:lnTo>
                    <a:lnTo>
                      <a:pt x="26" y="1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5" name="Freeform 127"/>
              <p:cNvSpPr>
                <a:spLocks/>
              </p:cNvSpPr>
              <p:nvPr/>
            </p:nvSpPr>
            <p:spPr bwMode="auto">
              <a:xfrm>
                <a:off x="1806" y="1584"/>
                <a:ext cx="178" cy="214"/>
              </a:xfrm>
              <a:custGeom>
                <a:avLst/>
                <a:gdLst>
                  <a:gd name="T0" fmla="*/ 71 w 178"/>
                  <a:gd name="T1" fmla="*/ 7 h 214"/>
                  <a:gd name="T2" fmla="*/ 77 w 178"/>
                  <a:gd name="T3" fmla="*/ 20 h 214"/>
                  <a:gd name="T4" fmla="*/ 90 w 178"/>
                  <a:gd name="T5" fmla="*/ 29 h 214"/>
                  <a:gd name="T6" fmla="*/ 101 w 178"/>
                  <a:gd name="T7" fmla="*/ 39 h 214"/>
                  <a:gd name="T8" fmla="*/ 113 w 178"/>
                  <a:gd name="T9" fmla="*/ 50 h 214"/>
                  <a:gd name="T10" fmla="*/ 126 w 178"/>
                  <a:gd name="T11" fmla="*/ 47 h 214"/>
                  <a:gd name="T12" fmla="*/ 138 w 178"/>
                  <a:gd name="T13" fmla="*/ 50 h 214"/>
                  <a:gd name="T14" fmla="*/ 142 w 178"/>
                  <a:gd name="T15" fmla="*/ 65 h 214"/>
                  <a:gd name="T16" fmla="*/ 145 w 178"/>
                  <a:gd name="T17" fmla="*/ 90 h 214"/>
                  <a:gd name="T18" fmla="*/ 151 w 178"/>
                  <a:gd name="T19" fmla="*/ 116 h 214"/>
                  <a:gd name="T20" fmla="*/ 148 w 178"/>
                  <a:gd name="T21" fmla="*/ 137 h 214"/>
                  <a:gd name="T22" fmla="*/ 136 w 178"/>
                  <a:gd name="T23" fmla="*/ 144 h 214"/>
                  <a:gd name="T24" fmla="*/ 123 w 178"/>
                  <a:gd name="T25" fmla="*/ 136 h 214"/>
                  <a:gd name="T26" fmla="*/ 113 w 178"/>
                  <a:gd name="T27" fmla="*/ 125 h 214"/>
                  <a:gd name="T28" fmla="*/ 102 w 178"/>
                  <a:gd name="T29" fmla="*/ 91 h 214"/>
                  <a:gd name="T30" fmla="*/ 89 w 178"/>
                  <a:gd name="T31" fmla="*/ 59 h 214"/>
                  <a:gd name="T32" fmla="*/ 75 w 178"/>
                  <a:gd name="T33" fmla="*/ 41 h 214"/>
                  <a:gd name="T34" fmla="*/ 88 w 178"/>
                  <a:gd name="T35" fmla="*/ 78 h 214"/>
                  <a:gd name="T36" fmla="*/ 94 w 178"/>
                  <a:gd name="T37" fmla="*/ 117 h 214"/>
                  <a:gd name="T38" fmla="*/ 105 w 178"/>
                  <a:gd name="T39" fmla="*/ 145 h 214"/>
                  <a:gd name="T40" fmla="*/ 111 w 178"/>
                  <a:gd name="T41" fmla="*/ 154 h 214"/>
                  <a:gd name="T42" fmla="*/ 119 w 178"/>
                  <a:gd name="T43" fmla="*/ 158 h 214"/>
                  <a:gd name="T44" fmla="*/ 120 w 178"/>
                  <a:gd name="T45" fmla="*/ 162 h 214"/>
                  <a:gd name="T46" fmla="*/ 111 w 178"/>
                  <a:gd name="T47" fmla="*/ 165 h 214"/>
                  <a:gd name="T48" fmla="*/ 118 w 178"/>
                  <a:gd name="T49" fmla="*/ 170 h 214"/>
                  <a:gd name="T50" fmla="*/ 146 w 178"/>
                  <a:gd name="T51" fmla="*/ 177 h 214"/>
                  <a:gd name="T52" fmla="*/ 169 w 178"/>
                  <a:gd name="T53" fmla="*/ 193 h 214"/>
                  <a:gd name="T54" fmla="*/ 166 w 178"/>
                  <a:gd name="T55" fmla="*/ 209 h 214"/>
                  <a:gd name="T56" fmla="*/ 143 w 178"/>
                  <a:gd name="T57" fmla="*/ 212 h 214"/>
                  <a:gd name="T58" fmla="*/ 121 w 178"/>
                  <a:gd name="T59" fmla="*/ 206 h 214"/>
                  <a:gd name="T60" fmla="*/ 108 w 178"/>
                  <a:gd name="T61" fmla="*/ 194 h 214"/>
                  <a:gd name="T62" fmla="*/ 97 w 178"/>
                  <a:gd name="T63" fmla="*/ 183 h 214"/>
                  <a:gd name="T64" fmla="*/ 88 w 178"/>
                  <a:gd name="T65" fmla="*/ 184 h 214"/>
                  <a:gd name="T66" fmla="*/ 90 w 178"/>
                  <a:gd name="T67" fmla="*/ 174 h 214"/>
                  <a:gd name="T68" fmla="*/ 94 w 178"/>
                  <a:gd name="T69" fmla="*/ 164 h 214"/>
                  <a:gd name="T70" fmla="*/ 93 w 178"/>
                  <a:gd name="T71" fmla="*/ 162 h 214"/>
                  <a:gd name="T72" fmla="*/ 85 w 178"/>
                  <a:gd name="T73" fmla="*/ 164 h 214"/>
                  <a:gd name="T74" fmla="*/ 77 w 178"/>
                  <a:gd name="T75" fmla="*/ 169 h 214"/>
                  <a:gd name="T76" fmla="*/ 66 w 178"/>
                  <a:gd name="T77" fmla="*/ 170 h 214"/>
                  <a:gd name="T78" fmla="*/ 66 w 178"/>
                  <a:gd name="T79" fmla="*/ 164 h 214"/>
                  <a:gd name="T80" fmla="*/ 74 w 178"/>
                  <a:gd name="T81" fmla="*/ 155 h 214"/>
                  <a:gd name="T82" fmla="*/ 83 w 178"/>
                  <a:gd name="T83" fmla="*/ 150 h 214"/>
                  <a:gd name="T84" fmla="*/ 79 w 178"/>
                  <a:gd name="T85" fmla="*/ 144 h 214"/>
                  <a:gd name="T86" fmla="*/ 71 w 178"/>
                  <a:gd name="T87" fmla="*/ 142 h 214"/>
                  <a:gd name="T88" fmla="*/ 63 w 178"/>
                  <a:gd name="T89" fmla="*/ 144 h 214"/>
                  <a:gd name="T90" fmla="*/ 53 w 178"/>
                  <a:gd name="T91" fmla="*/ 147 h 214"/>
                  <a:gd name="T92" fmla="*/ 31 w 178"/>
                  <a:gd name="T93" fmla="*/ 123 h 214"/>
                  <a:gd name="T94" fmla="*/ 23 w 178"/>
                  <a:gd name="T95" fmla="*/ 92 h 214"/>
                  <a:gd name="T96" fmla="*/ 30 w 178"/>
                  <a:gd name="T97" fmla="*/ 92 h 214"/>
                  <a:gd name="T98" fmla="*/ 36 w 178"/>
                  <a:gd name="T99" fmla="*/ 107 h 214"/>
                  <a:gd name="T100" fmla="*/ 46 w 178"/>
                  <a:gd name="T101" fmla="*/ 122 h 214"/>
                  <a:gd name="T102" fmla="*/ 52 w 178"/>
                  <a:gd name="T103" fmla="*/ 127 h 214"/>
                  <a:gd name="T104" fmla="*/ 49 w 178"/>
                  <a:gd name="T105" fmla="*/ 107 h 214"/>
                  <a:gd name="T106" fmla="*/ 42 w 178"/>
                  <a:gd name="T107" fmla="*/ 77 h 214"/>
                  <a:gd name="T108" fmla="*/ 40 w 178"/>
                  <a:gd name="T109" fmla="*/ 46 h 214"/>
                  <a:gd name="T110" fmla="*/ 15 w 178"/>
                  <a:gd name="T111" fmla="*/ 88 h 214"/>
                  <a:gd name="T112" fmla="*/ 8 w 178"/>
                  <a:gd name="T113" fmla="*/ 136 h 214"/>
                  <a:gd name="T114" fmla="*/ 12 w 178"/>
                  <a:gd name="T115" fmla="*/ 169 h 214"/>
                  <a:gd name="T116" fmla="*/ 0 w 178"/>
                  <a:gd name="T117" fmla="*/ 122 h 214"/>
                  <a:gd name="T118" fmla="*/ 17 w 178"/>
                  <a:gd name="T119" fmla="*/ 55 h 214"/>
                  <a:gd name="T120" fmla="*/ 62 w 178"/>
                  <a:gd name="T121" fmla="*/ 0 h 2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8"/>
                  <a:gd name="T184" fmla="*/ 0 h 214"/>
                  <a:gd name="T185" fmla="*/ 178 w 178"/>
                  <a:gd name="T186" fmla="*/ 214 h 2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8" h="214">
                    <a:moveTo>
                      <a:pt x="62" y="0"/>
                    </a:moveTo>
                    <a:lnTo>
                      <a:pt x="65" y="0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70" y="5"/>
                    </a:lnTo>
                    <a:lnTo>
                      <a:pt x="71" y="7"/>
                    </a:lnTo>
                    <a:lnTo>
                      <a:pt x="72" y="9"/>
                    </a:lnTo>
                    <a:lnTo>
                      <a:pt x="73" y="11"/>
                    </a:lnTo>
                    <a:lnTo>
                      <a:pt x="74" y="13"/>
                    </a:lnTo>
                    <a:lnTo>
                      <a:pt x="75" y="16"/>
                    </a:lnTo>
                    <a:lnTo>
                      <a:pt x="76" y="18"/>
                    </a:lnTo>
                    <a:lnTo>
                      <a:pt x="77" y="20"/>
                    </a:lnTo>
                    <a:lnTo>
                      <a:pt x="79" y="22"/>
                    </a:lnTo>
                    <a:lnTo>
                      <a:pt x="81" y="24"/>
                    </a:lnTo>
                    <a:lnTo>
                      <a:pt x="83" y="25"/>
                    </a:lnTo>
                    <a:lnTo>
                      <a:pt x="85" y="27"/>
                    </a:lnTo>
                    <a:lnTo>
                      <a:pt x="88" y="28"/>
                    </a:lnTo>
                    <a:lnTo>
                      <a:pt x="90" y="29"/>
                    </a:lnTo>
                    <a:lnTo>
                      <a:pt x="92" y="30"/>
                    </a:lnTo>
                    <a:lnTo>
                      <a:pt x="94" y="31"/>
                    </a:lnTo>
                    <a:lnTo>
                      <a:pt x="96" y="34"/>
                    </a:lnTo>
                    <a:lnTo>
                      <a:pt x="98" y="35"/>
                    </a:lnTo>
                    <a:lnTo>
                      <a:pt x="100" y="37"/>
                    </a:lnTo>
                    <a:lnTo>
                      <a:pt x="101" y="39"/>
                    </a:lnTo>
                    <a:lnTo>
                      <a:pt x="104" y="41"/>
                    </a:lnTo>
                    <a:lnTo>
                      <a:pt x="105" y="43"/>
                    </a:lnTo>
                    <a:lnTo>
                      <a:pt x="107" y="45"/>
                    </a:lnTo>
                    <a:lnTo>
                      <a:pt x="109" y="47"/>
                    </a:lnTo>
                    <a:lnTo>
                      <a:pt x="111" y="48"/>
                    </a:lnTo>
                    <a:lnTo>
                      <a:pt x="113" y="50"/>
                    </a:lnTo>
                    <a:lnTo>
                      <a:pt x="115" y="52"/>
                    </a:lnTo>
                    <a:lnTo>
                      <a:pt x="117" y="52"/>
                    </a:lnTo>
                    <a:lnTo>
                      <a:pt x="119" y="54"/>
                    </a:lnTo>
                    <a:lnTo>
                      <a:pt x="121" y="51"/>
                    </a:lnTo>
                    <a:lnTo>
                      <a:pt x="124" y="49"/>
                    </a:lnTo>
                    <a:lnTo>
                      <a:pt x="126" y="47"/>
                    </a:lnTo>
                    <a:lnTo>
                      <a:pt x="128" y="47"/>
                    </a:lnTo>
                    <a:lnTo>
                      <a:pt x="131" y="46"/>
                    </a:lnTo>
                    <a:lnTo>
                      <a:pt x="133" y="46"/>
                    </a:lnTo>
                    <a:lnTo>
                      <a:pt x="135" y="47"/>
                    </a:lnTo>
                    <a:lnTo>
                      <a:pt x="137" y="48"/>
                    </a:lnTo>
                    <a:lnTo>
                      <a:pt x="138" y="50"/>
                    </a:lnTo>
                    <a:lnTo>
                      <a:pt x="140" y="52"/>
                    </a:lnTo>
                    <a:lnTo>
                      <a:pt x="141" y="54"/>
                    </a:lnTo>
                    <a:lnTo>
                      <a:pt x="142" y="57"/>
                    </a:lnTo>
                    <a:lnTo>
                      <a:pt x="142" y="59"/>
                    </a:lnTo>
                    <a:lnTo>
                      <a:pt x="142" y="62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3"/>
                    </a:lnTo>
                    <a:lnTo>
                      <a:pt x="142" y="77"/>
                    </a:lnTo>
                    <a:lnTo>
                      <a:pt x="143" y="82"/>
                    </a:lnTo>
                    <a:lnTo>
                      <a:pt x="144" y="86"/>
                    </a:lnTo>
                    <a:lnTo>
                      <a:pt x="145" y="90"/>
                    </a:lnTo>
                    <a:lnTo>
                      <a:pt x="146" y="95"/>
                    </a:lnTo>
                    <a:lnTo>
                      <a:pt x="147" y="99"/>
                    </a:lnTo>
                    <a:lnTo>
                      <a:pt x="148" y="104"/>
                    </a:lnTo>
                    <a:lnTo>
                      <a:pt x="149" y="107"/>
                    </a:lnTo>
                    <a:lnTo>
                      <a:pt x="150" y="112"/>
                    </a:lnTo>
                    <a:lnTo>
                      <a:pt x="151" y="116"/>
                    </a:lnTo>
                    <a:lnTo>
                      <a:pt x="152" y="121"/>
                    </a:lnTo>
                    <a:lnTo>
                      <a:pt x="151" y="125"/>
                    </a:lnTo>
                    <a:lnTo>
                      <a:pt x="151" y="129"/>
                    </a:lnTo>
                    <a:lnTo>
                      <a:pt x="150" y="133"/>
                    </a:lnTo>
                    <a:lnTo>
                      <a:pt x="149" y="137"/>
                    </a:lnTo>
                    <a:lnTo>
                      <a:pt x="148" y="137"/>
                    </a:lnTo>
                    <a:lnTo>
                      <a:pt x="146" y="137"/>
                    </a:lnTo>
                    <a:lnTo>
                      <a:pt x="145" y="137"/>
                    </a:lnTo>
                    <a:lnTo>
                      <a:pt x="142" y="140"/>
                    </a:lnTo>
                    <a:lnTo>
                      <a:pt x="141" y="142"/>
                    </a:lnTo>
                    <a:lnTo>
                      <a:pt x="138" y="143"/>
                    </a:lnTo>
                    <a:lnTo>
                      <a:pt x="136" y="144"/>
                    </a:lnTo>
                    <a:lnTo>
                      <a:pt x="134" y="144"/>
                    </a:lnTo>
                    <a:lnTo>
                      <a:pt x="132" y="143"/>
                    </a:lnTo>
                    <a:lnTo>
                      <a:pt x="130" y="142"/>
                    </a:lnTo>
                    <a:lnTo>
                      <a:pt x="128" y="140"/>
                    </a:lnTo>
                    <a:lnTo>
                      <a:pt x="125" y="138"/>
                    </a:lnTo>
                    <a:lnTo>
                      <a:pt x="123" y="136"/>
                    </a:lnTo>
                    <a:lnTo>
                      <a:pt x="121" y="134"/>
                    </a:lnTo>
                    <a:lnTo>
                      <a:pt x="119" y="132"/>
                    </a:lnTo>
                    <a:lnTo>
                      <a:pt x="117" y="130"/>
                    </a:lnTo>
                    <a:lnTo>
                      <a:pt x="116" y="128"/>
                    </a:lnTo>
                    <a:lnTo>
                      <a:pt x="114" y="126"/>
                    </a:lnTo>
                    <a:lnTo>
                      <a:pt x="113" y="125"/>
                    </a:lnTo>
                    <a:lnTo>
                      <a:pt x="111" y="120"/>
                    </a:lnTo>
                    <a:lnTo>
                      <a:pt x="110" y="114"/>
                    </a:lnTo>
                    <a:lnTo>
                      <a:pt x="108" y="108"/>
                    </a:lnTo>
                    <a:lnTo>
                      <a:pt x="106" y="103"/>
                    </a:lnTo>
                    <a:lnTo>
                      <a:pt x="104" y="97"/>
                    </a:lnTo>
                    <a:lnTo>
                      <a:pt x="102" y="91"/>
                    </a:lnTo>
                    <a:lnTo>
                      <a:pt x="100" y="86"/>
                    </a:lnTo>
                    <a:lnTo>
                      <a:pt x="99" y="80"/>
                    </a:lnTo>
                    <a:lnTo>
                      <a:pt x="96" y="75"/>
                    </a:lnTo>
                    <a:lnTo>
                      <a:pt x="94" y="69"/>
                    </a:lnTo>
                    <a:lnTo>
                      <a:pt x="92" y="64"/>
                    </a:lnTo>
                    <a:lnTo>
                      <a:pt x="89" y="59"/>
                    </a:lnTo>
                    <a:lnTo>
                      <a:pt x="86" y="54"/>
                    </a:lnTo>
                    <a:lnTo>
                      <a:pt x="83" y="50"/>
                    </a:lnTo>
                    <a:lnTo>
                      <a:pt x="80" y="45"/>
                    </a:lnTo>
                    <a:lnTo>
                      <a:pt x="77" y="41"/>
                    </a:lnTo>
                    <a:lnTo>
                      <a:pt x="76" y="41"/>
                    </a:lnTo>
                    <a:lnTo>
                      <a:pt x="75" y="41"/>
                    </a:lnTo>
                    <a:lnTo>
                      <a:pt x="79" y="47"/>
                    </a:lnTo>
                    <a:lnTo>
                      <a:pt x="82" y="53"/>
                    </a:lnTo>
                    <a:lnTo>
                      <a:pt x="83" y="59"/>
                    </a:lnTo>
                    <a:lnTo>
                      <a:pt x="85" y="65"/>
                    </a:lnTo>
                    <a:lnTo>
                      <a:pt x="87" y="71"/>
                    </a:lnTo>
                    <a:lnTo>
                      <a:pt x="88" y="78"/>
                    </a:lnTo>
                    <a:lnTo>
                      <a:pt x="89" y="84"/>
                    </a:lnTo>
                    <a:lnTo>
                      <a:pt x="90" y="91"/>
                    </a:lnTo>
                    <a:lnTo>
                      <a:pt x="90" y="97"/>
                    </a:lnTo>
                    <a:lnTo>
                      <a:pt x="91" y="104"/>
                    </a:lnTo>
                    <a:lnTo>
                      <a:pt x="92" y="111"/>
                    </a:lnTo>
                    <a:lnTo>
                      <a:pt x="94" y="117"/>
                    </a:lnTo>
                    <a:lnTo>
                      <a:pt x="95" y="123"/>
                    </a:lnTo>
                    <a:lnTo>
                      <a:pt x="97" y="129"/>
                    </a:lnTo>
                    <a:lnTo>
                      <a:pt x="100" y="136"/>
                    </a:lnTo>
                    <a:lnTo>
                      <a:pt x="103" y="142"/>
                    </a:lnTo>
                    <a:lnTo>
                      <a:pt x="104" y="143"/>
                    </a:lnTo>
                    <a:lnTo>
                      <a:pt x="105" y="145"/>
                    </a:lnTo>
                    <a:lnTo>
                      <a:pt x="106" y="146"/>
                    </a:lnTo>
                    <a:lnTo>
                      <a:pt x="107" y="148"/>
                    </a:lnTo>
                    <a:lnTo>
                      <a:pt x="108" y="150"/>
                    </a:lnTo>
                    <a:lnTo>
                      <a:pt x="109" y="151"/>
                    </a:lnTo>
                    <a:lnTo>
                      <a:pt x="109" y="153"/>
                    </a:lnTo>
                    <a:lnTo>
                      <a:pt x="111" y="154"/>
                    </a:lnTo>
                    <a:lnTo>
                      <a:pt x="112" y="155"/>
                    </a:lnTo>
                    <a:lnTo>
                      <a:pt x="113" y="157"/>
                    </a:lnTo>
                    <a:lnTo>
                      <a:pt x="114" y="157"/>
                    </a:lnTo>
                    <a:lnTo>
                      <a:pt x="115" y="158"/>
                    </a:lnTo>
                    <a:lnTo>
                      <a:pt x="117" y="158"/>
                    </a:lnTo>
                    <a:lnTo>
                      <a:pt x="119" y="158"/>
                    </a:lnTo>
                    <a:lnTo>
                      <a:pt x="120" y="158"/>
                    </a:lnTo>
                    <a:lnTo>
                      <a:pt x="122" y="158"/>
                    </a:lnTo>
                    <a:lnTo>
                      <a:pt x="123" y="160"/>
                    </a:lnTo>
                    <a:lnTo>
                      <a:pt x="123" y="162"/>
                    </a:lnTo>
                    <a:lnTo>
                      <a:pt x="121" y="162"/>
                    </a:lnTo>
                    <a:lnTo>
                      <a:pt x="120" y="162"/>
                    </a:lnTo>
                    <a:lnTo>
                      <a:pt x="118" y="162"/>
                    </a:lnTo>
                    <a:lnTo>
                      <a:pt x="117" y="163"/>
                    </a:lnTo>
                    <a:lnTo>
                      <a:pt x="115" y="163"/>
                    </a:lnTo>
                    <a:lnTo>
                      <a:pt x="114" y="164"/>
                    </a:lnTo>
                    <a:lnTo>
                      <a:pt x="112" y="165"/>
                    </a:lnTo>
                    <a:lnTo>
                      <a:pt x="111" y="165"/>
                    </a:lnTo>
                    <a:lnTo>
                      <a:pt x="111" y="167"/>
                    </a:lnTo>
                    <a:lnTo>
                      <a:pt x="110" y="169"/>
                    </a:lnTo>
                    <a:lnTo>
                      <a:pt x="109" y="171"/>
                    </a:lnTo>
                    <a:lnTo>
                      <a:pt x="109" y="173"/>
                    </a:lnTo>
                    <a:lnTo>
                      <a:pt x="113" y="171"/>
                    </a:lnTo>
                    <a:lnTo>
                      <a:pt x="118" y="170"/>
                    </a:lnTo>
                    <a:lnTo>
                      <a:pt x="123" y="169"/>
                    </a:lnTo>
                    <a:lnTo>
                      <a:pt x="128" y="170"/>
                    </a:lnTo>
                    <a:lnTo>
                      <a:pt x="132" y="171"/>
                    </a:lnTo>
                    <a:lnTo>
                      <a:pt x="137" y="172"/>
                    </a:lnTo>
                    <a:lnTo>
                      <a:pt x="141" y="174"/>
                    </a:lnTo>
                    <a:lnTo>
                      <a:pt x="146" y="177"/>
                    </a:lnTo>
                    <a:lnTo>
                      <a:pt x="149" y="178"/>
                    </a:lnTo>
                    <a:lnTo>
                      <a:pt x="154" y="182"/>
                    </a:lnTo>
                    <a:lnTo>
                      <a:pt x="158" y="184"/>
                    </a:lnTo>
                    <a:lnTo>
                      <a:pt x="162" y="187"/>
                    </a:lnTo>
                    <a:lnTo>
                      <a:pt x="165" y="190"/>
                    </a:lnTo>
                    <a:lnTo>
                      <a:pt x="169" y="193"/>
                    </a:lnTo>
                    <a:lnTo>
                      <a:pt x="173" y="195"/>
                    </a:lnTo>
                    <a:lnTo>
                      <a:pt x="177" y="197"/>
                    </a:lnTo>
                    <a:lnTo>
                      <a:pt x="175" y="201"/>
                    </a:lnTo>
                    <a:lnTo>
                      <a:pt x="172" y="204"/>
                    </a:lnTo>
                    <a:lnTo>
                      <a:pt x="169" y="207"/>
                    </a:lnTo>
                    <a:lnTo>
                      <a:pt x="166" y="209"/>
                    </a:lnTo>
                    <a:lnTo>
                      <a:pt x="162" y="211"/>
                    </a:lnTo>
                    <a:lnTo>
                      <a:pt x="159" y="212"/>
                    </a:lnTo>
                    <a:lnTo>
                      <a:pt x="155" y="213"/>
                    </a:lnTo>
                    <a:lnTo>
                      <a:pt x="152" y="213"/>
                    </a:lnTo>
                    <a:lnTo>
                      <a:pt x="147" y="213"/>
                    </a:lnTo>
                    <a:lnTo>
                      <a:pt x="143" y="212"/>
                    </a:lnTo>
                    <a:lnTo>
                      <a:pt x="139" y="211"/>
                    </a:lnTo>
                    <a:lnTo>
                      <a:pt x="135" y="211"/>
                    </a:lnTo>
                    <a:lnTo>
                      <a:pt x="132" y="209"/>
                    </a:lnTo>
                    <a:lnTo>
                      <a:pt x="128" y="208"/>
                    </a:lnTo>
                    <a:lnTo>
                      <a:pt x="124" y="207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6" y="203"/>
                    </a:lnTo>
                    <a:lnTo>
                      <a:pt x="114" y="201"/>
                    </a:lnTo>
                    <a:lnTo>
                      <a:pt x="112" y="199"/>
                    </a:lnTo>
                    <a:lnTo>
                      <a:pt x="110" y="197"/>
                    </a:lnTo>
                    <a:lnTo>
                      <a:pt x="108" y="194"/>
                    </a:lnTo>
                    <a:lnTo>
                      <a:pt x="106" y="192"/>
                    </a:lnTo>
                    <a:lnTo>
                      <a:pt x="104" y="190"/>
                    </a:lnTo>
                    <a:lnTo>
                      <a:pt x="102" y="188"/>
                    </a:lnTo>
                    <a:lnTo>
                      <a:pt x="101" y="186"/>
                    </a:lnTo>
                    <a:lnTo>
                      <a:pt x="99" y="184"/>
                    </a:lnTo>
                    <a:lnTo>
                      <a:pt x="97" y="183"/>
                    </a:lnTo>
                    <a:lnTo>
                      <a:pt x="95" y="183"/>
                    </a:lnTo>
                    <a:lnTo>
                      <a:pt x="93" y="184"/>
                    </a:lnTo>
                    <a:lnTo>
                      <a:pt x="91" y="185"/>
                    </a:lnTo>
                    <a:lnTo>
                      <a:pt x="89" y="187"/>
                    </a:lnTo>
                    <a:lnTo>
                      <a:pt x="88" y="185"/>
                    </a:lnTo>
                    <a:lnTo>
                      <a:pt x="88" y="184"/>
                    </a:lnTo>
                    <a:lnTo>
                      <a:pt x="88" y="182"/>
                    </a:lnTo>
                    <a:lnTo>
                      <a:pt x="88" y="181"/>
                    </a:lnTo>
                    <a:lnTo>
                      <a:pt x="88" y="179"/>
                    </a:lnTo>
                    <a:lnTo>
                      <a:pt x="88" y="178"/>
                    </a:lnTo>
                    <a:lnTo>
                      <a:pt x="89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1" y="171"/>
                    </a:lnTo>
                    <a:lnTo>
                      <a:pt x="92" y="169"/>
                    </a:lnTo>
                    <a:lnTo>
                      <a:pt x="93" y="167"/>
                    </a:lnTo>
                    <a:lnTo>
                      <a:pt x="93" y="165"/>
                    </a:lnTo>
                    <a:lnTo>
                      <a:pt x="94" y="164"/>
                    </a:lnTo>
                    <a:lnTo>
                      <a:pt x="95" y="162"/>
                    </a:lnTo>
                    <a:lnTo>
                      <a:pt x="95" y="161"/>
                    </a:lnTo>
                    <a:lnTo>
                      <a:pt x="94" y="160"/>
                    </a:lnTo>
                    <a:lnTo>
                      <a:pt x="93" y="160"/>
                    </a:lnTo>
                    <a:lnTo>
                      <a:pt x="93" y="161"/>
                    </a:lnTo>
                    <a:lnTo>
                      <a:pt x="93" y="162"/>
                    </a:lnTo>
                    <a:lnTo>
                      <a:pt x="92" y="162"/>
                    </a:lnTo>
                    <a:lnTo>
                      <a:pt x="90" y="162"/>
                    </a:lnTo>
                    <a:lnTo>
                      <a:pt x="89" y="162"/>
                    </a:lnTo>
                    <a:lnTo>
                      <a:pt x="88" y="162"/>
                    </a:lnTo>
                    <a:lnTo>
                      <a:pt x="87" y="163"/>
                    </a:lnTo>
                    <a:lnTo>
                      <a:pt x="85" y="164"/>
                    </a:lnTo>
                    <a:lnTo>
                      <a:pt x="84" y="165"/>
                    </a:lnTo>
                    <a:lnTo>
                      <a:pt x="83" y="166"/>
                    </a:lnTo>
                    <a:lnTo>
                      <a:pt x="81" y="167"/>
                    </a:lnTo>
                    <a:lnTo>
                      <a:pt x="79" y="168"/>
                    </a:lnTo>
                    <a:lnTo>
                      <a:pt x="78" y="169"/>
                    </a:lnTo>
                    <a:lnTo>
                      <a:pt x="77" y="169"/>
                    </a:lnTo>
                    <a:lnTo>
                      <a:pt x="75" y="169"/>
                    </a:lnTo>
                    <a:lnTo>
                      <a:pt x="73" y="170"/>
                    </a:lnTo>
                    <a:lnTo>
                      <a:pt x="71" y="170"/>
                    </a:lnTo>
                    <a:lnTo>
                      <a:pt x="69" y="170"/>
                    </a:lnTo>
                    <a:lnTo>
                      <a:pt x="68" y="170"/>
                    </a:lnTo>
                    <a:lnTo>
                      <a:pt x="66" y="170"/>
                    </a:lnTo>
                    <a:lnTo>
                      <a:pt x="64" y="170"/>
                    </a:lnTo>
                    <a:lnTo>
                      <a:pt x="63" y="171"/>
                    </a:lnTo>
                    <a:lnTo>
                      <a:pt x="63" y="169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6" y="164"/>
                    </a:lnTo>
                    <a:lnTo>
                      <a:pt x="67" y="162"/>
                    </a:lnTo>
                    <a:lnTo>
                      <a:pt x="68" y="161"/>
                    </a:lnTo>
                    <a:lnTo>
                      <a:pt x="70" y="160"/>
                    </a:lnTo>
                    <a:lnTo>
                      <a:pt x="71" y="158"/>
                    </a:lnTo>
                    <a:lnTo>
                      <a:pt x="73" y="157"/>
                    </a:lnTo>
                    <a:lnTo>
                      <a:pt x="74" y="155"/>
                    </a:lnTo>
                    <a:lnTo>
                      <a:pt x="76" y="154"/>
                    </a:lnTo>
                    <a:lnTo>
                      <a:pt x="77" y="153"/>
                    </a:lnTo>
                    <a:lnTo>
                      <a:pt x="79" y="152"/>
                    </a:lnTo>
                    <a:lnTo>
                      <a:pt x="81" y="151"/>
                    </a:lnTo>
                    <a:lnTo>
                      <a:pt x="82" y="151"/>
                    </a:lnTo>
                    <a:lnTo>
                      <a:pt x="83" y="150"/>
                    </a:lnTo>
                    <a:lnTo>
                      <a:pt x="83" y="148"/>
                    </a:lnTo>
                    <a:lnTo>
                      <a:pt x="83" y="147"/>
                    </a:lnTo>
                    <a:lnTo>
                      <a:pt x="82" y="146"/>
                    </a:lnTo>
                    <a:lnTo>
                      <a:pt x="82" y="145"/>
                    </a:lnTo>
                    <a:lnTo>
                      <a:pt x="80" y="145"/>
                    </a:lnTo>
                    <a:lnTo>
                      <a:pt x="79" y="144"/>
                    </a:lnTo>
                    <a:lnTo>
                      <a:pt x="78" y="144"/>
                    </a:lnTo>
                    <a:lnTo>
                      <a:pt x="76" y="143"/>
                    </a:lnTo>
                    <a:lnTo>
                      <a:pt x="75" y="143"/>
                    </a:lnTo>
                    <a:lnTo>
                      <a:pt x="73" y="143"/>
                    </a:lnTo>
                    <a:lnTo>
                      <a:pt x="72" y="142"/>
                    </a:lnTo>
                    <a:lnTo>
                      <a:pt x="71" y="142"/>
                    </a:lnTo>
                    <a:lnTo>
                      <a:pt x="68" y="140"/>
                    </a:lnTo>
                    <a:lnTo>
                      <a:pt x="67" y="138"/>
                    </a:lnTo>
                    <a:lnTo>
                      <a:pt x="65" y="139"/>
                    </a:lnTo>
                    <a:lnTo>
                      <a:pt x="64" y="140"/>
                    </a:lnTo>
                    <a:lnTo>
                      <a:pt x="63" y="142"/>
                    </a:lnTo>
                    <a:lnTo>
                      <a:pt x="63" y="144"/>
                    </a:lnTo>
                    <a:lnTo>
                      <a:pt x="63" y="146"/>
                    </a:lnTo>
                    <a:lnTo>
                      <a:pt x="63" y="148"/>
                    </a:lnTo>
                    <a:lnTo>
                      <a:pt x="63" y="150"/>
                    </a:lnTo>
                    <a:lnTo>
                      <a:pt x="62" y="152"/>
                    </a:lnTo>
                    <a:lnTo>
                      <a:pt x="58" y="150"/>
                    </a:lnTo>
                    <a:lnTo>
                      <a:pt x="53" y="147"/>
                    </a:lnTo>
                    <a:lnTo>
                      <a:pt x="49" y="144"/>
                    </a:lnTo>
                    <a:lnTo>
                      <a:pt x="45" y="140"/>
                    </a:lnTo>
                    <a:lnTo>
                      <a:pt x="41" y="136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3"/>
                    </a:lnTo>
                    <a:lnTo>
                      <a:pt x="28" y="118"/>
                    </a:lnTo>
                    <a:lnTo>
                      <a:pt x="26" y="113"/>
                    </a:lnTo>
                    <a:lnTo>
                      <a:pt x="24" y="107"/>
                    </a:lnTo>
                    <a:lnTo>
                      <a:pt x="23" y="103"/>
                    </a:lnTo>
                    <a:lnTo>
                      <a:pt x="23" y="97"/>
                    </a:lnTo>
                    <a:lnTo>
                      <a:pt x="23" y="92"/>
                    </a:lnTo>
                    <a:lnTo>
                      <a:pt x="24" y="86"/>
                    </a:lnTo>
                    <a:lnTo>
                      <a:pt x="26" y="82"/>
                    </a:lnTo>
                    <a:lnTo>
                      <a:pt x="27" y="84"/>
                    </a:lnTo>
                    <a:lnTo>
                      <a:pt x="28" y="86"/>
                    </a:lnTo>
                    <a:lnTo>
                      <a:pt x="29" y="89"/>
                    </a:lnTo>
                    <a:lnTo>
                      <a:pt x="30" y="92"/>
                    </a:lnTo>
                    <a:lnTo>
                      <a:pt x="31" y="95"/>
                    </a:lnTo>
                    <a:lnTo>
                      <a:pt x="32" y="97"/>
                    </a:lnTo>
                    <a:lnTo>
                      <a:pt x="33" y="100"/>
                    </a:lnTo>
                    <a:lnTo>
                      <a:pt x="34" y="103"/>
                    </a:lnTo>
                    <a:lnTo>
                      <a:pt x="35" y="105"/>
                    </a:lnTo>
                    <a:lnTo>
                      <a:pt x="36" y="107"/>
                    </a:lnTo>
                    <a:lnTo>
                      <a:pt x="37" y="110"/>
                    </a:lnTo>
                    <a:lnTo>
                      <a:pt x="39" y="113"/>
                    </a:lnTo>
                    <a:lnTo>
                      <a:pt x="40" y="115"/>
                    </a:lnTo>
                    <a:lnTo>
                      <a:pt x="42" y="117"/>
                    </a:lnTo>
                    <a:lnTo>
                      <a:pt x="43" y="119"/>
                    </a:lnTo>
                    <a:lnTo>
                      <a:pt x="46" y="122"/>
                    </a:lnTo>
                    <a:lnTo>
                      <a:pt x="47" y="122"/>
                    </a:lnTo>
                    <a:lnTo>
                      <a:pt x="48" y="122"/>
                    </a:lnTo>
                    <a:lnTo>
                      <a:pt x="49" y="123"/>
                    </a:lnTo>
                    <a:lnTo>
                      <a:pt x="50" y="125"/>
                    </a:lnTo>
                    <a:lnTo>
                      <a:pt x="51" y="125"/>
                    </a:lnTo>
                    <a:lnTo>
                      <a:pt x="52" y="127"/>
                    </a:lnTo>
                    <a:lnTo>
                      <a:pt x="53" y="127"/>
                    </a:lnTo>
                    <a:lnTo>
                      <a:pt x="54" y="128"/>
                    </a:lnTo>
                    <a:lnTo>
                      <a:pt x="53" y="122"/>
                    </a:lnTo>
                    <a:lnTo>
                      <a:pt x="52" y="117"/>
                    </a:lnTo>
                    <a:lnTo>
                      <a:pt x="51" y="112"/>
                    </a:lnTo>
                    <a:lnTo>
                      <a:pt x="49" y="107"/>
                    </a:lnTo>
                    <a:lnTo>
                      <a:pt x="48" y="102"/>
                    </a:lnTo>
                    <a:lnTo>
                      <a:pt x="46" y="97"/>
                    </a:lnTo>
                    <a:lnTo>
                      <a:pt x="45" y="92"/>
                    </a:lnTo>
                    <a:lnTo>
                      <a:pt x="44" y="87"/>
                    </a:lnTo>
                    <a:lnTo>
                      <a:pt x="42" y="82"/>
                    </a:lnTo>
                    <a:lnTo>
                      <a:pt x="42" y="77"/>
                    </a:lnTo>
                    <a:lnTo>
                      <a:pt x="41" y="72"/>
                    </a:lnTo>
                    <a:lnTo>
                      <a:pt x="40" y="67"/>
                    </a:lnTo>
                    <a:lnTo>
                      <a:pt x="39" y="62"/>
                    </a:lnTo>
                    <a:lnTo>
                      <a:pt x="39" y="56"/>
                    </a:lnTo>
                    <a:lnTo>
                      <a:pt x="39" y="51"/>
                    </a:lnTo>
                    <a:lnTo>
                      <a:pt x="40" y="46"/>
                    </a:lnTo>
                    <a:lnTo>
                      <a:pt x="35" y="52"/>
                    </a:lnTo>
                    <a:lnTo>
                      <a:pt x="30" y="58"/>
                    </a:lnTo>
                    <a:lnTo>
                      <a:pt x="26" y="65"/>
                    </a:lnTo>
                    <a:lnTo>
                      <a:pt x="22" y="73"/>
                    </a:lnTo>
                    <a:lnTo>
                      <a:pt x="18" y="80"/>
                    </a:lnTo>
                    <a:lnTo>
                      <a:pt x="15" y="88"/>
                    </a:lnTo>
                    <a:lnTo>
                      <a:pt x="12" y="95"/>
                    </a:lnTo>
                    <a:lnTo>
                      <a:pt x="10" y="104"/>
                    </a:lnTo>
                    <a:lnTo>
                      <a:pt x="9" y="111"/>
                    </a:lnTo>
                    <a:lnTo>
                      <a:pt x="8" y="119"/>
                    </a:lnTo>
                    <a:lnTo>
                      <a:pt x="7" y="128"/>
                    </a:lnTo>
                    <a:lnTo>
                      <a:pt x="8" y="136"/>
                    </a:lnTo>
                    <a:lnTo>
                      <a:pt x="8" y="144"/>
                    </a:lnTo>
                    <a:lnTo>
                      <a:pt x="9" y="152"/>
                    </a:lnTo>
                    <a:lnTo>
                      <a:pt x="12" y="160"/>
                    </a:lnTo>
                    <a:lnTo>
                      <a:pt x="15" y="169"/>
                    </a:lnTo>
                    <a:lnTo>
                      <a:pt x="13" y="169"/>
                    </a:lnTo>
                    <a:lnTo>
                      <a:pt x="12" y="169"/>
                    </a:lnTo>
                    <a:lnTo>
                      <a:pt x="11" y="169"/>
                    </a:lnTo>
                    <a:lnTo>
                      <a:pt x="10" y="170"/>
                    </a:lnTo>
                    <a:lnTo>
                      <a:pt x="6" y="157"/>
                    </a:lnTo>
                    <a:lnTo>
                      <a:pt x="3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0" y="111"/>
                    </a:lnTo>
                    <a:lnTo>
                      <a:pt x="2" y="99"/>
                    </a:lnTo>
                    <a:lnTo>
                      <a:pt x="4" y="88"/>
                    </a:lnTo>
                    <a:lnTo>
                      <a:pt x="8" y="77"/>
                    </a:lnTo>
                    <a:lnTo>
                      <a:pt x="12" y="66"/>
                    </a:lnTo>
                    <a:lnTo>
                      <a:pt x="17" y="55"/>
                    </a:lnTo>
                    <a:lnTo>
                      <a:pt x="23" y="45"/>
                    </a:lnTo>
                    <a:lnTo>
                      <a:pt x="29" y="35"/>
                    </a:lnTo>
                    <a:lnTo>
                      <a:pt x="37" y="25"/>
                    </a:lnTo>
                    <a:lnTo>
                      <a:pt x="45" y="16"/>
                    </a:lnTo>
                    <a:lnTo>
                      <a:pt x="53" y="8"/>
                    </a:lnTo>
                    <a:lnTo>
                      <a:pt x="62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6" name="Freeform 128"/>
              <p:cNvSpPr>
                <a:spLocks/>
              </p:cNvSpPr>
              <p:nvPr/>
            </p:nvSpPr>
            <p:spPr bwMode="auto">
              <a:xfrm>
                <a:off x="1750" y="1654"/>
                <a:ext cx="463" cy="261"/>
              </a:xfrm>
              <a:custGeom>
                <a:avLst/>
                <a:gdLst>
                  <a:gd name="T0" fmla="*/ 353 w 463"/>
                  <a:gd name="T1" fmla="*/ 8 h 261"/>
                  <a:gd name="T2" fmla="*/ 387 w 463"/>
                  <a:gd name="T3" fmla="*/ 19 h 261"/>
                  <a:gd name="T4" fmla="*/ 421 w 463"/>
                  <a:gd name="T5" fmla="*/ 32 h 261"/>
                  <a:gd name="T6" fmla="*/ 454 w 463"/>
                  <a:gd name="T7" fmla="*/ 47 h 261"/>
                  <a:gd name="T8" fmla="*/ 454 w 463"/>
                  <a:gd name="T9" fmla="*/ 62 h 261"/>
                  <a:gd name="T10" fmla="*/ 439 w 463"/>
                  <a:gd name="T11" fmla="*/ 74 h 261"/>
                  <a:gd name="T12" fmla="*/ 424 w 463"/>
                  <a:gd name="T13" fmla="*/ 85 h 261"/>
                  <a:gd name="T14" fmla="*/ 408 w 463"/>
                  <a:gd name="T15" fmla="*/ 96 h 261"/>
                  <a:gd name="T16" fmla="*/ 371 w 463"/>
                  <a:gd name="T17" fmla="*/ 123 h 261"/>
                  <a:gd name="T18" fmla="*/ 327 w 463"/>
                  <a:gd name="T19" fmla="*/ 152 h 261"/>
                  <a:gd name="T20" fmla="*/ 281 w 463"/>
                  <a:gd name="T21" fmla="*/ 181 h 261"/>
                  <a:gd name="T22" fmla="*/ 236 w 463"/>
                  <a:gd name="T23" fmla="*/ 211 h 261"/>
                  <a:gd name="T24" fmla="*/ 214 w 463"/>
                  <a:gd name="T25" fmla="*/ 227 h 261"/>
                  <a:gd name="T26" fmla="*/ 199 w 463"/>
                  <a:gd name="T27" fmla="*/ 238 h 261"/>
                  <a:gd name="T28" fmla="*/ 184 w 463"/>
                  <a:gd name="T29" fmla="*/ 248 h 261"/>
                  <a:gd name="T30" fmla="*/ 169 w 463"/>
                  <a:gd name="T31" fmla="*/ 258 h 261"/>
                  <a:gd name="T32" fmla="*/ 150 w 463"/>
                  <a:gd name="T33" fmla="*/ 252 h 261"/>
                  <a:gd name="T34" fmla="*/ 129 w 463"/>
                  <a:gd name="T35" fmla="*/ 243 h 261"/>
                  <a:gd name="T36" fmla="*/ 108 w 463"/>
                  <a:gd name="T37" fmla="*/ 234 h 261"/>
                  <a:gd name="T38" fmla="*/ 88 w 463"/>
                  <a:gd name="T39" fmla="*/ 224 h 261"/>
                  <a:gd name="T40" fmla="*/ 68 w 463"/>
                  <a:gd name="T41" fmla="*/ 212 h 261"/>
                  <a:gd name="T42" fmla="*/ 46 w 463"/>
                  <a:gd name="T43" fmla="*/ 204 h 261"/>
                  <a:gd name="T44" fmla="*/ 25 w 463"/>
                  <a:gd name="T45" fmla="*/ 195 h 261"/>
                  <a:gd name="T46" fmla="*/ 5 w 463"/>
                  <a:gd name="T47" fmla="*/ 186 h 261"/>
                  <a:gd name="T48" fmla="*/ 0 w 463"/>
                  <a:gd name="T49" fmla="*/ 178 h 261"/>
                  <a:gd name="T50" fmla="*/ 5 w 463"/>
                  <a:gd name="T51" fmla="*/ 174 h 261"/>
                  <a:gd name="T52" fmla="*/ 12 w 463"/>
                  <a:gd name="T53" fmla="*/ 170 h 261"/>
                  <a:gd name="T54" fmla="*/ 19 w 463"/>
                  <a:gd name="T55" fmla="*/ 165 h 261"/>
                  <a:gd name="T56" fmla="*/ 34 w 463"/>
                  <a:gd name="T57" fmla="*/ 155 h 261"/>
                  <a:gd name="T58" fmla="*/ 52 w 463"/>
                  <a:gd name="T59" fmla="*/ 143 h 261"/>
                  <a:gd name="T60" fmla="*/ 70 w 463"/>
                  <a:gd name="T61" fmla="*/ 132 h 261"/>
                  <a:gd name="T62" fmla="*/ 88 w 463"/>
                  <a:gd name="T63" fmla="*/ 123 h 261"/>
                  <a:gd name="T64" fmla="*/ 102 w 463"/>
                  <a:gd name="T65" fmla="*/ 128 h 261"/>
                  <a:gd name="T66" fmla="*/ 116 w 463"/>
                  <a:gd name="T67" fmla="*/ 134 h 261"/>
                  <a:gd name="T68" fmla="*/ 130 w 463"/>
                  <a:gd name="T69" fmla="*/ 138 h 261"/>
                  <a:gd name="T70" fmla="*/ 145 w 463"/>
                  <a:gd name="T71" fmla="*/ 144 h 261"/>
                  <a:gd name="T72" fmla="*/ 169 w 463"/>
                  <a:gd name="T73" fmla="*/ 150 h 261"/>
                  <a:gd name="T74" fmla="*/ 197 w 463"/>
                  <a:gd name="T75" fmla="*/ 154 h 261"/>
                  <a:gd name="T76" fmla="*/ 226 w 463"/>
                  <a:gd name="T77" fmla="*/ 158 h 261"/>
                  <a:gd name="T78" fmla="*/ 253 w 463"/>
                  <a:gd name="T79" fmla="*/ 167 h 261"/>
                  <a:gd name="T80" fmla="*/ 274 w 463"/>
                  <a:gd name="T81" fmla="*/ 159 h 261"/>
                  <a:gd name="T82" fmla="*/ 296 w 463"/>
                  <a:gd name="T83" fmla="*/ 143 h 261"/>
                  <a:gd name="T84" fmla="*/ 318 w 463"/>
                  <a:gd name="T85" fmla="*/ 128 h 261"/>
                  <a:gd name="T86" fmla="*/ 340 w 463"/>
                  <a:gd name="T87" fmla="*/ 114 h 261"/>
                  <a:gd name="T88" fmla="*/ 349 w 463"/>
                  <a:gd name="T89" fmla="*/ 114 h 261"/>
                  <a:gd name="T90" fmla="*/ 349 w 463"/>
                  <a:gd name="T91" fmla="*/ 122 h 261"/>
                  <a:gd name="T92" fmla="*/ 358 w 463"/>
                  <a:gd name="T93" fmla="*/ 118 h 261"/>
                  <a:gd name="T94" fmla="*/ 371 w 463"/>
                  <a:gd name="T95" fmla="*/ 109 h 261"/>
                  <a:gd name="T96" fmla="*/ 380 w 463"/>
                  <a:gd name="T97" fmla="*/ 99 h 261"/>
                  <a:gd name="T98" fmla="*/ 381 w 463"/>
                  <a:gd name="T99" fmla="*/ 87 h 261"/>
                  <a:gd name="T100" fmla="*/ 372 w 463"/>
                  <a:gd name="T101" fmla="*/ 72 h 261"/>
                  <a:gd name="T102" fmla="*/ 362 w 463"/>
                  <a:gd name="T103" fmla="*/ 60 h 261"/>
                  <a:gd name="T104" fmla="*/ 352 w 463"/>
                  <a:gd name="T105" fmla="*/ 48 h 261"/>
                  <a:gd name="T106" fmla="*/ 345 w 463"/>
                  <a:gd name="T107" fmla="*/ 34 h 261"/>
                  <a:gd name="T108" fmla="*/ 342 w 463"/>
                  <a:gd name="T109" fmla="*/ 23 h 261"/>
                  <a:gd name="T110" fmla="*/ 335 w 463"/>
                  <a:gd name="T111" fmla="*/ 15 h 261"/>
                  <a:gd name="T112" fmla="*/ 328 w 463"/>
                  <a:gd name="T113" fmla="*/ 9 h 261"/>
                  <a:gd name="T114" fmla="*/ 326 w 463"/>
                  <a:gd name="T115" fmla="*/ 2 h 2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63"/>
                  <a:gd name="T175" fmla="*/ 0 h 261"/>
                  <a:gd name="T176" fmla="*/ 463 w 463"/>
                  <a:gd name="T177" fmla="*/ 261 h 2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63" h="261">
                    <a:moveTo>
                      <a:pt x="327" y="0"/>
                    </a:moveTo>
                    <a:lnTo>
                      <a:pt x="336" y="3"/>
                    </a:lnTo>
                    <a:lnTo>
                      <a:pt x="344" y="5"/>
                    </a:lnTo>
                    <a:lnTo>
                      <a:pt x="353" y="8"/>
                    </a:lnTo>
                    <a:lnTo>
                      <a:pt x="361" y="11"/>
                    </a:lnTo>
                    <a:lnTo>
                      <a:pt x="370" y="13"/>
                    </a:lnTo>
                    <a:lnTo>
                      <a:pt x="379" y="16"/>
                    </a:lnTo>
                    <a:lnTo>
                      <a:pt x="387" y="19"/>
                    </a:lnTo>
                    <a:lnTo>
                      <a:pt x="396" y="23"/>
                    </a:lnTo>
                    <a:lnTo>
                      <a:pt x="404" y="26"/>
                    </a:lnTo>
                    <a:lnTo>
                      <a:pt x="412" y="29"/>
                    </a:lnTo>
                    <a:lnTo>
                      <a:pt x="421" y="32"/>
                    </a:lnTo>
                    <a:lnTo>
                      <a:pt x="429" y="36"/>
                    </a:lnTo>
                    <a:lnTo>
                      <a:pt x="437" y="39"/>
                    </a:lnTo>
                    <a:lnTo>
                      <a:pt x="446" y="44"/>
                    </a:lnTo>
                    <a:lnTo>
                      <a:pt x="454" y="47"/>
                    </a:lnTo>
                    <a:lnTo>
                      <a:pt x="462" y="52"/>
                    </a:lnTo>
                    <a:lnTo>
                      <a:pt x="459" y="55"/>
                    </a:lnTo>
                    <a:lnTo>
                      <a:pt x="457" y="59"/>
                    </a:lnTo>
                    <a:lnTo>
                      <a:pt x="454" y="62"/>
                    </a:lnTo>
                    <a:lnTo>
                      <a:pt x="451" y="65"/>
                    </a:lnTo>
                    <a:lnTo>
                      <a:pt x="447" y="68"/>
                    </a:lnTo>
                    <a:lnTo>
                      <a:pt x="443" y="71"/>
                    </a:lnTo>
                    <a:lnTo>
                      <a:pt x="439" y="74"/>
                    </a:lnTo>
                    <a:lnTo>
                      <a:pt x="436" y="77"/>
                    </a:lnTo>
                    <a:lnTo>
                      <a:pt x="432" y="80"/>
                    </a:lnTo>
                    <a:lnTo>
                      <a:pt x="428" y="83"/>
                    </a:lnTo>
                    <a:lnTo>
                      <a:pt x="424" y="85"/>
                    </a:lnTo>
                    <a:lnTo>
                      <a:pt x="420" y="88"/>
                    </a:lnTo>
                    <a:lnTo>
                      <a:pt x="415" y="90"/>
                    </a:lnTo>
                    <a:lnTo>
                      <a:pt x="412" y="94"/>
                    </a:lnTo>
                    <a:lnTo>
                      <a:pt x="408" y="96"/>
                    </a:lnTo>
                    <a:lnTo>
                      <a:pt x="405" y="100"/>
                    </a:lnTo>
                    <a:lnTo>
                      <a:pt x="393" y="107"/>
                    </a:lnTo>
                    <a:lnTo>
                      <a:pt x="383" y="115"/>
                    </a:lnTo>
                    <a:lnTo>
                      <a:pt x="371" y="123"/>
                    </a:lnTo>
                    <a:lnTo>
                      <a:pt x="360" y="130"/>
                    </a:lnTo>
                    <a:lnTo>
                      <a:pt x="349" y="137"/>
                    </a:lnTo>
                    <a:lnTo>
                      <a:pt x="338" y="145"/>
                    </a:lnTo>
                    <a:lnTo>
                      <a:pt x="327" y="152"/>
                    </a:lnTo>
                    <a:lnTo>
                      <a:pt x="316" y="159"/>
                    </a:lnTo>
                    <a:lnTo>
                      <a:pt x="304" y="166"/>
                    </a:lnTo>
                    <a:lnTo>
                      <a:pt x="293" y="174"/>
                    </a:lnTo>
                    <a:lnTo>
                      <a:pt x="281" y="181"/>
                    </a:lnTo>
                    <a:lnTo>
                      <a:pt x="270" y="188"/>
                    </a:lnTo>
                    <a:lnTo>
                      <a:pt x="259" y="195"/>
                    </a:lnTo>
                    <a:lnTo>
                      <a:pt x="248" y="203"/>
                    </a:lnTo>
                    <a:lnTo>
                      <a:pt x="236" y="211"/>
                    </a:lnTo>
                    <a:lnTo>
                      <a:pt x="225" y="219"/>
                    </a:lnTo>
                    <a:lnTo>
                      <a:pt x="221" y="221"/>
                    </a:lnTo>
                    <a:lnTo>
                      <a:pt x="218" y="224"/>
                    </a:lnTo>
                    <a:lnTo>
                      <a:pt x="214" y="227"/>
                    </a:lnTo>
                    <a:lnTo>
                      <a:pt x="211" y="230"/>
                    </a:lnTo>
                    <a:lnTo>
                      <a:pt x="207" y="232"/>
                    </a:lnTo>
                    <a:lnTo>
                      <a:pt x="203" y="235"/>
                    </a:lnTo>
                    <a:lnTo>
                      <a:pt x="199" y="238"/>
                    </a:lnTo>
                    <a:lnTo>
                      <a:pt x="196" y="241"/>
                    </a:lnTo>
                    <a:lnTo>
                      <a:pt x="192" y="243"/>
                    </a:lnTo>
                    <a:lnTo>
                      <a:pt x="188" y="246"/>
                    </a:lnTo>
                    <a:lnTo>
                      <a:pt x="184" y="248"/>
                    </a:lnTo>
                    <a:lnTo>
                      <a:pt x="181" y="251"/>
                    </a:lnTo>
                    <a:lnTo>
                      <a:pt x="177" y="253"/>
                    </a:lnTo>
                    <a:lnTo>
                      <a:pt x="173" y="255"/>
                    </a:lnTo>
                    <a:lnTo>
                      <a:pt x="169" y="258"/>
                    </a:lnTo>
                    <a:lnTo>
                      <a:pt x="166" y="260"/>
                    </a:lnTo>
                    <a:lnTo>
                      <a:pt x="161" y="257"/>
                    </a:lnTo>
                    <a:lnTo>
                      <a:pt x="155" y="255"/>
                    </a:lnTo>
                    <a:lnTo>
                      <a:pt x="150" y="252"/>
                    </a:lnTo>
                    <a:lnTo>
                      <a:pt x="145" y="250"/>
                    </a:lnTo>
                    <a:lnTo>
                      <a:pt x="140" y="248"/>
                    </a:lnTo>
                    <a:lnTo>
                      <a:pt x="134" y="246"/>
                    </a:lnTo>
                    <a:lnTo>
                      <a:pt x="129" y="243"/>
                    </a:lnTo>
                    <a:lnTo>
                      <a:pt x="124" y="241"/>
                    </a:lnTo>
                    <a:lnTo>
                      <a:pt x="119" y="239"/>
                    </a:lnTo>
                    <a:lnTo>
                      <a:pt x="114" y="237"/>
                    </a:lnTo>
                    <a:lnTo>
                      <a:pt x="108" y="234"/>
                    </a:lnTo>
                    <a:lnTo>
                      <a:pt x="103" y="232"/>
                    </a:lnTo>
                    <a:lnTo>
                      <a:pt x="98" y="230"/>
                    </a:lnTo>
                    <a:lnTo>
                      <a:pt x="93" y="227"/>
                    </a:lnTo>
                    <a:lnTo>
                      <a:pt x="88" y="224"/>
                    </a:lnTo>
                    <a:lnTo>
                      <a:pt x="83" y="222"/>
                    </a:lnTo>
                    <a:lnTo>
                      <a:pt x="78" y="218"/>
                    </a:lnTo>
                    <a:lnTo>
                      <a:pt x="73" y="215"/>
                    </a:lnTo>
                    <a:lnTo>
                      <a:pt x="68" y="212"/>
                    </a:lnTo>
                    <a:lnTo>
                      <a:pt x="63" y="210"/>
                    </a:lnTo>
                    <a:lnTo>
                      <a:pt x="57" y="208"/>
                    </a:lnTo>
                    <a:lnTo>
                      <a:pt x="52" y="206"/>
                    </a:lnTo>
                    <a:lnTo>
                      <a:pt x="46" y="204"/>
                    </a:lnTo>
                    <a:lnTo>
                      <a:pt x="41" y="202"/>
                    </a:lnTo>
                    <a:lnTo>
                      <a:pt x="35" y="200"/>
                    </a:lnTo>
                    <a:lnTo>
                      <a:pt x="30" y="198"/>
                    </a:lnTo>
                    <a:lnTo>
                      <a:pt x="25" y="195"/>
                    </a:lnTo>
                    <a:lnTo>
                      <a:pt x="20" y="194"/>
                    </a:lnTo>
                    <a:lnTo>
                      <a:pt x="15" y="191"/>
                    </a:lnTo>
                    <a:lnTo>
                      <a:pt x="9" y="188"/>
                    </a:lnTo>
                    <a:lnTo>
                      <a:pt x="5" y="186"/>
                    </a:lnTo>
                    <a:lnTo>
                      <a:pt x="0" y="183"/>
                    </a:lnTo>
                    <a:lnTo>
                      <a:pt x="0" y="181"/>
                    </a:lnTo>
                    <a:lnTo>
                      <a:pt x="0" y="179"/>
                    </a:lnTo>
                    <a:lnTo>
                      <a:pt x="0" y="178"/>
                    </a:lnTo>
                    <a:lnTo>
                      <a:pt x="1" y="177"/>
                    </a:lnTo>
                    <a:lnTo>
                      <a:pt x="2" y="176"/>
                    </a:lnTo>
                    <a:lnTo>
                      <a:pt x="4" y="175"/>
                    </a:lnTo>
                    <a:lnTo>
                      <a:pt x="5" y="174"/>
                    </a:lnTo>
                    <a:lnTo>
                      <a:pt x="7" y="173"/>
                    </a:lnTo>
                    <a:lnTo>
                      <a:pt x="8" y="172"/>
                    </a:lnTo>
                    <a:lnTo>
                      <a:pt x="11" y="171"/>
                    </a:lnTo>
                    <a:lnTo>
                      <a:pt x="12" y="170"/>
                    </a:lnTo>
                    <a:lnTo>
                      <a:pt x="14" y="169"/>
                    </a:lnTo>
                    <a:lnTo>
                      <a:pt x="16" y="168"/>
                    </a:lnTo>
                    <a:lnTo>
                      <a:pt x="18" y="166"/>
                    </a:lnTo>
                    <a:lnTo>
                      <a:pt x="19" y="165"/>
                    </a:lnTo>
                    <a:lnTo>
                      <a:pt x="21" y="163"/>
                    </a:lnTo>
                    <a:lnTo>
                      <a:pt x="25" y="160"/>
                    </a:lnTo>
                    <a:lnTo>
                      <a:pt x="30" y="157"/>
                    </a:lnTo>
                    <a:lnTo>
                      <a:pt x="34" y="155"/>
                    </a:lnTo>
                    <a:lnTo>
                      <a:pt x="38" y="152"/>
                    </a:lnTo>
                    <a:lnTo>
                      <a:pt x="43" y="149"/>
                    </a:lnTo>
                    <a:lnTo>
                      <a:pt x="47" y="146"/>
                    </a:lnTo>
                    <a:lnTo>
                      <a:pt x="52" y="143"/>
                    </a:lnTo>
                    <a:lnTo>
                      <a:pt x="56" y="140"/>
                    </a:lnTo>
                    <a:lnTo>
                      <a:pt x="61" y="137"/>
                    </a:lnTo>
                    <a:lnTo>
                      <a:pt x="65" y="135"/>
                    </a:lnTo>
                    <a:lnTo>
                      <a:pt x="70" y="132"/>
                    </a:lnTo>
                    <a:lnTo>
                      <a:pt x="74" y="129"/>
                    </a:lnTo>
                    <a:lnTo>
                      <a:pt x="79" y="127"/>
                    </a:lnTo>
                    <a:lnTo>
                      <a:pt x="83" y="125"/>
                    </a:lnTo>
                    <a:lnTo>
                      <a:pt x="88" y="123"/>
                    </a:lnTo>
                    <a:lnTo>
                      <a:pt x="93" y="122"/>
                    </a:lnTo>
                    <a:lnTo>
                      <a:pt x="96" y="124"/>
                    </a:lnTo>
                    <a:lnTo>
                      <a:pt x="99" y="126"/>
                    </a:lnTo>
                    <a:lnTo>
                      <a:pt x="102" y="128"/>
                    </a:lnTo>
                    <a:lnTo>
                      <a:pt x="105" y="130"/>
                    </a:lnTo>
                    <a:lnTo>
                      <a:pt x="109" y="131"/>
                    </a:lnTo>
                    <a:lnTo>
                      <a:pt x="112" y="132"/>
                    </a:lnTo>
                    <a:lnTo>
                      <a:pt x="116" y="134"/>
                    </a:lnTo>
                    <a:lnTo>
                      <a:pt x="120" y="135"/>
                    </a:lnTo>
                    <a:lnTo>
                      <a:pt x="123" y="136"/>
                    </a:lnTo>
                    <a:lnTo>
                      <a:pt x="127" y="137"/>
                    </a:lnTo>
                    <a:lnTo>
                      <a:pt x="130" y="138"/>
                    </a:lnTo>
                    <a:lnTo>
                      <a:pt x="134" y="139"/>
                    </a:lnTo>
                    <a:lnTo>
                      <a:pt x="138" y="141"/>
                    </a:lnTo>
                    <a:lnTo>
                      <a:pt x="141" y="143"/>
                    </a:lnTo>
                    <a:lnTo>
                      <a:pt x="145" y="144"/>
                    </a:lnTo>
                    <a:lnTo>
                      <a:pt x="149" y="146"/>
                    </a:lnTo>
                    <a:lnTo>
                      <a:pt x="156" y="147"/>
                    </a:lnTo>
                    <a:lnTo>
                      <a:pt x="163" y="149"/>
                    </a:lnTo>
                    <a:lnTo>
                      <a:pt x="169" y="150"/>
                    </a:lnTo>
                    <a:lnTo>
                      <a:pt x="177" y="151"/>
                    </a:lnTo>
                    <a:lnTo>
                      <a:pt x="184" y="152"/>
                    </a:lnTo>
                    <a:lnTo>
                      <a:pt x="190" y="153"/>
                    </a:lnTo>
                    <a:lnTo>
                      <a:pt x="197" y="154"/>
                    </a:lnTo>
                    <a:lnTo>
                      <a:pt x="205" y="155"/>
                    </a:lnTo>
                    <a:lnTo>
                      <a:pt x="212" y="155"/>
                    </a:lnTo>
                    <a:lnTo>
                      <a:pt x="219" y="157"/>
                    </a:lnTo>
                    <a:lnTo>
                      <a:pt x="226" y="158"/>
                    </a:lnTo>
                    <a:lnTo>
                      <a:pt x="233" y="160"/>
                    </a:lnTo>
                    <a:lnTo>
                      <a:pt x="239" y="162"/>
                    </a:lnTo>
                    <a:lnTo>
                      <a:pt x="246" y="164"/>
                    </a:lnTo>
                    <a:lnTo>
                      <a:pt x="253" y="167"/>
                    </a:lnTo>
                    <a:lnTo>
                      <a:pt x="259" y="171"/>
                    </a:lnTo>
                    <a:lnTo>
                      <a:pt x="264" y="166"/>
                    </a:lnTo>
                    <a:lnTo>
                      <a:pt x="269" y="163"/>
                    </a:lnTo>
                    <a:lnTo>
                      <a:pt x="274" y="159"/>
                    </a:lnTo>
                    <a:lnTo>
                      <a:pt x="280" y="155"/>
                    </a:lnTo>
                    <a:lnTo>
                      <a:pt x="285" y="151"/>
                    </a:lnTo>
                    <a:lnTo>
                      <a:pt x="291" y="147"/>
                    </a:lnTo>
                    <a:lnTo>
                      <a:pt x="296" y="143"/>
                    </a:lnTo>
                    <a:lnTo>
                      <a:pt x="301" y="139"/>
                    </a:lnTo>
                    <a:lnTo>
                      <a:pt x="307" y="135"/>
                    </a:lnTo>
                    <a:lnTo>
                      <a:pt x="312" y="132"/>
                    </a:lnTo>
                    <a:lnTo>
                      <a:pt x="318" y="128"/>
                    </a:lnTo>
                    <a:lnTo>
                      <a:pt x="323" y="125"/>
                    </a:lnTo>
                    <a:lnTo>
                      <a:pt x="328" y="121"/>
                    </a:lnTo>
                    <a:lnTo>
                      <a:pt x="334" y="118"/>
                    </a:lnTo>
                    <a:lnTo>
                      <a:pt x="340" y="114"/>
                    </a:lnTo>
                    <a:lnTo>
                      <a:pt x="345" y="111"/>
                    </a:lnTo>
                    <a:lnTo>
                      <a:pt x="347" y="112"/>
                    </a:lnTo>
                    <a:lnTo>
                      <a:pt x="348" y="113"/>
                    </a:lnTo>
                    <a:lnTo>
                      <a:pt x="349" y="114"/>
                    </a:lnTo>
                    <a:lnTo>
                      <a:pt x="350" y="116"/>
                    </a:lnTo>
                    <a:lnTo>
                      <a:pt x="350" y="118"/>
                    </a:lnTo>
                    <a:lnTo>
                      <a:pt x="350" y="120"/>
                    </a:lnTo>
                    <a:lnTo>
                      <a:pt x="349" y="122"/>
                    </a:lnTo>
                    <a:lnTo>
                      <a:pt x="349" y="124"/>
                    </a:lnTo>
                    <a:lnTo>
                      <a:pt x="352" y="122"/>
                    </a:lnTo>
                    <a:lnTo>
                      <a:pt x="355" y="120"/>
                    </a:lnTo>
                    <a:lnTo>
                      <a:pt x="358" y="118"/>
                    </a:lnTo>
                    <a:lnTo>
                      <a:pt x="361" y="116"/>
                    </a:lnTo>
                    <a:lnTo>
                      <a:pt x="364" y="114"/>
                    </a:lnTo>
                    <a:lnTo>
                      <a:pt x="368" y="112"/>
                    </a:lnTo>
                    <a:lnTo>
                      <a:pt x="371" y="109"/>
                    </a:lnTo>
                    <a:lnTo>
                      <a:pt x="374" y="108"/>
                    </a:lnTo>
                    <a:lnTo>
                      <a:pt x="376" y="105"/>
                    </a:lnTo>
                    <a:lnTo>
                      <a:pt x="378" y="103"/>
                    </a:lnTo>
                    <a:lnTo>
                      <a:pt x="380" y="99"/>
                    </a:lnTo>
                    <a:lnTo>
                      <a:pt x="381" y="97"/>
                    </a:lnTo>
                    <a:lnTo>
                      <a:pt x="382" y="94"/>
                    </a:lnTo>
                    <a:lnTo>
                      <a:pt x="382" y="90"/>
                    </a:lnTo>
                    <a:lnTo>
                      <a:pt x="381" y="87"/>
                    </a:lnTo>
                    <a:lnTo>
                      <a:pt x="379" y="83"/>
                    </a:lnTo>
                    <a:lnTo>
                      <a:pt x="376" y="79"/>
                    </a:lnTo>
                    <a:lnTo>
                      <a:pt x="374" y="75"/>
                    </a:lnTo>
                    <a:lnTo>
                      <a:pt x="372" y="72"/>
                    </a:lnTo>
                    <a:lnTo>
                      <a:pt x="370" y="69"/>
                    </a:lnTo>
                    <a:lnTo>
                      <a:pt x="367" y="66"/>
                    </a:lnTo>
                    <a:lnTo>
                      <a:pt x="365" y="63"/>
                    </a:lnTo>
                    <a:lnTo>
                      <a:pt x="362" y="60"/>
                    </a:lnTo>
                    <a:lnTo>
                      <a:pt x="360" y="58"/>
                    </a:lnTo>
                    <a:lnTo>
                      <a:pt x="357" y="55"/>
                    </a:lnTo>
                    <a:lnTo>
                      <a:pt x="355" y="52"/>
                    </a:lnTo>
                    <a:lnTo>
                      <a:pt x="352" y="48"/>
                    </a:lnTo>
                    <a:lnTo>
                      <a:pt x="350" y="46"/>
                    </a:lnTo>
                    <a:lnTo>
                      <a:pt x="348" y="42"/>
                    </a:lnTo>
                    <a:lnTo>
                      <a:pt x="346" y="38"/>
                    </a:lnTo>
                    <a:lnTo>
                      <a:pt x="345" y="34"/>
                    </a:lnTo>
                    <a:lnTo>
                      <a:pt x="344" y="30"/>
                    </a:lnTo>
                    <a:lnTo>
                      <a:pt x="344" y="27"/>
                    </a:lnTo>
                    <a:lnTo>
                      <a:pt x="343" y="25"/>
                    </a:lnTo>
                    <a:lnTo>
                      <a:pt x="342" y="23"/>
                    </a:lnTo>
                    <a:lnTo>
                      <a:pt x="341" y="21"/>
                    </a:lnTo>
                    <a:lnTo>
                      <a:pt x="339" y="19"/>
                    </a:lnTo>
                    <a:lnTo>
                      <a:pt x="337" y="17"/>
                    </a:lnTo>
                    <a:lnTo>
                      <a:pt x="335" y="15"/>
                    </a:lnTo>
                    <a:lnTo>
                      <a:pt x="333" y="14"/>
                    </a:lnTo>
                    <a:lnTo>
                      <a:pt x="331" y="12"/>
                    </a:lnTo>
                    <a:lnTo>
                      <a:pt x="329" y="10"/>
                    </a:lnTo>
                    <a:lnTo>
                      <a:pt x="328" y="9"/>
                    </a:lnTo>
                    <a:lnTo>
                      <a:pt x="327" y="7"/>
                    </a:lnTo>
                    <a:lnTo>
                      <a:pt x="326" y="5"/>
                    </a:lnTo>
                    <a:lnTo>
                      <a:pt x="326" y="3"/>
                    </a:lnTo>
                    <a:lnTo>
                      <a:pt x="326" y="2"/>
                    </a:lnTo>
                    <a:lnTo>
                      <a:pt x="327" y="0"/>
                    </a:lnTo>
                  </a:path>
                </a:pathLst>
              </a:custGeom>
              <a:solidFill>
                <a:srgbClr val="99CC9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7" name="Freeform 129"/>
              <p:cNvSpPr>
                <a:spLocks/>
              </p:cNvSpPr>
              <p:nvPr/>
            </p:nvSpPr>
            <p:spPr bwMode="auto">
              <a:xfrm>
                <a:off x="1914" y="1665"/>
                <a:ext cx="14" cy="15"/>
              </a:xfrm>
              <a:custGeom>
                <a:avLst/>
                <a:gdLst>
                  <a:gd name="T0" fmla="*/ 0 w 14"/>
                  <a:gd name="T1" fmla="*/ 0 h 15"/>
                  <a:gd name="T2" fmla="*/ 2 w 14"/>
                  <a:gd name="T3" fmla="*/ 2 h 15"/>
                  <a:gd name="T4" fmla="*/ 5 w 14"/>
                  <a:gd name="T5" fmla="*/ 4 h 15"/>
                  <a:gd name="T6" fmla="*/ 6 w 14"/>
                  <a:gd name="T7" fmla="*/ 5 h 15"/>
                  <a:gd name="T8" fmla="*/ 7 w 14"/>
                  <a:gd name="T9" fmla="*/ 5 h 15"/>
                  <a:gd name="T10" fmla="*/ 8 w 14"/>
                  <a:gd name="T11" fmla="*/ 6 h 15"/>
                  <a:gd name="T12" fmla="*/ 10 w 14"/>
                  <a:gd name="T13" fmla="*/ 8 h 15"/>
                  <a:gd name="T14" fmla="*/ 11 w 14"/>
                  <a:gd name="T15" fmla="*/ 9 h 15"/>
                  <a:gd name="T16" fmla="*/ 12 w 14"/>
                  <a:gd name="T17" fmla="*/ 10 h 15"/>
                  <a:gd name="T18" fmla="*/ 12 w 14"/>
                  <a:gd name="T19" fmla="*/ 12 h 15"/>
                  <a:gd name="T20" fmla="*/ 13 w 14"/>
                  <a:gd name="T21" fmla="*/ 14 h 15"/>
                  <a:gd name="T22" fmla="*/ 11 w 14"/>
                  <a:gd name="T23" fmla="*/ 13 h 15"/>
                  <a:gd name="T24" fmla="*/ 9 w 14"/>
                  <a:gd name="T25" fmla="*/ 12 h 15"/>
                  <a:gd name="T26" fmla="*/ 7 w 14"/>
                  <a:gd name="T27" fmla="*/ 10 h 15"/>
                  <a:gd name="T28" fmla="*/ 5 w 14"/>
                  <a:gd name="T29" fmla="*/ 9 h 15"/>
                  <a:gd name="T30" fmla="*/ 3 w 14"/>
                  <a:gd name="T31" fmla="*/ 7 h 15"/>
                  <a:gd name="T32" fmla="*/ 1 w 14"/>
                  <a:gd name="T33" fmla="*/ 5 h 15"/>
                  <a:gd name="T34" fmla="*/ 0 w 14"/>
                  <a:gd name="T35" fmla="*/ 2 h 15"/>
                  <a:gd name="T36" fmla="*/ 0 w 14"/>
                  <a:gd name="T37" fmla="*/ 0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15"/>
                  <a:gd name="T59" fmla="*/ 14 w 14"/>
                  <a:gd name="T60" fmla="*/ 15 h 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15">
                    <a:moveTo>
                      <a:pt x="0" y="0"/>
                    </a:moveTo>
                    <a:lnTo>
                      <a:pt x="2" y="2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9" y="12"/>
                    </a:lnTo>
                    <a:lnTo>
                      <a:pt x="7" y="10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8" name="Freeform 130"/>
              <p:cNvSpPr>
                <a:spLocks/>
              </p:cNvSpPr>
              <p:nvPr/>
            </p:nvSpPr>
            <p:spPr bwMode="auto">
              <a:xfrm>
                <a:off x="1863" y="1680"/>
                <a:ext cx="9" cy="12"/>
              </a:xfrm>
              <a:custGeom>
                <a:avLst/>
                <a:gdLst>
                  <a:gd name="T0" fmla="*/ 2 w 9"/>
                  <a:gd name="T1" fmla="*/ 0 h 12"/>
                  <a:gd name="T2" fmla="*/ 2 w 9"/>
                  <a:gd name="T3" fmla="*/ 1 h 12"/>
                  <a:gd name="T4" fmla="*/ 4 w 9"/>
                  <a:gd name="T5" fmla="*/ 3 h 12"/>
                  <a:gd name="T6" fmla="*/ 5 w 9"/>
                  <a:gd name="T7" fmla="*/ 5 h 12"/>
                  <a:gd name="T8" fmla="*/ 6 w 9"/>
                  <a:gd name="T9" fmla="*/ 6 h 12"/>
                  <a:gd name="T10" fmla="*/ 8 w 9"/>
                  <a:gd name="T11" fmla="*/ 8 h 12"/>
                  <a:gd name="T12" fmla="*/ 8 w 9"/>
                  <a:gd name="T13" fmla="*/ 11 h 12"/>
                  <a:gd name="T14" fmla="*/ 7 w 9"/>
                  <a:gd name="T15" fmla="*/ 11 h 12"/>
                  <a:gd name="T16" fmla="*/ 5 w 9"/>
                  <a:gd name="T17" fmla="*/ 11 h 12"/>
                  <a:gd name="T18" fmla="*/ 4 w 9"/>
                  <a:gd name="T19" fmla="*/ 11 h 12"/>
                  <a:gd name="T20" fmla="*/ 2 w 9"/>
                  <a:gd name="T21" fmla="*/ 10 h 12"/>
                  <a:gd name="T22" fmla="*/ 1 w 9"/>
                  <a:gd name="T23" fmla="*/ 8 h 12"/>
                  <a:gd name="T24" fmla="*/ 0 w 9"/>
                  <a:gd name="T25" fmla="*/ 6 h 12"/>
                  <a:gd name="T26" fmla="*/ 0 w 9"/>
                  <a:gd name="T27" fmla="*/ 5 h 12"/>
                  <a:gd name="T28" fmla="*/ 1 w 9"/>
                  <a:gd name="T29" fmla="*/ 2 h 12"/>
                  <a:gd name="T30" fmla="*/ 2 w 9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12"/>
                  <a:gd name="T50" fmla="*/ 9 w 9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12">
                    <a:moveTo>
                      <a:pt x="2" y="0"/>
                    </a:moveTo>
                    <a:lnTo>
                      <a:pt x="2" y="1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9" name="Freeform 131"/>
              <p:cNvSpPr>
                <a:spLocks/>
              </p:cNvSpPr>
              <p:nvPr/>
            </p:nvSpPr>
            <p:spPr bwMode="auto">
              <a:xfrm>
                <a:off x="1923" y="1686"/>
                <a:ext cx="18" cy="17"/>
              </a:xfrm>
              <a:custGeom>
                <a:avLst/>
                <a:gdLst>
                  <a:gd name="T0" fmla="*/ 0 w 18"/>
                  <a:gd name="T1" fmla="*/ 0 h 17"/>
                  <a:gd name="T2" fmla="*/ 3 w 18"/>
                  <a:gd name="T3" fmla="*/ 1 h 17"/>
                  <a:gd name="T4" fmla="*/ 5 w 18"/>
                  <a:gd name="T5" fmla="*/ 3 h 17"/>
                  <a:gd name="T6" fmla="*/ 8 w 18"/>
                  <a:gd name="T7" fmla="*/ 4 h 17"/>
                  <a:gd name="T8" fmla="*/ 10 w 18"/>
                  <a:gd name="T9" fmla="*/ 7 h 17"/>
                  <a:gd name="T10" fmla="*/ 12 w 18"/>
                  <a:gd name="T11" fmla="*/ 8 h 17"/>
                  <a:gd name="T12" fmla="*/ 14 w 18"/>
                  <a:gd name="T13" fmla="*/ 10 h 17"/>
                  <a:gd name="T14" fmla="*/ 15 w 18"/>
                  <a:gd name="T15" fmla="*/ 11 h 17"/>
                  <a:gd name="T16" fmla="*/ 16 w 18"/>
                  <a:gd name="T17" fmla="*/ 13 h 17"/>
                  <a:gd name="T18" fmla="*/ 16 w 18"/>
                  <a:gd name="T19" fmla="*/ 14 h 17"/>
                  <a:gd name="T20" fmla="*/ 17 w 18"/>
                  <a:gd name="T21" fmla="*/ 16 h 17"/>
                  <a:gd name="T22" fmla="*/ 15 w 18"/>
                  <a:gd name="T23" fmla="*/ 16 h 17"/>
                  <a:gd name="T24" fmla="*/ 13 w 18"/>
                  <a:gd name="T25" fmla="*/ 16 h 17"/>
                  <a:gd name="T26" fmla="*/ 11 w 18"/>
                  <a:gd name="T27" fmla="*/ 15 h 17"/>
                  <a:gd name="T28" fmla="*/ 9 w 18"/>
                  <a:gd name="T29" fmla="*/ 15 h 17"/>
                  <a:gd name="T30" fmla="*/ 8 w 18"/>
                  <a:gd name="T31" fmla="*/ 13 h 17"/>
                  <a:gd name="T32" fmla="*/ 6 w 18"/>
                  <a:gd name="T33" fmla="*/ 13 h 17"/>
                  <a:gd name="T34" fmla="*/ 5 w 18"/>
                  <a:gd name="T35" fmla="*/ 11 h 17"/>
                  <a:gd name="T36" fmla="*/ 4 w 18"/>
                  <a:gd name="T37" fmla="*/ 10 h 17"/>
                  <a:gd name="T38" fmla="*/ 3 w 18"/>
                  <a:gd name="T39" fmla="*/ 8 h 17"/>
                  <a:gd name="T40" fmla="*/ 1 w 18"/>
                  <a:gd name="T41" fmla="*/ 5 h 17"/>
                  <a:gd name="T42" fmla="*/ 1 w 18"/>
                  <a:gd name="T43" fmla="*/ 4 h 17"/>
                  <a:gd name="T44" fmla="*/ 1 w 18"/>
                  <a:gd name="T45" fmla="*/ 2 h 17"/>
                  <a:gd name="T46" fmla="*/ 0 w 18"/>
                  <a:gd name="T47" fmla="*/ 1 h 17"/>
                  <a:gd name="T48" fmla="*/ 0 w 18"/>
                  <a:gd name="T49" fmla="*/ 0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17"/>
                  <a:gd name="T77" fmla="*/ 18 w 18"/>
                  <a:gd name="T78" fmla="*/ 17 h 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17">
                    <a:moveTo>
                      <a:pt x="0" y="0"/>
                    </a:moveTo>
                    <a:lnTo>
                      <a:pt x="3" y="1"/>
                    </a:lnTo>
                    <a:lnTo>
                      <a:pt x="5" y="3"/>
                    </a:lnTo>
                    <a:lnTo>
                      <a:pt x="8" y="4"/>
                    </a:lnTo>
                    <a:lnTo>
                      <a:pt x="10" y="7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5" y="11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0" name="Freeform 132"/>
              <p:cNvSpPr>
                <a:spLocks/>
              </p:cNvSpPr>
              <p:nvPr/>
            </p:nvSpPr>
            <p:spPr bwMode="auto">
              <a:xfrm>
                <a:off x="2112" y="1691"/>
                <a:ext cx="8" cy="14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1 h 14"/>
                  <a:gd name="T4" fmla="*/ 3 w 8"/>
                  <a:gd name="T5" fmla="*/ 3 h 14"/>
                  <a:gd name="T6" fmla="*/ 4 w 8"/>
                  <a:gd name="T7" fmla="*/ 5 h 14"/>
                  <a:gd name="T8" fmla="*/ 5 w 8"/>
                  <a:gd name="T9" fmla="*/ 6 h 14"/>
                  <a:gd name="T10" fmla="*/ 5 w 8"/>
                  <a:gd name="T11" fmla="*/ 7 h 14"/>
                  <a:gd name="T12" fmla="*/ 6 w 8"/>
                  <a:gd name="T13" fmla="*/ 9 h 14"/>
                  <a:gd name="T14" fmla="*/ 6 w 8"/>
                  <a:gd name="T15" fmla="*/ 11 h 14"/>
                  <a:gd name="T16" fmla="*/ 7 w 8"/>
                  <a:gd name="T17" fmla="*/ 13 h 14"/>
                  <a:gd name="T18" fmla="*/ 5 w 8"/>
                  <a:gd name="T19" fmla="*/ 11 h 14"/>
                  <a:gd name="T20" fmla="*/ 3 w 8"/>
                  <a:gd name="T21" fmla="*/ 9 h 14"/>
                  <a:gd name="T22" fmla="*/ 2 w 8"/>
                  <a:gd name="T23" fmla="*/ 7 h 14"/>
                  <a:gd name="T24" fmla="*/ 0 w 8"/>
                  <a:gd name="T25" fmla="*/ 5 h 14"/>
                  <a:gd name="T26" fmla="*/ 0 w 8"/>
                  <a:gd name="T27" fmla="*/ 2 h 14"/>
                  <a:gd name="T28" fmla="*/ 2 w 8"/>
                  <a:gd name="T29" fmla="*/ 0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14"/>
                  <a:gd name="T47" fmla="*/ 8 w 8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14">
                    <a:moveTo>
                      <a:pt x="2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7" y="13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1" name="Freeform 133"/>
              <p:cNvSpPr>
                <a:spLocks/>
              </p:cNvSpPr>
              <p:nvPr/>
            </p:nvSpPr>
            <p:spPr bwMode="auto">
              <a:xfrm>
                <a:off x="1870" y="169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1 h 7"/>
                  <a:gd name="T4" fmla="*/ 3 w 7"/>
                  <a:gd name="T5" fmla="*/ 2 h 7"/>
                  <a:gd name="T6" fmla="*/ 4 w 7"/>
                  <a:gd name="T7" fmla="*/ 4 h 7"/>
                  <a:gd name="T8" fmla="*/ 6 w 7"/>
                  <a:gd name="T9" fmla="*/ 5 h 7"/>
                  <a:gd name="T10" fmla="*/ 6 w 7"/>
                  <a:gd name="T11" fmla="*/ 6 h 7"/>
                  <a:gd name="T12" fmla="*/ 5 w 7"/>
                  <a:gd name="T13" fmla="*/ 5 h 7"/>
                  <a:gd name="T14" fmla="*/ 3 w 7"/>
                  <a:gd name="T15" fmla="*/ 4 h 7"/>
                  <a:gd name="T16" fmla="*/ 2 w 7"/>
                  <a:gd name="T17" fmla="*/ 3 h 7"/>
                  <a:gd name="T18" fmla="*/ 1 w 7"/>
                  <a:gd name="T19" fmla="*/ 3 h 7"/>
                  <a:gd name="T20" fmla="*/ 0 w 7"/>
                  <a:gd name="T21" fmla="*/ 2 h 7"/>
                  <a:gd name="T22" fmla="*/ 0 w 7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7"/>
                  <a:gd name="T38" fmla="*/ 7 w 7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7">
                    <a:moveTo>
                      <a:pt x="0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2" name="Freeform 134"/>
              <p:cNvSpPr>
                <a:spLocks/>
              </p:cNvSpPr>
              <p:nvPr/>
            </p:nvSpPr>
            <p:spPr bwMode="auto">
              <a:xfrm>
                <a:off x="1942" y="1701"/>
                <a:ext cx="14" cy="12"/>
              </a:xfrm>
              <a:custGeom>
                <a:avLst/>
                <a:gdLst>
                  <a:gd name="T0" fmla="*/ 3 w 14"/>
                  <a:gd name="T1" fmla="*/ 0 h 12"/>
                  <a:gd name="T2" fmla="*/ 4 w 14"/>
                  <a:gd name="T3" fmla="*/ 1 h 12"/>
                  <a:gd name="T4" fmla="*/ 6 w 14"/>
                  <a:gd name="T5" fmla="*/ 2 h 12"/>
                  <a:gd name="T6" fmla="*/ 7 w 14"/>
                  <a:gd name="T7" fmla="*/ 3 h 12"/>
                  <a:gd name="T8" fmla="*/ 8 w 14"/>
                  <a:gd name="T9" fmla="*/ 4 h 12"/>
                  <a:gd name="T10" fmla="*/ 9 w 14"/>
                  <a:gd name="T11" fmla="*/ 6 h 12"/>
                  <a:gd name="T12" fmla="*/ 10 w 14"/>
                  <a:gd name="T13" fmla="*/ 7 h 12"/>
                  <a:gd name="T14" fmla="*/ 11 w 14"/>
                  <a:gd name="T15" fmla="*/ 8 h 12"/>
                  <a:gd name="T16" fmla="*/ 13 w 14"/>
                  <a:gd name="T17" fmla="*/ 10 h 12"/>
                  <a:gd name="T18" fmla="*/ 11 w 14"/>
                  <a:gd name="T19" fmla="*/ 11 h 12"/>
                  <a:gd name="T20" fmla="*/ 9 w 14"/>
                  <a:gd name="T21" fmla="*/ 11 h 12"/>
                  <a:gd name="T22" fmla="*/ 6 w 14"/>
                  <a:gd name="T23" fmla="*/ 11 h 12"/>
                  <a:gd name="T24" fmla="*/ 4 w 14"/>
                  <a:gd name="T25" fmla="*/ 11 h 12"/>
                  <a:gd name="T26" fmla="*/ 2 w 14"/>
                  <a:gd name="T27" fmla="*/ 10 h 12"/>
                  <a:gd name="T28" fmla="*/ 1 w 14"/>
                  <a:gd name="T29" fmla="*/ 8 h 12"/>
                  <a:gd name="T30" fmla="*/ 0 w 14"/>
                  <a:gd name="T31" fmla="*/ 7 h 12"/>
                  <a:gd name="T32" fmla="*/ 0 w 14"/>
                  <a:gd name="T33" fmla="*/ 6 h 12"/>
                  <a:gd name="T34" fmla="*/ 0 w 14"/>
                  <a:gd name="T35" fmla="*/ 4 h 12"/>
                  <a:gd name="T36" fmla="*/ 0 w 14"/>
                  <a:gd name="T37" fmla="*/ 3 h 12"/>
                  <a:gd name="T38" fmla="*/ 2 w 14"/>
                  <a:gd name="T39" fmla="*/ 1 h 12"/>
                  <a:gd name="T40" fmla="*/ 3 w 14"/>
                  <a:gd name="T41" fmla="*/ 0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12"/>
                  <a:gd name="T65" fmla="*/ 14 w 14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12">
                    <a:moveTo>
                      <a:pt x="3" y="0"/>
                    </a:moveTo>
                    <a:lnTo>
                      <a:pt x="4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3" name="Freeform 135"/>
              <p:cNvSpPr>
                <a:spLocks/>
              </p:cNvSpPr>
              <p:nvPr/>
            </p:nvSpPr>
            <p:spPr bwMode="auto">
              <a:xfrm>
                <a:off x="2142" y="1703"/>
                <a:ext cx="7" cy="14"/>
              </a:xfrm>
              <a:custGeom>
                <a:avLst/>
                <a:gdLst>
                  <a:gd name="T0" fmla="*/ 3 w 7"/>
                  <a:gd name="T1" fmla="*/ 0 h 14"/>
                  <a:gd name="T2" fmla="*/ 5 w 7"/>
                  <a:gd name="T3" fmla="*/ 0 h 14"/>
                  <a:gd name="T4" fmla="*/ 6 w 7"/>
                  <a:gd name="T5" fmla="*/ 1 h 14"/>
                  <a:gd name="T6" fmla="*/ 6 w 7"/>
                  <a:gd name="T7" fmla="*/ 2 h 14"/>
                  <a:gd name="T8" fmla="*/ 5 w 7"/>
                  <a:gd name="T9" fmla="*/ 4 h 14"/>
                  <a:gd name="T10" fmla="*/ 5 w 7"/>
                  <a:gd name="T11" fmla="*/ 6 h 14"/>
                  <a:gd name="T12" fmla="*/ 4 w 7"/>
                  <a:gd name="T13" fmla="*/ 9 h 14"/>
                  <a:gd name="T14" fmla="*/ 3 w 7"/>
                  <a:gd name="T15" fmla="*/ 11 h 14"/>
                  <a:gd name="T16" fmla="*/ 3 w 7"/>
                  <a:gd name="T17" fmla="*/ 13 h 14"/>
                  <a:gd name="T18" fmla="*/ 2 w 7"/>
                  <a:gd name="T19" fmla="*/ 13 h 14"/>
                  <a:gd name="T20" fmla="*/ 1 w 7"/>
                  <a:gd name="T21" fmla="*/ 11 h 14"/>
                  <a:gd name="T22" fmla="*/ 0 w 7"/>
                  <a:gd name="T23" fmla="*/ 10 h 14"/>
                  <a:gd name="T24" fmla="*/ 0 w 7"/>
                  <a:gd name="T25" fmla="*/ 9 h 14"/>
                  <a:gd name="T26" fmla="*/ 0 w 7"/>
                  <a:gd name="T27" fmla="*/ 7 h 14"/>
                  <a:gd name="T28" fmla="*/ 0 w 7"/>
                  <a:gd name="T29" fmla="*/ 5 h 14"/>
                  <a:gd name="T30" fmla="*/ 0 w 7"/>
                  <a:gd name="T31" fmla="*/ 3 h 14"/>
                  <a:gd name="T32" fmla="*/ 1 w 7"/>
                  <a:gd name="T33" fmla="*/ 1 h 14"/>
                  <a:gd name="T34" fmla="*/ 3 w 7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14"/>
                  <a:gd name="T56" fmla="*/ 7 w 7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14">
                    <a:moveTo>
                      <a:pt x="3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4" name="Freeform 136"/>
              <p:cNvSpPr>
                <a:spLocks/>
              </p:cNvSpPr>
              <p:nvPr/>
            </p:nvSpPr>
            <p:spPr bwMode="auto">
              <a:xfrm>
                <a:off x="1928" y="1704"/>
                <a:ext cx="16" cy="15"/>
              </a:xfrm>
              <a:custGeom>
                <a:avLst/>
                <a:gdLst>
                  <a:gd name="T0" fmla="*/ 0 w 16"/>
                  <a:gd name="T1" fmla="*/ 0 h 15"/>
                  <a:gd name="T2" fmla="*/ 2 w 16"/>
                  <a:gd name="T3" fmla="*/ 1 h 15"/>
                  <a:gd name="T4" fmla="*/ 4 w 16"/>
                  <a:gd name="T5" fmla="*/ 3 h 15"/>
                  <a:gd name="T6" fmla="*/ 6 w 16"/>
                  <a:gd name="T7" fmla="*/ 4 h 15"/>
                  <a:gd name="T8" fmla="*/ 8 w 16"/>
                  <a:gd name="T9" fmla="*/ 6 h 15"/>
                  <a:gd name="T10" fmla="*/ 10 w 16"/>
                  <a:gd name="T11" fmla="*/ 8 h 15"/>
                  <a:gd name="T12" fmla="*/ 11 w 16"/>
                  <a:gd name="T13" fmla="*/ 10 h 15"/>
                  <a:gd name="T14" fmla="*/ 13 w 16"/>
                  <a:gd name="T15" fmla="*/ 12 h 15"/>
                  <a:gd name="T16" fmla="*/ 15 w 16"/>
                  <a:gd name="T17" fmla="*/ 14 h 15"/>
                  <a:gd name="T18" fmla="*/ 13 w 16"/>
                  <a:gd name="T19" fmla="*/ 14 h 15"/>
                  <a:gd name="T20" fmla="*/ 11 w 16"/>
                  <a:gd name="T21" fmla="*/ 14 h 15"/>
                  <a:gd name="T22" fmla="*/ 8 w 16"/>
                  <a:gd name="T23" fmla="*/ 12 h 15"/>
                  <a:gd name="T24" fmla="*/ 6 w 16"/>
                  <a:gd name="T25" fmla="*/ 10 h 15"/>
                  <a:gd name="T26" fmla="*/ 5 w 16"/>
                  <a:gd name="T27" fmla="*/ 8 h 15"/>
                  <a:gd name="T28" fmla="*/ 4 w 16"/>
                  <a:gd name="T29" fmla="*/ 7 h 15"/>
                  <a:gd name="T30" fmla="*/ 3 w 16"/>
                  <a:gd name="T31" fmla="*/ 5 h 15"/>
                  <a:gd name="T32" fmla="*/ 2 w 16"/>
                  <a:gd name="T33" fmla="*/ 4 h 15"/>
                  <a:gd name="T34" fmla="*/ 1 w 16"/>
                  <a:gd name="T35" fmla="*/ 2 h 15"/>
                  <a:gd name="T36" fmla="*/ 0 w 16"/>
                  <a:gd name="T37" fmla="*/ 0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5"/>
                  <a:gd name="T59" fmla="*/ 16 w 16"/>
                  <a:gd name="T60" fmla="*/ 15 h 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5">
                    <a:moveTo>
                      <a:pt x="0" y="0"/>
                    </a:moveTo>
                    <a:lnTo>
                      <a:pt x="2" y="1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1" y="10"/>
                    </a:lnTo>
                    <a:lnTo>
                      <a:pt x="13" y="12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5" name="Freeform 137"/>
              <p:cNvSpPr>
                <a:spLocks/>
              </p:cNvSpPr>
              <p:nvPr/>
            </p:nvSpPr>
            <p:spPr bwMode="auto">
              <a:xfrm>
                <a:off x="1823" y="1708"/>
                <a:ext cx="42" cy="66"/>
              </a:xfrm>
              <a:custGeom>
                <a:avLst/>
                <a:gdLst>
                  <a:gd name="T0" fmla="*/ 0 w 42"/>
                  <a:gd name="T1" fmla="*/ 0 h 66"/>
                  <a:gd name="T2" fmla="*/ 1 w 42"/>
                  <a:gd name="T3" fmla="*/ 1 h 66"/>
                  <a:gd name="T4" fmla="*/ 3 w 42"/>
                  <a:gd name="T5" fmla="*/ 3 h 66"/>
                  <a:gd name="T6" fmla="*/ 4 w 42"/>
                  <a:gd name="T7" fmla="*/ 5 h 66"/>
                  <a:gd name="T8" fmla="*/ 5 w 42"/>
                  <a:gd name="T9" fmla="*/ 7 h 66"/>
                  <a:gd name="T10" fmla="*/ 6 w 42"/>
                  <a:gd name="T11" fmla="*/ 9 h 66"/>
                  <a:gd name="T12" fmla="*/ 8 w 42"/>
                  <a:gd name="T13" fmla="*/ 11 h 66"/>
                  <a:gd name="T14" fmla="*/ 9 w 42"/>
                  <a:gd name="T15" fmla="*/ 13 h 66"/>
                  <a:gd name="T16" fmla="*/ 10 w 42"/>
                  <a:gd name="T17" fmla="*/ 16 h 66"/>
                  <a:gd name="T18" fmla="*/ 11 w 42"/>
                  <a:gd name="T19" fmla="*/ 18 h 66"/>
                  <a:gd name="T20" fmla="*/ 12 w 42"/>
                  <a:gd name="T21" fmla="*/ 21 h 66"/>
                  <a:gd name="T22" fmla="*/ 13 w 42"/>
                  <a:gd name="T23" fmla="*/ 23 h 66"/>
                  <a:gd name="T24" fmla="*/ 14 w 42"/>
                  <a:gd name="T25" fmla="*/ 26 h 66"/>
                  <a:gd name="T26" fmla="*/ 15 w 42"/>
                  <a:gd name="T27" fmla="*/ 28 h 66"/>
                  <a:gd name="T28" fmla="*/ 16 w 42"/>
                  <a:gd name="T29" fmla="*/ 31 h 66"/>
                  <a:gd name="T30" fmla="*/ 18 w 42"/>
                  <a:gd name="T31" fmla="*/ 33 h 66"/>
                  <a:gd name="T32" fmla="*/ 19 w 42"/>
                  <a:gd name="T33" fmla="*/ 36 h 66"/>
                  <a:gd name="T34" fmla="*/ 18 w 42"/>
                  <a:gd name="T35" fmla="*/ 36 h 66"/>
                  <a:gd name="T36" fmla="*/ 19 w 42"/>
                  <a:gd name="T37" fmla="*/ 38 h 66"/>
                  <a:gd name="T38" fmla="*/ 21 w 42"/>
                  <a:gd name="T39" fmla="*/ 39 h 66"/>
                  <a:gd name="T40" fmla="*/ 22 w 42"/>
                  <a:gd name="T41" fmla="*/ 39 h 66"/>
                  <a:gd name="T42" fmla="*/ 23 w 42"/>
                  <a:gd name="T43" fmla="*/ 40 h 66"/>
                  <a:gd name="T44" fmla="*/ 23 w 42"/>
                  <a:gd name="T45" fmla="*/ 42 h 66"/>
                  <a:gd name="T46" fmla="*/ 24 w 42"/>
                  <a:gd name="T47" fmla="*/ 43 h 66"/>
                  <a:gd name="T48" fmla="*/ 25 w 42"/>
                  <a:gd name="T49" fmla="*/ 44 h 66"/>
                  <a:gd name="T50" fmla="*/ 27 w 42"/>
                  <a:gd name="T51" fmla="*/ 45 h 66"/>
                  <a:gd name="T52" fmla="*/ 29 w 42"/>
                  <a:gd name="T53" fmla="*/ 46 h 66"/>
                  <a:gd name="T54" fmla="*/ 29 w 42"/>
                  <a:gd name="T55" fmla="*/ 47 h 66"/>
                  <a:gd name="T56" fmla="*/ 31 w 42"/>
                  <a:gd name="T57" fmla="*/ 49 h 66"/>
                  <a:gd name="T58" fmla="*/ 32 w 42"/>
                  <a:gd name="T59" fmla="*/ 50 h 66"/>
                  <a:gd name="T60" fmla="*/ 34 w 42"/>
                  <a:gd name="T61" fmla="*/ 52 h 66"/>
                  <a:gd name="T62" fmla="*/ 35 w 42"/>
                  <a:gd name="T63" fmla="*/ 53 h 66"/>
                  <a:gd name="T64" fmla="*/ 36 w 42"/>
                  <a:gd name="T65" fmla="*/ 55 h 66"/>
                  <a:gd name="T66" fmla="*/ 37 w 42"/>
                  <a:gd name="T67" fmla="*/ 56 h 66"/>
                  <a:gd name="T68" fmla="*/ 38 w 42"/>
                  <a:gd name="T69" fmla="*/ 58 h 66"/>
                  <a:gd name="T70" fmla="*/ 39 w 42"/>
                  <a:gd name="T71" fmla="*/ 60 h 66"/>
                  <a:gd name="T72" fmla="*/ 39 w 42"/>
                  <a:gd name="T73" fmla="*/ 62 h 66"/>
                  <a:gd name="T74" fmla="*/ 40 w 42"/>
                  <a:gd name="T75" fmla="*/ 63 h 66"/>
                  <a:gd name="T76" fmla="*/ 41 w 42"/>
                  <a:gd name="T77" fmla="*/ 65 h 66"/>
                  <a:gd name="T78" fmla="*/ 36 w 42"/>
                  <a:gd name="T79" fmla="*/ 62 h 66"/>
                  <a:gd name="T80" fmla="*/ 32 w 42"/>
                  <a:gd name="T81" fmla="*/ 59 h 66"/>
                  <a:gd name="T82" fmla="*/ 28 w 42"/>
                  <a:gd name="T83" fmla="*/ 56 h 66"/>
                  <a:gd name="T84" fmla="*/ 25 w 42"/>
                  <a:gd name="T85" fmla="*/ 53 h 66"/>
                  <a:gd name="T86" fmla="*/ 21 w 42"/>
                  <a:gd name="T87" fmla="*/ 49 h 66"/>
                  <a:gd name="T88" fmla="*/ 18 w 42"/>
                  <a:gd name="T89" fmla="*/ 45 h 66"/>
                  <a:gd name="T90" fmla="*/ 15 w 42"/>
                  <a:gd name="T91" fmla="*/ 40 h 66"/>
                  <a:gd name="T92" fmla="*/ 12 w 42"/>
                  <a:gd name="T93" fmla="*/ 36 h 66"/>
                  <a:gd name="T94" fmla="*/ 9 w 42"/>
                  <a:gd name="T95" fmla="*/ 32 h 66"/>
                  <a:gd name="T96" fmla="*/ 7 w 42"/>
                  <a:gd name="T97" fmla="*/ 27 h 66"/>
                  <a:gd name="T98" fmla="*/ 5 w 42"/>
                  <a:gd name="T99" fmla="*/ 22 h 66"/>
                  <a:gd name="T100" fmla="*/ 4 w 42"/>
                  <a:gd name="T101" fmla="*/ 18 h 66"/>
                  <a:gd name="T102" fmla="*/ 2 w 42"/>
                  <a:gd name="T103" fmla="*/ 13 h 66"/>
                  <a:gd name="T104" fmla="*/ 1 w 42"/>
                  <a:gd name="T105" fmla="*/ 9 h 66"/>
                  <a:gd name="T106" fmla="*/ 0 w 42"/>
                  <a:gd name="T107" fmla="*/ 5 h 66"/>
                  <a:gd name="T108" fmla="*/ 0 w 42"/>
                  <a:gd name="T109" fmla="*/ 0 h 6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2"/>
                  <a:gd name="T166" fmla="*/ 0 h 66"/>
                  <a:gd name="T167" fmla="*/ 42 w 42"/>
                  <a:gd name="T168" fmla="*/ 66 h 6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2" h="66">
                    <a:moveTo>
                      <a:pt x="0" y="0"/>
                    </a:moveTo>
                    <a:lnTo>
                      <a:pt x="1" y="1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9" y="13"/>
                    </a:lnTo>
                    <a:lnTo>
                      <a:pt x="10" y="16"/>
                    </a:lnTo>
                    <a:lnTo>
                      <a:pt x="11" y="18"/>
                    </a:lnTo>
                    <a:lnTo>
                      <a:pt x="12" y="21"/>
                    </a:lnTo>
                    <a:lnTo>
                      <a:pt x="13" y="23"/>
                    </a:lnTo>
                    <a:lnTo>
                      <a:pt x="14" y="26"/>
                    </a:lnTo>
                    <a:lnTo>
                      <a:pt x="15" y="28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19" y="36"/>
                    </a:lnTo>
                    <a:lnTo>
                      <a:pt x="18" y="36"/>
                    </a:lnTo>
                    <a:lnTo>
                      <a:pt x="19" y="38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3" y="40"/>
                    </a:lnTo>
                    <a:lnTo>
                      <a:pt x="23" y="42"/>
                    </a:lnTo>
                    <a:lnTo>
                      <a:pt x="24" y="43"/>
                    </a:lnTo>
                    <a:lnTo>
                      <a:pt x="25" y="44"/>
                    </a:lnTo>
                    <a:lnTo>
                      <a:pt x="27" y="45"/>
                    </a:lnTo>
                    <a:lnTo>
                      <a:pt x="29" y="46"/>
                    </a:lnTo>
                    <a:lnTo>
                      <a:pt x="29" y="47"/>
                    </a:lnTo>
                    <a:lnTo>
                      <a:pt x="31" y="49"/>
                    </a:lnTo>
                    <a:lnTo>
                      <a:pt x="32" y="50"/>
                    </a:lnTo>
                    <a:lnTo>
                      <a:pt x="34" y="52"/>
                    </a:lnTo>
                    <a:lnTo>
                      <a:pt x="35" y="53"/>
                    </a:lnTo>
                    <a:lnTo>
                      <a:pt x="36" y="55"/>
                    </a:lnTo>
                    <a:lnTo>
                      <a:pt x="37" y="56"/>
                    </a:lnTo>
                    <a:lnTo>
                      <a:pt x="38" y="58"/>
                    </a:lnTo>
                    <a:lnTo>
                      <a:pt x="39" y="60"/>
                    </a:lnTo>
                    <a:lnTo>
                      <a:pt x="39" y="62"/>
                    </a:lnTo>
                    <a:lnTo>
                      <a:pt x="40" y="63"/>
                    </a:lnTo>
                    <a:lnTo>
                      <a:pt x="41" y="65"/>
                    </a:lnTo>
                    <a:lnTo>
                      <a:pt x="36" y="62"/>
                    </a:lnTo>
                    <a:lnTo>
                      <a:pt x="32" y="59"/>
                    </a:lnTo>
                    <a:lnTo>
                      <a:pt x="28" y="56"/>
                    </a:lnTo>
                    <a:lnTo>
                      <a:pt x="25" y="53"/>
                    </a:lnTo>
                    <a:lnTo>
                      <a:pt x="21" y="49"/>
                    </a:lnTo>
                    <a:lnTo>
                      <a:pt x="18" y="45"/>
                    </a:lnTo>
                    <a:lnTo>
                      <a:pt x="15" y="40"/>
                    </a:lnTo>
                    <a:lnTo>
                      <a:pt x="12" y="36"/>
                    </a:lnTo>
                    <a:lnTo>
                      <a:pt x="9" y="32"/>
                    </a:lnTo>
                    <a:lnTo>
                      <a:pt x="7" y="27"/>
                    </a:lnTo>
                    <a:lnTo>
                      <a:pt x="5" y="22"/>
                    </a:lnTo>
                    <a:lnTo>
                      <a:pt x="4" y="18"/>
                    </a:lnTo>
                    <a:lnTo>
                      <a:pt x="2" y="13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6" name="Freeform 138"/>
              <p:cNvSpPr>
                <a:spLocks/>
              </p:cNvSpPr>
              <p:nvPr/>
            </p:nvSpPr>
            <p:spPr bwMode="auto">
              <a:xfrm>
                <a:off x="2159" y="1711"/>
                <a:ext cx="14" cy="24"/>
              </a:xfrm>
              <a:custGeom>
                <a:avLst/>
                <a:gdLst>
                  <a:gd name="T0" fmla="*/ 13 w 14"/>
                  <a:gd name="T1" fmla="*/ 0 h 24"/>
                  <a:gd name="T2" fmla="*/ 13 w 14"/>
                  <a:gd name="T3" fmla="*/ 1 h 24"/>
                  <a:gd name="T4" fmla="*/ 13 w 14"/>
                  <a:gd name="T5" fmla="*/ 3 h 24"/>
                  <a:gd name="T6" fmla="*/ 12 w 14"/>
                  <a:gd name="T7" fmla="*/ 4 h 24"/>
                  <a:gd name="T8" fmla="*/ 12 w 14"/>
                  <a:gd name="T9" fmla="*/ 6 h 24"/>
                  <a:gd name="T10" fmla="*/ 11 w 14"/>
                  <a:gd name="T11" fmla="*/ 8 h 24"/>
                  <a:gd name="T12" fmla="*/ 10 w 14"/>
                  <a:gd name="T13" fmla="*/ 10 h 24"/>
                  <a:gd name="T14" fmla="*/ 8 w 14"/>
                  <a:gd name="T15" fmla="*/ 12 h 24"/>
                  <a:gd name="T16" fmla="*/ 7 w 14"/>
                  <a:gd name="T17" fmla="*/ 14 h 24"/>
                  <a:gd name="T18" fmla="*/ 5 w 14"/>
                  <a:gd name="T19" fmla="*/ 16 h 24"/>
                  <a:gd name="T20" fmla="*/ 3 w 14"/>
                  <a:gd name="T21" fmla="*/ 18 h 24"/>
                  <a:gd name="T22" fmla="*/ 1 w 14"/>
                  <a:gd name="T23" fmla="*/ 21 h 24"/>
                  <a:gd name="T24" fmla="*/ 0 w 14"/>
                  <a:gd name="T25" fmla="*/ 23 h 24"/>
                  <a:gd name="T26" fmla="*/ 1 w 14"/>
                  <a:gd name="T27" fmla="*/ 21 h 24"/>
                  <a:gd name="T28" fmla="*/ 1 w 14"/>
                  <a:gd name="T29" fmla="*/ 18 h 24"/>
                  <a:gd name="T30" fmla="*/ 2 w 14"/>
                  <a:gd name="T31" fmla="*/ 16 h 24"/>
                  <a:gd name="T32" fmla="*/ 4 w 14"/>
                  <a:gd name="T33" fmla="*/ 15 h 24"/>
                  <a:gd name="T34" fmla="*/ 5 w 14"/>
                  <a:gd name="T35" fmla="*/ 12 h 24"/>
                  <a:gd name="T36" fmla="*/ 6 w 14"/>
                  <a:gd name="T37" fmla="*/ 11 h 24"/>
                  <a:gd name="T38" fmla="*/ 7 w 14"/>
                  <a:gd name="T39" fmla="*/ 9 h 24"/>
                  <a:gd name="T40" fmla="*/ 9 w 14"/>
                  <a:gd name="T41" fmla="*/ 8 h 24"/>
                  <a:gd name="T42" fmla="*/ 10 w 14"/>
                  <a:gd name="T43" fmla="*/ 6 h 24"/>
                  <a:gd name="T44" fmla="*/ 11 w 14"/>
                  <a:gd name="T45" fmla="*/ 4 h 24"/>
                  <a:gd name="T46" fmla="*/ 12 w 14"/>
                  <a:gd name="T47" fmla="*/ 2 h 24"/>
                  <a:gd name="T48" fmla="*/ 13 w 14"/>
                  <a:gd name="T49" fmla="*/ 0 h 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4"/>
                  <a:gd name="T77" fmla="*/ 14 w 14"/>
                  <a:gd name="T78" fmla="*/ 24 h 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4">
                    <a:moveTo>
                      <a:pt x="13" y="0"/>
                    </a:moveTo>
                    <a:lnTo>
                      <a:pt x="13" y="1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3" y="18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7" name="Freeform 139"/>
              <p:cNvSpPr>
                <a:spLocks/>
              </p:cNvSpPr>
              <p:nvPr/>
            </p:nvSpPr>
            <p:spPr bwMode="auto">
              <a:xfrm>
                <a:off x="2151" y="1715"/>
                <a:ext cx="8" cy="18"/>
              </a:xfrm>
              <a:custGeom>
                <a:avLst/>
                <a:gdLst>
                  <a:gd name="T0" fmla="*/ 4 w 8"/>
                  <a:gd name="T1" fmla="*/ 0 h 18"/>
                  <a:gd name="T2" fmla="*/ 5 w 8"/>
                  <a:gd name="T3" fmla="*/ 0 h 18"/>
                  <a:gd name="T4" fmla="*/ 6 w 8"/>
                  <a:gd name="T5" fmla="*/ 1 h 18"/>
                  <a:gd name="T6" fmla="*/ 7 w 8"/>
                  <a:gd name="T7" fmla="*/ 1 h 18"/>
                  <a:gd name="T8" fmla="*/ 7 w 8"/>
                  <a:gd name="T9" fmla="*/ 2 h 18"/>
                  <a:gd name="T10" fmla="*/ 7 w 8"/>
                  <a:gd name="T11" fmla="*/ 3 h 18"/>
                  <a:gd name="T12" fmla="*/ 7 w 8"/>
                  <a:gd name="T13" fmla="*/ 4 h 18"/>
                  <a:gd name="T14" fmla="*/ 7 w 8"/>
                  <a:gd name="T15" fmla="*/ 6 h 18"/>
                  <a:gd name="T16" fmla="*/ 6 w 8"/>
                  <a:gd name="T17" fmla="*/ 7 h 18"/>
                  <a:gd name="T18" fmla="*/ 5 w 8"/>
                  <a:gd name="T19" fmla="*/ 9 h 18"/>
                  <a:gd name="T20" fmla="*/ 5 w 8"/>
                  <a:gd name="T21" fmla="*/ 10 h 18"/>
                  <a:gd name="T22" fmla="*/ 3 w 8"/>
                  <a:gd name="T23" fmla="*/ 12 h 18"/>
                  <a:gd name="T24" fmla="*/ 3 w 8"/>
                  <a:gd name="T25" fmla="*/ 13 h 18"/>
                  <a:gd name="T26" fmla="*/ 1 w 8"/>
                  <a:gd name="T27" fmla="*/ 15 h 18"/>
                  <a:gd name="T28" fmla="*/ 1 w 8"/>
                  <a:gd name="T29" fmla="*/ 16 h 18"/>
                  <a:gd name="T30" fmla="*/ 0 w 8"/>
                  <a:gd name="T31" fmla="*/ 16 h 18"/>
                  <a:gd name="T32" fmla="*/ 0 w 8"/>
                  <a:gd name="T33" fmla="*/ 17 h 18"/>
                  <a:gd name="T34" fmla="*/ 0 w 8"/>
                  <a:gd name="T35" fmla="*/ 15 h 18"/>
                  <a:gd name="T36" fmla="*/ 1 w 8"/>
                  <a:gd name="T37" fmla="*/ 12 h 18"/>
                  <a:gd name="T38" fmla="*/ 1 w 8"/>
                  <a:gd name="T39" fmla="*/ 11 h 18"/>
                  <a:gd name="T40" fmla="*/ 1 w 8"/>
                  <a:gd name="T41" fmla="*/ 10 h 18"/>
                  <a:gd name="T42" fmla="*/ 1 w 8"/>
                  <a:gd name="T43" fmla="*/ 8 h 18"/>
                  <a:gd name="T44" fmla="*/ 2 w 8"/>
                  <a:gd name="T45" fmla="*/ 7 h 18"/>
                  <a:gd name="T46" fmla="*/ 2 w 8"/>
                  <a:gd name="T47" fmla="*/ 5 h 18"/>
                  <a:gd name="T48" fmla="*/ 3 w 8"/>
                  <a:gd name="T49" fmla="*/ 3 h 18"/>
                  <a:gd name="T50" fmla="*/ 3 w 8"/>
                  <a:gd name="T51" fmla="*/ 1 h 18"/>
                  <a:gd name="T52" fmla="*/ 4 w 8"/>
                  <a:gd name="T53" fmla="*/ 0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"/>
                  <a:gd name="T82" fmla="*/ 0 h 18"/>
                  <a:gd name="T83" fmla="*/ 8 w 8"/>
                  <a:gd name="T84" fmla="*/ 18 h 1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" h="18">
                    <a:moveTo>
                      <a:pt x="4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8" name="Freeform 140"/>
              <p:cNvSpPr>
                <a:spLocks/>
              </p:cNvSpPr>
              <p:nvPr/>
            </p:nvSpPr>
            <p:spPr bwMode="auto">
              <a:xfrm>
                <a:off x="2172" y="1716"/>
                <a:ext cx="12" cy="12"/>
              </a:xfrm>
              <a:custGeom>
                <a:avLst/>
                <a:gdLst>
                  <a:gd name="T0" fmla="*/ 7 w 12"/>
                  <a:gd name="T1" fmla="*/ 0 h 12"/>
                  <a:gd name="T2" fmla="*/ 8 w 12"/>
                  <a:gd name="T3" fmla="*/ 0 h 12"/>
                  <a:gd name="T4" fmla="*/ 10 w 12"/>
                  <a:gd name="T5" fmla="*/ 1 h 12"/>
                  <a:gd name="T6" fmla="*/ 11 w 12"/>
                  <a:gd name="T7" fmla="*/ 2 h 12"/>
                  <a:gd name="T8" fmla="*/ 11 w 12"/>
                  <a:gd name="T9" fmla="*/ 4 h 12"/>
                  <a:gd name="T10" fmla="*/ 10 w 12"/>
                  <a:gd name="T11" fmla="*/ 6 h 12"/>
                  <a:gd name="T12" fmla="*/ 9 w 12"/>
                  <a:gd name="T13" fmla="*/ 7 h 12"/>
                  <a:gd name="T14" fmla="*/ 8 w 12"/>
                  <a:gd name="T15" fmla="*/ 7 h 12"/>
                  <a:gd name="T16" fmla="*/ 7 w 12"/>
                  <a:gd name="T17" fmla="*/ 8 h 12"/>
                  <a:gd name="T18" fmla="*/ 6 w 12"/>
                  <a:gd name="T19" fmla="*/ 9 h 12"/>
                  <a:gd name="T20" fmla="*/ 4 w 12"/>
                  <a:gd name="T21" fmla="*/ 9 h 12"/>
                  <a:gd name="T22" fmla="*/ 2 w 12"/>
                  <a:gd name="T23" fmla="*/ 10 h 12"/>
                  <a:gd name="T24" fmla="*/ 1 w 12"/>
                  <a:gd name="T25" fmla="*/ 11 h 12"/>
                  <a:gd name="T26" fmla="*/ 0 w 12"/>
                  <a:gd name="T27" fmla="*/ 11 h 12"/>
                  <a:gd name="T28" fmla="*/ 1 w 12"/>
                  <a:gd name="T29" fmla="*/ 10 h 12"/>
                  <a:gd name="T30" fmla="*/ 1 w 12"/>
                  <a:gd name="T31" fmla="*/ 8 h 12"/>
                  <a:gd name="T32" fmla="*/ 2 w 12"/>
                  <a:gd name="T33" fmla="*/ 7 h 12"/>
                  <a:gd name="T34" fmla="*/ 3 w 12"/>
                  <a:gd name="T35" fmla="*/ 6 h 12"/>
                  <a:gd name="T36" fmla="*/ 4 w 12"/>
                  <a:gd name="T37" fmla="*/ 4 h 12"/>
                  <a:gd name="T38" fmla="*/ 5 w 12"/>
                  <a:gd name="T39" fmla="*/ 2 h 12"/>
                  <a:gd name="T40" fmla="*/ 6 w 12"/>
                  <a:gd name="T41" fmla="*/ 1 h 12"/>
                  <a:gd name="T42" fmla="*/ 7 w 12"/>
                  <a:gd name="T43" fmla="*/ 0 h 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"/>
                  <a:gd name="T67" fmla="*/ 0 h 12"/>
                  <a:gd name="T68" fmla="*/ 12 w 12"/>
                  <a:gd name="T69" fmla="*/ 12 h 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" h="12">
                    <a:moveTo>
                      <a:pt x="7" y="0"/>
                    </a:moveTo>
                    <a:lnTo>
                      <a:pt x="8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9" name="Freeform 141"/>
              <p:cNvSpPr>
                <a:spLocks/>
              </p:cNvSpPr>
              <p:nvPr/>
            </p:nvSpPr>
            <p:spPr bwMode="auto">
              <a:xfrm>
                <a:off x="1947" y="1717"/>
                <a:ext cx="133" cy="76"/>
              </a:xfrm>
              <a:custGeom>
                <a:avLst/>
                <a:gdLst>
                  <a:gd name="T0" fmla="*/ 53 w 133"/>
                  <a:gd name="T1" fmla="*/ 1 h 76"/>
                  <a:gd name="T2" fmla="*/ 61 w 133"/>
                  <a:gd name="T3" fmla="*/ 4 h 76"/>
                  <a:gd name="T4" fmla="*/ 68 w 133"/>
                  <a:gd name="T5" fmla="*/ 8 h 76"/>
                  <a:gd name="T6" fmla="*/ 75 w 133"/>
                  <a:gd name="T7" fmla="*/ 12 h 76"/>
                  <a:gd name="T8" fmla="*/ 82 w 133"/>
                  <a:gd name="T9" fmla="*/ 16 h 76"/>
                  <a:gd name="T10" fmla="*/ 89 w 133"/>
                  <a:gd name="T11" fmla="*/ 20 h 76"/>
                  <a:gd name="T12" fmla="*/ 97 w 133"/>
                  <a:gd name="T13" fmla="*/ 24 h 76"/>
                  <a:gd name="T14" fmla="*/ 105 w 133"/>
                  <a:gd name="T15" fmla="*/ 26 h 76"/>
                  <a:gd name="T16" fmla="*/ 112 w 133"/>
                  <a:gd name="T17" fmla="*/ 28 h 76"/>
                  <a:gd name="T18" fmla="*/ 117 w 133"/>
                  <a:gd name="T19" fmla="*/ 30 h 76"/>
                  <a:gd name="T20" fmla="*/ 122 w 133"/>
                  <a:gd name="T21" fmla="*/ 33 h 76"/>
                  <a:gd name="T22" fmla="*/ 127 w 133"/>
                  <a:gd name="T23" fmla="*/ 36 h 76"/>
                  <a:gd name="T24" fmla="*/ 131 w 133"/>
                  <a:gd name="T25" fmla="*/ 40 h 76"/>
                  <a:gd name="T26" fmla="*/ 132 w 133"/>
                  <a:gd name="T27" fmla="*/ 44 h 76"/>
                  <a:gd name="T28" fmla="*/ 131 w 133"/>
                  <a:gd name="T29" fmla="*/ 48 h 76"/>
                  <a:gd name="T30" fmla="*/ 126 w 133"/>
                  <a:gd name="T31" fmla="*/ 52 h 76"/>
                  <a:gd name="T32" fmla="*/ 120 w 133"/>
                  <a:gd name="T33" fmla="*/ 56 h 76"/>
                  <a:gd name="T34" fmla="*/ 114 w 133"/>
                  <a:gd name="T35" fmla="*/ 60 h 76"/>
                  <a:gd name="T36" fmla="*/ 108 w 133"/>
                  <a:gd name="T37" fmla="*/ 65 h 76"/>
                  <a:gd name="T38" fmla="*/ 102 w 133"/>
                  <a:gd name="T39" fmla="*/ 70 h 76"/>
                  <a:gd name="T40" fmla="*/ 96 w 133"/>
                  <a:gd name="T41" fmla="*/ 73 h 76"/>
                  <a:gd name="T42" fmla="*/ 90 w 133"/>
                  <a:gd name="T43" fmla="*/ 75 h 76"/>
                  <a:gd name="T44" fmla="*/ 84 w 133"/>
                  <a:gd name="T45" fmla="*/ 74 h 76"/>
                  <a:gd name="T46" fmla="*/ 77 w 133"/>
                  <a:gd name="T47" fmla="*/ 72 h 76"/>
                  <a:gd name="T48" fmla="*/ 69 w 133"/>
                  <a:gd name="T49" fmla="*/ 67 h 76"/>
                  <a:gd name="T50" fmla="*/ 60 w 133"/>
                  <a:gd name="T51" fmla="*/ 63 h 76"/>
                  <a:gd name="T52" fmla="*/ 51 w 133"/>
                  <a:gd name="T53" fmla="*/ 59 h 76"/>
                  <a:gd name="T54" fmla="*/ 41 w 133"/>
                  <a:gd name="T55" fmla="*/ 55 h 76"/>
                  <a:gd name="T56" fmla="*/ 32 w 133"/>
                  <a:gd name="T57" fmla="*/ 51 h 76"/>
                  <a:gd name="T58" fmla="*/ 23 w 133"/>
                  <a:gd name="T59" fmla="*/ 47 h 76"/>
                  <a:gd name="T60" fmla="*/ 14 w 133"/>
                  <a:gd name="T61" fmla="*/ 42 h 76"/>
                  <a:gd name="T62" fmla="*/ 6 w 133"/>
                  <a:gd name="T63" fmla="*/ 37 h 76"/>
                  <a:gd name="T64" fmla="*/ 1 w 133"/>
                  <a:gd name="T65" fmla="*/ 33 h 76"/>
                  <a:gd name="T66" fmla="*/ 0 w 133"/>
                  <a:gd name="T67" fmla="*/ 29 h 76"/>
                  <a:gd name="T68" fmla="*/ 0 w 133"/>
                  <a:gd name="T69" fmla="*/ 25 h 76"/>
                  <a:gd name="T70" fmla="*/ 2 w 133"/>
                  <a:gd name="T71" fmla="*/ 23 h 76"/>
                  <a:gd name="T72" fmla="*/ 4 w 133"/>
                  <a:gd name="T73" fmla="*/ 21 h 76"/>
                  <a:gd name="T74" fmla="*/ 9 w 133"/>
                  <a:gd name="T75" fmla="*/ 20 h 76"/>
                  <a:gd name="T76" fmla="*/ 14 w 133"/>
                  <a:gd name="T77" fmla="*/ 17 h 76"/>
                  <a:gd name="T78" fmla="*/ 19 w 133"/>
                  <a:gd name="T79" fmla="*/ 14 h 76"/>
                  <a:gd name="T80" fmla="*/ 25 w 133"/>
                  <a:gd name="T81" fmla="*/ 11 h 76"/>
                  <a:gd name="T82" fmla="*/ 31 w 133"/>
                  <a:gd name="T83" fmla="*/ 8 h 76"/>
                  <a:gd name="T84" fmla="*/ 36 w 133"/>
                  <a:gd name="T85" fmla="*/ 6 h 76"/>
                  <a:gd name="T86" fmla="*/ 42 w 133"/>
                  <a:gd name="T87" fmla="*/ 3 h 76"/>
                  <a:gd name="T88" fmla="*/ 47 w 133"/>
                  <a:gd name="T89" fmla="*/ 1 h 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76"/>
                  <a:gd name="T137" fmla="*/ 133 w 133"/>
                  <a:gd name="T138" fmla="*/ 76 h 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76">
                    <a:moveTo>
                      <a:pt x="50" y="0"/>
                    </a:moveTo>
                    <a:lnTo>
                      <a:pt x="53" y="1"/>
                    </a:lnTo>
                    <a:lnTo>
                      <a:pt x="57" y="3"/>
                    </a:lnTo>
                    <a:lnTo>
                      <a:pt x="61" y="4"/>
                    </a:lnTo>
                    <a:lnTo>
                      <a:pt x="64" y="6"/>
                    </a:lnTo>
                    <a:lnTo>
                      <a:pt x="68" y="8"/>
                    </a:lnTo>
                    <a:lnTo>
                      <a:pt x="71" y="10"/>
                    </a:lnTo>
                    <a:lnTo>
                      <a:pt x="75" y="12"/>
                    </a:lnTo>
                    <a:lnTo>
                      <a:pt x="79" y="14"/>
                    </a:lnTo>
                    <a:lnTo>
                      <a:pt x="82" y="16"/>
                    </a:lnTo>
                    <a:lnTo>
                      <a:pt x="86" y="18"/>
                    </a:lnTo>
                    <a:lnTo>
                      <a:pt x="89" y="20"/>
                    </a:lnTo>
                    <a:lnTo>
                      <a:pt x="93" y="22"/>
                    </a:lnTo>
                    <a:lnTo>
                      <a:pt x="97" y="24"/>
                    </a:lnTo>
                    <a:lnTo>
                      <a:pt x="101" y="25"/>
                    </a:lnTo>
                    <a:lnTo>
                      <a:pt x="105" y="26"/>
                    </a:lnTo>
                    <a:lnTo>
                      <a:pt x="109" y="28"/>
                    </a:lnTo>
                    <a:lnTo>
                      <a:pt x="112" y="28"/>
                    </a:lnTo>
                    <a:lnTo>
                      <a:pt x="114" y="29"/>
                    </a:lnTo>
                    <a:lnTo>
                      <a:pt x="117" y="30"/>
                    </a:lnTo>
                    <a:lnTo>
                      <a:pt x="120" y="31"/>
                    </a:lnTo>
                    <a:lnTo>
                      <a:pt x="122" y="33"/>
                    </a:lnTo>
                    <a:lnTo>
                      <a:pt x="125" y="34"/>
                    </a:lnTo>
                    <a:lnTo>
                      <a:pt x="127" y="36"/>
                    </a:lnTo>
                    <a:lnTo>
                      <a:pt x="129" y="38"/>
                    </a:lnTo>
                    <a:lnTo>
                      <a:pt x="131" y="40"/>
                    </a:lnTo>
                    <a:lnTo>
                      <a:pt x="132" y="41"/>
                    </a:lnTo>
                    <a:lnTo>
                      <a:pt x="132" y="44"/>
                    </a:lnTo>
                    <a:lnTo>
                      <a:pt x="132" y="46"/>
                    </a:lnTo>
                    <a:lnTo>
                      <a:pt x="131" y="48"/>
                    </a:lnTo>
                    <a:lnTo>
                      <a:pt x="129" y="50"/>
                    </a:lnTo>
                    <a:lnTo>
                      <a:pt x="126" y="52"/>
                    </a:lnTo>
                    <a:lnTo>
                      <a:pt x="123" y="54"/>
                    </a:lnTo>
                    <a:lnTo>
                      <a:pt x="120" y="56"/>
                    </a:lnTo>
                    <a:lnTo>
                      <a:pt x="117" y="58"/>
                    </a:lnTo>
                    <a:lnTo>
                      <a:pt x="114" y="60"/>
                    </a:lnTo>
                    <a:lnTo>
                      <a:pt x="111" y="63"/>
                    </a:lnTo>
                    <a:lnTo>
                      <a:pt x="108" y="65"/>
                    </a:lnTo>
                    <a:lnTo>
                      <a:pt x="105" y="68"/>
                    </a:lnTo>
                    <a:lnTo>
                      <a:pt x="102" y="70"/>
                    </a:lnTo>
                    <a:lnTo>
                      <a:pt x="99" y="72"/>
                    </a:lnTo>
                    <a:lnTo>
                      <a:pt x="96" y="73"/>
                    </a:lnTo>
                    <a:lnTo>
                      <a:pt x="93" y="74"/>
                    </a:lnTo>
                    <a:lnTo>
                      <a:pt x="90" y="75"/>
                    </a:lnTo>
                    <a:lnTo>
                      <a:pt x="87" y="75"/>
                    </a:lnTo>
                    <a:lnTo>
                      <a:pt x="84" y="74"/>
                    </a:lnTo>
                    <a:lnTo>
                      <a:pt x="81" y="73"/>
                    </a:lnTo>
                    <a:lnTo>
                      <a:pt x="77" y="72"/>
                    </a:lnTo>
                    <a:lnTo>
                      <a:pt x="74" y="69"/>
                    </a:lnTo>
                    <a:lnTo>
                      <a:pt x="69" y="67"/>
                    </a:lnTo>
                    <a:lnTo>
                      <a:pt x="64" y="65"/>
                    </a:lnTo>
                    <a:lnTo>
                      <a:pt x="60" y="63"/>
                    </a:lnTo>
                    <a:lnTo>
                      <a:pt x="55" y="61"/>
                    </a:lnTo>
                    <a:lnTo>
                      <a:pt x="51" y="59"/>
                    </a:lnTo>
                    <a:lnTo>
                      <a:pt x="46" y="57"/>
                    </a:lnTo>
                    <a:lnTo>
                      <a:pt x="41" y="55"/>
                    </a:lnTo>
                    <a:lnTo>
                      <a:pt x="37" y="53"/>
                    </a:lnTo>
                    <a:lnTo>
                      <a:pt x="32" y="51"/>
                    </a:lnTo>
                    <a:lnTo>
                      <a:pt x="27" y="49"/>
                    </a:lnTo>
                    <a:lnTo>
                      <a:pt x="23" y="47"/>
                    </a:lnTo>
                    <a:lnTo>
                      <a:pt x="18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6" y="37"/>
                    </a:lnTo>
                    <a:lnTo>
                      <a:pt x="2" y="35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9" y="20"/>
                    </a:lnTo>
                    <a:lnTo>
                      <a:pt x="11" y="18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19" y="14"/>
                    </a:lnTo>
                    <a:lnTo>
                      <a:pt x="22" y="13"/>
                    </a:lnTo>
                    <a:lnTo>
                      <a:pt x="25" y="11"/>
                    </a:lnTo>
                    <a:lnTo>
                      <a:pt x="28" y="10"/>
                    </a:lnTo>
                    <a:lnTo>
                      <a:pt x="31" y="8"/>
                    </a:lnTo>
                    <a:lnTo>
                      <a:pt x="33" y="7"/>
                    </a:lnTo>
                    <a:lnTo>
                      <a:pt x="36" y="6"/>
                    </a:lnTo>
                    <a:lnTo>
                      <a:pt x="39" y="5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7" y="1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0" name="Freeform 142"/>
              <p:cNvSpPr>
                <a:spLocks/>
              </p:cNvSpPr>
              <p:nvPr/>
            </p:nvSpPr>
            <p:spPr bwMode="auto">
              <a:xfrm>
                <a:off x="1922" y="1718"/>
                <a:ext cx="299" cy="219"/>
              </a:xfrm>
              <a:custGeom>
                <a:avLst/>
                <a:gdLst>
                  <a:gd name="T0" fmla="*/ 296 w 299"/>
                  <a:gd name="T1" fmla="*/ 3 h 219"/>
                  <a:gd name="T2" fmla="*/ 298 w 299"/>
                  <a:gd name="T3" fmla="*/ 10 h 219"/>
                  <a:gd name="T4" fmla="*/ 296 w 299"/>
                  <a:gd name="T5" fmla="*/ 16 h 219"/>
                  <a:gd name="T6" fmla="*/ 291 w 299"/>
                  <a:gd name="T7" fmla="*/ 21 h 219"/>
                  <a:gd name="T8" fmla="*/ 283 w 299"/>
                  <a:gd name="T9" fmla="*/ 27 h 219"/>
                  <a:gd name="T10" fmla="*/ 276 w 299"/>
                  <a:gd name="T11" fmla="*/ 33 h 219"/>
                  <a:gd name="T12" fmla="*/ 267 w 299"/>
                  <a:gd name="T13" fmla="*/ 38 h 219"/>
                  <a:gd name="T14" fmla="*/ 261 w 299"/>
                  <a:gd name="T15" fmla="*/ 43 h 219"/>
                  <a:gd name="T16" fmla="*/ 246 w 299"/>
                  <a:gd name="T17" fmla="*/ 53 h 219"/>
                  <a:gd name="T18" fmla="*/ 222 w 299"/>
                  <a:gd name="T19" fmla="*/ 68 h 219"/>
                  <a:gd name="T20" fmla="*/ 198 w 299"/>
                  <a:gd name="T21" fmla="*/ 84 h 219"/>
                  <a:gd name="T22" fmla="*/ 174 w 299"/>
                  <a:gd name="T23" fmla="*/ 101 h 219"/>
                  <a:gd name="T24" fmla="*/ 150 w 299"/>
                  <a:gd name="T25" fmla="*/ 117 h 219"/>
                  <a:gd name="T26" fmla="*/ 127 w 299"/>
                  <a:gd name="T27" fmla="*/ 133 h 219"/>
                  <a:gd name="T28" fmla="*/ 103 w 299"/>
                  <a:gd name="T29" fmla="*/ 149 h 219"/>
                  <a:gd name="T30" fmla="*/ 80 w 299"/>
                  <a:gd name="T31" fmla="*/ 165 h 219"/>
                  <a:gd name="T32" fmla="*/ 65 w 299"/>
                  <a:gd name="T33" fmla="*/ 175 h 219"/>
                  <a:gd name="T34" fmla="*/ 58 w 299"/>
                  <a:gd name="T35" fmla="*/ 181 h 219"/>
                  <a:gd name="T36" fmla="*/ 51 w 299"/>
                  <a:gd name="T37" fmla="*/ 187 h 219"/>
                  <a:gd name="T38" fmla="*/ 43 w 299"/>
                  <a:gd name="T39" fmla="*/ 192 h 219"/>
                  <a:gd name="T40" fmla="*/ 35 w 299"/>
                  <a:gd name="T41" fmla="*/ 197 h 219"/>
                  <a:gd name="T42" fmla="*/ 27 w 299"/>
                  <a:gd name="T43" fmla="*/ 202 h 219"/>
                  <a:gd name="T44" fmla="*/ 19 w 299"/>
                  <a:gd name="T45" fmla="*/ 208 h 219"/>
                  <a:gd name="T46" fmla="*/ 12 w 299"/>
                  <a:gd name="T47" fmla="*/ 213 h 219"/>
                  <a:gd name="T48" fmla="*/ 7 w 299"/>
                  <a:gd name="T49" fmla="*/ 215 h 219"/>
                  <a:gd name="T50" fmla="*/ 3 w 299"/>
                  <a:gd name="T51" fmla="*/ 217 h 219"/>
                  <a:gd name="T52" fmla="*/ 0 w 299"/>
                  <a:gd name="T53" fmla="*/ 214 h 219"/>
                  <a:gd name="T54" fmla="*/ 0 w 299"/>
                  <a:gd name="T55" fmla="*/ 208 h 219"/>
                  <a:gd name="T56" fmla="*/ 4 w 299"/>
                  <a:gd name="T57" fmla="*/ 203 h 219"/>
                  <a:gd name="T58" fmla="*/ 9 w 299"/>
                  <a:gd name="T59" fmla="*/ 198 h 219"/>
                  <a:gd name="T60" fmla="*/ 15 w 299"/>
                  <a:gd name="T61" fmla="*/ 194 h 219"/>
                  <a:gd name="T62" fmla="*/ 22 w 299"/>
                  <a:gd name="T63" fmla="*/ 189 h 219"/>
                  <a:gd name="T64" fmla="*/ 28 w 299"/>
                  <a:gd name="T65" fmla="*/ 185 h 219"/>
                  <a:gd name="T66" fmla="*/ 34 w 299"/>
                  <a:gd name="T67" fmla="*/ 181 h 219"/>
                  <a:gd name="T68" fmla="*/ 43 w 299"/>
                  <a:gd name="T69" fmla="*/ 174 h 219"/>
                  <a:gd name="T70" fmla="*/ 57 w 299"/>
                  <a:gd name="T71" fmla="*/ 163 h 219"/>
                  <a:gd name="T72" fmla="*/ 72 w 299"/>
                  <a:gd name="T73" fmla="*/ 153 h 219"/>
                  <a:gd name="T74" fmla="*/ 86 w 299"/>
                  <a:gd name="T75" fmla="*/ 143 h 219"/>
                  <a:gd name="T76" fmla="*/ 101 w 299"/>
                  <a:gd name="T77" fmla="*/ 133 h 219"/>
                  <a:gd name="T78" fmla="*/ 116 w 299"/>
                  <a:gd name="T79" fmla="*/ 123 h 219"/>
                  <a:gd name="T80" fmla="*/ 130 w 299"/>
                  <a:gd name="T81" fmla="*/ 112 h 219"/>
                  <a:gd name="T82" fmla="*/ 145 w 299"/>
                  <a:gd name="T83" fmla="*/ 103 h 219"/>
                  <a:gd name="T84" fmla="*/ 162 w 299"/>
                  <a:gd name="T85" fmla="*/ 92 h 219"/>
                  <a:gd name="T86" fmla="*/ 179 w 299"/>
                  <a:gd name="T87" fmla="*/ 81 h 219"/>
                  <a:gd name="T88" fmla="*/ 197 w 299"/>
                  <a:gd name="T89" fmla="*/ 70 h 219"/>
                  <a:gd name="T90" fmla="*/ 215 w 299"/>
                  <a:gd name="T91" fmla="*/ 58 h 219"/>
                  <a:gd name="T92" fmla="*/ 233 w 299"/>
                  <a:gd name="T93" fmla="*/ 45 h 219"/>
                  <a:gd name="T94" fmla="*/ 250 w 299"/>
                  <a:gd name="T95" fmla="*/ 32 h 219"/>
                  <a:gd name="T96" fmla="*/ 267 w 299"/>
                  <a:gd name="T97" fmla="*/ 19 h 219"/>
                  <a:gd name="T98" fmla="*/ 285 w 299"/>
                  <a:gd name="T99" fmla="*/ 6 h 2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99"/>
                  <a:gd name="T151" fmla="*/ 0 h 219"/>
                  <a:gd name="T152" fmla="*/ 299 w 299"/>
                  <a:gd name="T153" fmla="*/ 219 h 21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99" h="219">
                    <a:moveTo>
                      <a:pt x="293" y="0"/>
                    </a:moveTo>
                    <a:lnTo>
                      <a:pt x="296" y="3"/>
                    </a:lnTo>
                    <a:lnTo>
                      <a:pt x="298" y="7"/>
                    </a:lnTo>
                    <a:lnTo>
                      <a:pt x="298" y="10"/>
                    </a:lnTo>
                    <a:lnTo>
                      <a:pt x="298" y="13"/>
                    </a:lnTo>
                    <a:lnTo>
                      <a:pt x="296" y="16"/>
                    </a:lnTo>
                    <a:lnTo>
                      <a:pt x="294" y="19"/>
                    </a:lnTo>
                    <a:lnTo>
                      <a:pt x="291" y="21"/>
                    </a:lnTo>
                    <a:lnTo>
                      <a:pt x="288" y="25"/>
                    </a:lnTo>
                    <a:lnTo>
                      <a:pt x="283" y="27"/>
                    </a:lnTo>
                    <a:lnTo>
                      <a:pt x="280" y="30"/>
                    </a:lnTo>
                    <a:lnTo>
                      <a:pt x="276" y="33"/>
                    </a:lnTo>
                    <a:lnTo>
                      <a:pt x="272" y="35"/>
                    </a:lnTo>
                    <a:lnTo>
                      <a:pt x="267" y="38"/>
                    </a:lnTo>
                    <a:lnTo>
                      <a:pt x="264" y="40"/>
                    </a:lnTo>
                    <a:lnTo>
                      <a:pt x="261" y="43"/>
                    </a:lnTo>
                    <a:lnTo>
                      <a:pt x="258" y="46"/>
                    </a:lnTo>
                    <a:lnTo>
                      <a:pt x="246" y="53"/>
                    </a:lnTo>
                    <a:lnTo>
                      <a:pt x="234" y="61"/>
                    </a:lnTo>
                    <a:lnTo>
                      <a:pt x="222" y="68"/>
                    </a:lnTo>
                    <a:lnTo>
                      <a:pt x="210" y="76"/>
                    </a:lnTo>
                    <a:lnTo>
                      <a:pt x="198" y="84"/>
                    </a:lnTo>
                    <a:lnTo>
                      <a:pt x="186" y="92"/>
                    </a:lnTo>
                    <a:lnTo>
                      <a:pt x="174" y="101"/>
                    </a:lnTo>
                    <a:lnTo>
                      <a:pt x="162" y="109"/>
                    </a:lnTo>
                    <a:lnTo>
                      <a:pt x="150" y="117"/>
                    </a:lnTo>
                    <a:lnTo>
                      <a:pt x="139" y="125"/>
                    </a:lnTo>
                    <a:lnTo>
                      <a:pt x="127" y="133"/>
                    </a:lnTo>
                    <a:lnTo>
                      <a:pt x="115" y="141"/>
                    </a:lnTo>
                    <a:lnTo>
                      <a:pt x="103" y="149"/>
                    </a:lnTo>
                    <a:lnTo>
                      <a:pt x="92" y="157"/>
                    </a:lnTo>
                    <a:lnTo>
                      <a:pt x="80" y="165"/>
                    </a:lnTo>
                    <a:lnTo>
                      <a:pt x="68" y="172"/>
                    </a:lnTo>
                    <a:lnTo>
                      <a:pt x="65" y="175"/>
                    </a:lnTo>
                    <a:lnTo>
                      <a:pt x="62" y="178"/>
                    </a:lnTo>
                    <a:lnTo>
                      <a:pt x="58" y="181"/>
                    </a:lnTo>
                    <a:lnTo>
                      <a:pt x="54" y="184"/>
                    </a:lnTo>
                    <a:lnTo>
                      <a:pt x="51" y="187"/>
                    </a:lnTo>
                    <a:lnTo>
                      <a:pt x="47" y="189"/>
                    </a:lnTo>
                    <a:lnTo>
                      <a:pt x="43" y="192"/>
                    </a:lnTo>
                    <a:lnTo>
                      <a:pt x="39" y="195"/>
                    </a:lnTo>
                    <a:lnTo>
                      <a:pt x="35" y="197"/>
                    </a:lnTo>
                    <a:lnTo>
                      <a:pt x="31" y="200"/>
                    </a:lnTo>
                    <a:lnTo>
                      <a:pt x="27" y="202"/>
                    </a:lnTo>
                    <a:lnTo>
                      <a:pt x="24" y="205"/>
                    </a:lnTo>
                    <a:lnTo>
                      <a:pt x="19" y="208"/>
                    </a:lnTo>
                    <a:lnTo>
                      <a:pt x="16" y="210"/>
                    </a:lnTo>
                    <a:lnTo>
                      <a:pt x="12" y="213"/>
                    </a:lnTo>
                    <a:lnTo>
                      <a:pt x="9" y="216"/>
                    </a:lnTo>
                    <a:lnTo>
                      <a:pt x="7" y="215"/>
                    </a:lnTo>
                    <a:lnTo>
                      <a:pt x="5" y="216"/>
                    </a:lnTo>
                    <a:lnTo>
                      <a:pt x="3" y="217"/>
                    </a:lnTo>
                    <a:lnTo>
                      <a:pt x="2" y="218"/>
                    </a:lnTo>
                    <a:lnTo>
                      <a:pt x="0" y="214"/>
                    </a:lnTo>
                    <a:lnTo>
                      <a:pt x="0" y="211"/>
                    </a:lnTo>
                    <a:lnTo>
                      <a:pt x="0" y="208"/>
                    </a:lnTo>
                    <a:lnTo>
                      <a:pt x="2" y="206"/>
                    </a:lnTo>
                    <a:lnTo>
                      <a:pt x="4" y="203"/>
                    </a:lnTo>
                    <a:lnTo>
                      <a:pt x="6" y="200"/>
                    </a:lnTo>
                    <a:lnTo>
                      <a:pt x="9" y="198"/>
                    </a:lnTo>
                    <a:lnTo>
                      <a:pt x="12" y="196"/>
                    </a:lnTo>
                    <a:lnTo>
                      <a:pt x="15" y="194"/>
                    </a:lnTo>
                    <a:lnTo>
                      <a:pt x="18" y="192"/>
                    </a:lnTo>
                    <a:lnTo>
                      <a:pt x="22" y="189"/>
                    </a:lnTo>
                    <a:lnTo>
                      <a:pt x="25" y="187"/>
                    </a:lnTo>
                    <a:lnTo>
                      <a:pt x="28" y="185"/>
                    </a:lnTo>
                    <a:lnTo>
                      <a:pt x="31" y="183"/>
                    </a:lnTo>
                    <a:lnTo>
                      <a:pt x="34" y="181"/>
                    </a:lnTo>
                    <a:lnTo>
                      <a:pt x="35" y="180"/>
                    </a:lnTo>
                    <a:lnTo>
                      <a:pt x="43" y="174"/>
                    </a:lnTo>
                    <a:lnTo>
                      <a:pt x="50" y="169"/>
                    </a:lnTo>
                    <a:lnTo>
                      <a:pt x="57" y="163"/>
                    </a:lnTo>
                    <a:lnTo>
                      <a:pt x="64" y="158"/>
                    </a:lnTo>
                    <a:lnTo>
                      <a:pt x="72" y="153"/>
                    </a:lnTo>
                    <a:lnTo>
                      <a:pt x="79" y="148"/>
                    </a:lnTo>
                    <a:lnTo>
                      <a:pt x="86" y="143"/>
                    </a:lnTo>
                    <a:lnTo>
                      <a:pt x="94" y="138"/>
                    </a:lnTo>
                    <a:lnTo>
                      <a:pt x="101" y="133"/>
                    </a:lnTo>
                    <a:lnTo>
                      <a:pt x="108" y="128"/>
                    </a:lnTo>
                    <a:lnTo>
                      <a:pt x="116" y="123"/>
                    </a:lnTo>
                    <a:lnTo>
                      <a:pt x="123" y="118"/>
                    </a:lnTo>
                    <a:lnTo>
                      <a:pt x="130" y="112"/>
                    </a:lnTo>
                    <a:lnTo>
                      <a:pt x="138" y="108"/>
                    </a:lnTo>
                    <a:lnTo>
                      <a:pt x="145" y="103"/>
                    </a:lnTo>
                    <a:lnTo>
                      <a:pt x="152" y="98"/>
                    </a:lnTo>
                    <a:lnTo>
                      <a:pt x="162" y="92"/>
                    </a:lnTo>
                    <a:lnTo>
                      <a:pt x="171" y="87"/>
                    </a:lnTo>
                    <a:lnTo>
                      <a:pt x="179" y="81"/>
                    </a:lnTo>
                    <a:lnTo>
                      <a:pt x="188" y="76"/>
                    </a:lnTo>
                    <a:lnTo>
                      <a:pt x="197" y="70"/>
                    </a:lnTo>
                    <a:lnTo>
                      <a:pt x="206" y="64"/>
                    </a:lnTo>
                    <a:lnTo>
                      <a:pt x="215" y="58"/>
                    </a:lnTo>
                    <a:lnTo>
                      <a:pt x="224" y="51"/>
                    </a:lnTo>
                    <a:lnTo>
                      <a:pt x="233" y="45"/>
                    </a:lnTo>
                    <a:lnTo>
                      <a:pt x="242" y="39"/>
                    </a:lnTo>
                    <a:lnTo>
                      <a:pt x="250" y="32"/>
                    </a:lnTo>
                    <a:lnTo>
                      <a:pt x="259" y="26"/>
                    </a:lnTo>
                    <a:lnTo>
                      <a:pt x="267" y="19"/>
                    </a:lnTo>
                    <a:lnTo>
                      <a:pt x="276" y="13"/>
                    </a:lnTo>
                    <a:lnTo>
                      <a:pt x="285" y="6"/>
                    </a:lnTo>
                    <a:lnTo>
                      <a:pt x="293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1" name="Freeform 143"/>
              <p:cNvSpPr>
                <a:spLocks/>
              </p:cNvSpPr>
              <p:nvPr/>
            </p:nvSpPr>
            <p:spPr bwMode="auto">
              <a:xfrm>
                <a:off x="2088" y="1725"/>
                <a:ext cx="38" cy="32"/>
              </a:xfrm>
              <a:custGeom>
                <a:avLst/>
                <a:gdLst>
                  <a:gd name="T0" fmla="*/ 19 w 38"/>
                  <a:gd name="T1" fmla="*/ 0 h 32"/>
                  <a:gd name="T2" fmla="*/ 23 w 38"/>
                  <a:gd name="T3" fmla="*/ 0 h 32"/>
                  <a:gd name="T4" fmla="*/ 28 w 38"/>
                  <a:gd name="T5" fmla="*/ 3 h 32"/>
                  <a:gd name="T6" fmla="*/ 32 w 38"/>
                  <a:gd name="T7" fmla="*/ 6 h 32"/>
                  <a:gd name="T8" fmla="*/ 35 w 38"/>
                  <a:gd name="T9" fmla="*/ 11 h 32"/>
                  <a:gd name="T10" fmla="*/ 36 w 38"/>
                  <a:gd name="T11" fmla="*/ 15 h 32"/>
                  <a:gd name="T12" fmla="*/ 36 w 38"/>
                  <a:gd name="T13" fmla="*/ 19 h 32"/>
                  <a:gd name="T14" fmla="*/ 34 w 38"/>
                  <a:gd name="T15" fmla="*/ 22 h 32"/>
                  <a:gd name="T16" fmla="*/ 32 w 38"/>
                  <a:gd name="T17" fmla="*/ 22 h 32"/>
                  <a:gd name="T18" fmla="*/ 32 w 38"/>
                  <a:gd name="T19" fmla="*/ 20 h 32"/>
                  <a:gd name="T20" fmla="*/ 31 w 38"/>
                  <a:gd name="T21" fmla="*/ 18 h 32"/>
                  <a:gd name="T22" fmla="*/ 29 w 38"/>
                  <a:gd name="T23" fmla="*/ 15 h 32"/>
                  <a:gd name="T24" fmla="*/ 26 w 38"/>
                  <a:gd name="T25" fmla="*/ 12 h 32"/>
                  <a:gd name="T26" fmla="*/ 25 w 38"/>
                  <a:gd name="T27" fmla="*/ 11 h 32"/>
                  <a:gd name="T28" fmla="*/ 26 w 38"/>
                  <a:gd name="T29" fmla="*/ 14 h 32"/>
                  <a:gd name="T30" fmla="*/ 27 w 38"/>
                  <a:gd name="T31" fmla="*/ 16 h 32"/>
                  <a:gd name="T32" fmla="*/ 28 w 38"/>
                  <a:gd name="T33" fmla="*/ 19 h 32"/>
                  <a:gd name="T34" fmla="*/ 29 w 38"/>
                  <a:gd name="T35" fmla="*/ 23 h 32"/>
                  <a:gd name="T36" fmla="*/ 27 w 38"/>
                  <a:gd name="T37" fmla="*/ 27 h 32"/>
                  <a:gd name="T38" fmla="*/ 25 w 38"/>
                  <a:gd name="T39" fmla="*/ 28 h 32"/>
                  <a:gd name="T40" fmla="*/ 23 w 38"/>
                  <a:gd name="T41" fmla="*/ 27 h 32"/>
                  <a:gd name="T42" fmla="*/ 21 w 38"/>
                  <a:gd name="T43" fmla="*/ 22 h 32"/>
                  <a:gd name="T44" fmla="*/ 18 w 38"/>
                  <a:gd name="T45" fmla="*/ 19 h 32"/>
                  <a:gd name="T46" fmla="*/ 14 w 38"/>
                  <a:gd name="T47" fmla="*/ 17 h 32"/>
                  <a:gd name="T48" fmla="*/ 13 w 38"/>
                  <a:gd name="T49" fmla="*/ 19 h 32"/>
                  <a:gd name="T50" fmla="*/ 14 w 38"/>
                  <a:gd name="T51" fmla="*/ 23 h 32"/>
                  <a:gd name="T52" fmla="*/ 13 w 38"/>
                  <a:gd name="T53" fmla="*/ 27 h 32"/>
                  <a:gd name="T54" fmla="*/ 10 w 38"/>
                  <a:gd name="T55" fmla="*/ 30 h 32"/>
                  <a:gd name="T56" fmla="*/ 6 w 38"/>
                  <a:gd name="T57" fmla="*/ 29 h 32"/>
                  <a:gd name="T58" fmla="*/ 3 w 38"/>
                  <a:gd name="T59" fmla="*/ 24 h 32"/>
                  <a:gd name="T60" fmla="*/ 1 w 38"/>
                  <a:gd name="T61" fmla="*/ 19 h 32"/>
                  <a:gd name="T62" fmla="*/ 0 w 38"/>
                  <a:gd name="T63" fmla="*/ 14 h 32"/>
                  <a:gd name="T64" fmla="*/ 0 w 38"/>
                  <a:gd name="T65" fmla="*/ 10 h 32"/>
                  <a:gd name="T66" fmla="*/ 2 w 38"/>
                  <a:gd name="T67" fmla="*/ 8 h 32"/>
                  <a:gd name="T68" fmla="*/ 5 w 38"/>
                  <a:gd name="T69" fmla="*/ 5 h 32"/>
                  <a:gd name="T70" fmla="*/ 9 w 38"/>
                  <a:gd name="T71" fmla="*/ 5 h 32"/>
                  <a:gd name="T72" fmla="*/ 12 w 38"/>
                  <a:gd name="T73" fmla="*/ 5 h 32"/>
                  <a:gd name="T74" fmla="*/ 13 w 38"/>
                  <a:gd name="T75" fmla="*/ 4 h 32"/>
                  <a:gd name="T76" fmla="*/ 16 w 38"/>
                  <a:gd name="T77" fmla="*/ 1 h 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32"/>
                  <a:gd name="T119" fmla="*/ 38 w 38"/>
                  <a:gd name="T120" fmla="*/ 32 h 3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32">
                    <a:moveTo>
                      <a:pt x="17" y="1"/>
                    </a:move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28" y="3"/>
                    </a:lnTo>
                    <a:lnTo>
                      <a:pt x="30" y="5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5" y="11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7" y="17"/>
                    </a:lnTo>
                    <a:lnTo>
                      <a:pt x="36" y="19"/>
                    </a:lnTo>
                    <a:lnTo>
                      <a:pt x="35" y="21"/>
                    </a:lnTo>
                    <a:lnTo>
                      <a:pt x="34" y="22"/>
                    </a:lnTo>
                    <a:lnTo>
                      <a:pt x="31" y="23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2" y="20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0" y="16"/>
                    </a:lnTo>
                    <a:lnTo>
                      <a:pt x="29" y="15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9" y="23"/>
                    </a:lnTo>
                    <a:lnTo>
                      <a:pt x="28" y="26"/>
                    </a:lnTo>
                    <a:lnTo>
                      <a:pt x="27" y="27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2" y="24"/>
                    </a:lnTo>
                    <a:lnTo>
                      <a:pt x="21" y="22"/>
                    </a:lnTo>
                    <a:lnTo>
                      <a:pt x="19" y="20"/>
                    </a:lnTo>
                    <a:lnTo>
                      <a:pt x="18" y="19"/>
                    </a:lnTo>
                    <a:lnTo>
                      <a:pt x="16" y="18"/>
                    </a:lnTo>
                    <a:lnTo>
                      <a:pt x="14" y="17"/>
                    </a:lnTo>
                    <a:lnTo>
                      <a:pt x="12" y="18"/>
                    </a:lnTo>
                    <a:lnTo>
                      <a:pt x="13" y="19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4" y="25"/>
                    </a:lnTo>
                    <a:lnTo>
                      <a:pt x="13" y="27"/>
                    </a:lnTo>
                    <a:lnTo>
                      <a:pt x="12" y="29"/>
                    </a:lnTo>
                    <a:lnTo>
                      <a:pt x="10" y="30"/>
                    </a:lnTo>
                    <a:lnTo>
                      <a:pt x="8" y="31"/>
                    </a:lnTo>
                    <a:lnTo>
                      <a:pt x="6" y="29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7" y="1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2" name="Freeform 144"/>
              <p:cNvSpPr>
                <a:spLocks/>
              </p:cNvSpPr>
              <p:nvPr/>
            </p:nvSpPr>
            <p:spPr bwMode="auto">
              <a:xfrm>
                <a:off x="1977" y="1729"/>
                <a:ext cx="36" cy="24"/>
              </a:xfrm>
              <a:custGeom>
                <a:avLst/>
                <a:gdLst>
                  <a:gd name="T0" fmla="*/ 31 w 36"/>
                  <a:gd name="T1" fmla="*/ 0 h 24"/>
                  <a:gd name="T2" fmla="*/ 32 w 36"/>
                  <a:gd name="T3" fmla="*/ 1 h 24"/>
                  <a:gd name="T4" fmla="*/ 34 w 36"/>
                  <a:gd name="T5" fmla="*/ 1 h 24"/>
                  <a:gd name="T6" fmla="*/ 34 w 36"/>
                  <a:gd name="T7" fmla="*/ 2 h 24"/>
                  <a:gd name="T8" fmla="*/ 35 w 36"/>
                  <a:gd name="T9" fmla="*/ 3 h 24"/>
                  <a:gd name="T10" fmla="*/ 35 w 36"/>
                  <a:gd name="T11" fmla="*/ 5 h 24"/>
                  <a:gd name="T12" fmla="*/ 33 w 36"/>
                  <a:gd name="T13" fmla="*/ 7 h 24"/>
                  <a:gd name="T14" fmla="*/ 32 w 36"/>
                  <a:gd name="T15" fmla="*/ 7 h 24"/>
                  <a:gd name="T16" fmla="*/ 31 w 36"/>
                  <a:gd name="T17" fmla="*/ 8 h 24"/>
                  <a:gd name="T18" fmla="*/ 29 w 36"/>
                  <a:gd name="T19" fmla="*/ 9 h 24"/>
                  <a:gd name="T20" fmla="*/ 28 w 36"/>
                  <a:gd name="T21" fmla="*/ 9 h 24"/>
                  <a:gd name="T22" fmla="*/ 26 w 36"/>
                  <a:gd name="T23" fmla="*/ 10 h 24"/>
                  <a:gd name="T24" fmla="*/ 25 w 36"/>
                  <a:gd name="T25" fmla="*/ 11 h 24"/>
                  <a:gd name="T26" fmla="*/ 24 w 36"/>
                  <a:gd name="T27" fmla="*/ 12 h 24"/>
                  <a:gd name="T28" fmla="*/ 22 w 36"/>
                  <a:gd name="T29" fmla="*/ 13 h 24"/>
                  <a:gd name="T30" fmla="*/ 21 w 36"/>
                  <a:gd name="T31" fmla="*/ 13 h 24"/>
                  <a:gd name="T32" fmla="*/ 19 w 36"/>
                  <a:gd name="T33" fmla="*/ 14 h 24"/>
                  <a:gd name="T34" fmla="*/ 18 w 36"/>
                  <a:gd name="T35" fmla="*/ 14 h 24"/>
                  <a:gd name="T36" fmla="*/ 16 w 36"/>
                  <a:gd name="T37" fmla="*/ 15 h 24"/>
                  <a:gd name="T38" fmla="*/ 14 w 36"/>
                  <a:gd name="T39" fmla="*/ 16 h 24"/>
                  <a:gd name="T40" fmla="*/ 13 w 36"/>
                  <a:gd name="T41" fmla="*/ 18 h 24"/>
                  <a:gd name="T42" fmla="*/ 11 w 36"/>
                  <a:gd name="T43" fmla="*/ 18 h 24"/>
                  <a:gd name="T44" fmla="*/ 9 w 36"/>
                  <a:gd name="T45" fmla="*/ 19 h 24"/>
                  <a:gd name="T46" fmla="*/ 7 w 36"/>
                  <a:gd name="T47" fmla="*/ 21 h 24"/>
                  <a:gd name="T48" fmla="*/ 6 w 36"/>
                  <a:gd name="T49" fmla="*/ 22 h 24"/>
                  <a:gd name="T50" fmla="*/ 5 w 36"/>
                  <a:gd name="T51" fmla="*/ 22 h 24"/>
                  <a:gd name="T52" fmla="*/ 3 w 36"/>
                  <a:gd name="T53" fmla="*/ 23 h 24"/>
                  <a:gd name="T54" fmla="*/ 1 w 36"/>
                  <a:gd name="T55" fmla="*/ 22 h 24"/>
                  <a:gd name="T56" fmla="*/ 0 w 36"/>
                  <a:gd name="T57" fmla="*/ 22 h 24"/>
                  <a:gd name="T58" fmla="*/ 2 w 36"/>
                  <a:gd name="T59" fmla="*/ 20 h 24"/>
                  <a:gd name="T60" fmla="*/ 4 w 36"/>
                  <a:gd name="T61" fmla="*/ 19 h 24"/>
                  <a:gd name="T62" fmla="*/ 6 w 36"/>
                  <a:gd name="T63" fmla="*/ 18 h 24"/>
                  <a:gd name="T64" fmla="*/ 8 w 36"/>
                  <a:gd name="T65" fmla="*/ 17 h 24"/>
                  <a:gd name="T66" fmla="*/ 10 w 36"/>
                  <a:gd name="T67" fmla="*/ 15 h 24"/>
                  <a:gd name="T68" fmla="*/ 12 w 36"/>
                  <a:gd name="T69" fmla="*/ 14 h 24"/>
                  <a:gd name="T70" fmla="*/ 14 w 36"/>
                  <a:gd name="T71" fmla="*/ 12 h 24"/>
                  <a:gd name="T72" fmla="*/ 16 w 36"/>
                  <a:gd name="T73" fmla="*/ 11 h 24"/>
                  <a:gd name="T74" fmla="*/ 18 w 36"/>
                  <a:gd name="T75" fmla="*/ 9 h 24"/>
                  <a:gd name="T76" fmla="*/ 20 w 36"/>
                  <a:gd name="T77" fmla="*/ 8 h 24"/>
                  <a:gd name="T78" fmla="*/ 22 w 36"/>
                  <a:gd name="T79" fmla="*/ 7 h 24"/>
                  <a:gd name="T80" fmla="*/ 24 w 36"/>
                  <a:gd name="T81" fmla="*/ 5 h 24"/>
                  <a:gd name="T82" fmla="*/ 26 w 36"/>
                  <a:gd name="T83" fmla="*/ 4 h 24"/>
                  <a:gd name="T84" fmla="*/ 28 w 36"/>
                  <a:gd name="T85" fmla="*/ 2 h 24"/>
                  <a:gd name="T86" fmla="*/ 29 w 36"/>
                  <a:gd name="T87" fmla="*/ 1 h 24"/>
                  <a:gd name="T88" fmla="*/ 31 w 36"/>
                  <a:gd name="T89" fmla="*/ 0 h 2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6"/>
                  <a:gd name="T136" fmla="*/ 0 h 24"/>
                  <a:gd name="T137" fmla="*/ 36 w 36"/>
                  <a:gd name="T138" fmla="*/ 24 h 2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6" h="24">
                    <a:moveTo>
                      <a:pt x="31" y="0"/>
                    </a:moveTo>
                    <a:lnTo>
                      <a:pt x="32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8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6" y="10"/>
                    </a:lnTo>
                    <a:lnTo>
                      <a:pt x="25" y="11"/>
                    </a:lnTo>
                    <a:lnTo>
                      <a:pt x="24" y="12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6" y="15"/>
                    </a:lnTo>
                    <a:lnTo>
                      <a:pt x="14" y="16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3" y="2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4" y="19"/>
                    </a:lnTo>
                    <a:lnTo>
                      <a:pt x="6" y="18"/>
                    </a:lnTo>
                    <a:lnTo>
                      <a:pt x="8" y="17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9" y="1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3" name="Freeform 145"/>
              <p:cNvSpPr>
                <a:spLocks/>
              </p:cNvSpPr>
              <p:nvPr/>
            </p:nvSpPr>
            <p:spPr bwMode="auto">
              <a:xfrm>
                <a:off x="1976" y="1731"/>
                <a:ext cx="12" cy="8"/>
              </a:xfrm>
              <a:custGeom>
                <a:avLst/>
                <a:gdLst>
                  <a:gd name="T0" fmla="*/ 9 w 12"/>
                  <a:gd name="T1" fmla="*/ 0 h 8"/>
                  <a:gd name="T2" fmla="*/ 10 w 12"/>
                  <a:gd name="T3" fmla="*/ 0 h 8"/>
                  <a:gd name="T4" fmla="*/ 11 w 12"/>
                  <a:gd name="T5" fmla="*/ 1 h 8"/>
                  <a:gd name="T6" fmla="*/ 11 w 12"/>
                  <a:gd name="T7" fmla="*/ 3 h 8"/>
                  <a:gd name="T8" fmla="*/ 10 w 12"/>
                  <a:gd name="T9" fmla="*/ 3 h 8"/>
                  <a:gd name="T10" fmla="*/ 9 w 12"/>
                  <a:gd name="T11" fmla="*/ 4 h 8"/>
                  <a:gd name="T12" fmla="*/ 7 w 12"/>
                  <a:gd name="T13" fmla="*/ 5 h 8"/>
                  <a:gd name="T14" fmla="*/ 6 w 12"/>
                  <a:gd name="T15" fmla="*/ 5 h 8"/>
                  <a:gd name="T16" fmla="*/ 4 w 12"/>
                  <a:gd name="T17" fmla="*/ 6 h 8"/>
                  <a:gd name="T18" fmla="*/ 2 w 12"/>
                  <a:gd name="T19" fmla="*/ 6 h 8"/>
                  <a:gd name="T20" fmla="*/ 1 w 12"/>
                  <a:gd name="T21" fmla="*/ 7 h 8"/>
                  <a:gd name="T22" fmla="*/ 0 w 12"/>
                  <a:gd name="T23" fmla="*/ 7 h 8"/>
                  <a:gd name="T24" fmla="*/ 2 w 12"/>
                  <a:gd name="T25" fmla="*/ 5 h 8"/>
                  <a:gd name="T26" fmla="*/ 4 w 12"/>
                  <a:gd name="T27" fmla="*/ 4 h 8"/>
                  <a:gd name="T28" fmla="*/ 6 w 12"/>
                  <a:gd name="T29" fmla="*/ 2 h 8"/>
                  <a:gd name="T30" fmla="*/ 9 w 12"/>
                  <a:gd name="T31" fmla="*/ 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8"/>
                  <a:gd name="T50" fmla="*/ 12 w 12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8">
                    <a:moveTo>
                      <a:pt x="9" y="0"/>
                    </a:moveTo>
                    <a:lnTo>
                      <a:pt x="10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4" name="Freeform 146"/>
              <p:cNvSpPr>
                <a:spLocks/>
              </p:cNvSpPr>
              <p:nvPr/>
            </p:nvSpPr>
            <p:spPr bwMode="auto">
              <a:xfrm>
                <a:off x="1992" y="1735"/>
                <a:ext cx="32" cy="23"/>
              </a:xfrm>
              <a:custGeom>
                <a:avLst/>
                <a:gdLst>
                  <a:gd name="T0" fmla="*/ 26 w 32"/>
                  <a:gd name="T1" fmla="*/ 0 h 23"/>
                  <a:gd name="T2" fmla="*/ 28 w 32"/>
                  <a:gd name="T3" fmla="*/ 1 h 23"/>
                  <a:gd name="T4" fmla="*/ 29 w 32"/>
                  <a:gd name="T5" fmla="*/ 2 h 23"/>
                  <a:gd name="T6" fmla="*/ 30 w 32"/>
                  <a:gd name="T7" fmla="*/ 2 h 23"/>
                  <a:gd name="T8" fmla="*/ 31 w 32"/>
                  <a:gd name="T9" fmla="*/ 3 h 23"/>
                  <a:gd name="T10" fmla="*/ 30 w 32"/>
                  <a:gd name="T11" fmla="*/ 5 h 23"/>
                  <a:gd name="T12" fmla="*/ 29 w 32"/>
                  <a:gd name="T13" fmla="*/ 7 h 23"/>
                  <a:gd name="T14" fmla="*/ 28 w 32"/>
                  <a:gd name="T15" fmla="*/ 8 h 23"/>
                  <a:gd name="T16" fmla="*/ 26 w 32"/>
                  <a:gd name="T17" fmla="*/ 8 h 23"/>
                  <a:gd name="T18" fmla="*/ 25 w 32"/>
                  <a:gd name="T19" fmla="*/ 9 h 23"/>
                  <a:gd name="T20" fmla="*/ 24 w 32"/>
                  <a:gd name="T21" fmla="*/ 10 h 23"/>
                  <a:gd name="T22" fmla="*/ 22 w 32"/>
                  <a:gd name="T23" fmla="*/ 11 h 23"/>
                  <a:gd name="T24" fmla="*/ 21 w 32"/>
                  <a:gd name="T25" fmla="*/ 12 h 23"/>
                  <a:gd name="T26" fmla="*/ 19 w 32"/>
                  <a:gd name="T27" fmla="*/ 12 h 23"/>
                  <a:gd name="T28" fmla="*/ 18 w 32"/>
                  <a:gd name="T29" fmla="*/ 13 h 23"/>
                  <a:gd name="T30" fmla="*/ 16 w 32"/>
                  <a:gd name="T31" fmla="*/ 14 h 23"/>
                  <a:gd name="T32" fmla="*/ 15 w 32"/>
                  <a:gd name="T33" fmla="*/ 15 h 23"/>
                  <a:gd name="T34" fmla="*/ 13 w 32"/>
                  <a:gd name="T35" fmla="*/ 16 h 23"/>
                  <a:gd name="T36" fmla="*/ 12 w 32"/>
                  <a:gd name="T37" fmla="*/ 17 h 23"/>
                  <a:gd name="T38" fmla="*/ 10 w 32"/>
                  <a:gd name="T39" fmla="*/ 18 h 23"/>
                  <a:gd name="T40" fmla="*/ 8 w 32"/>
                  <a:gd name="T41" fmla="*/ 20 h 23"/>
                  <a:gd name="T42" fmla="*/ 7 w 32"/>
                  <a:gd name="T43" fmla="*/ 22 h 23"/>
                  <a:gd name="T44" fmla="*/ 4 w 32"/>
                  <a:gd name="T45" fmla="*/ 22 h 23"/>
                  <a:gd name="T46" fmla="*/ 2 w 32"/>
                  <a:gd name="T47" fmla="*/ 22 h 23"/>
                  <a:gd name="T48" fmla="*/ 0 w 32"/>
                  <a:gd name="T49" fmla="*/ 20 h 23"/>
                  <a:gd name="T50" fmla="*/ 1 w 32"/>
                  <a:gd name="T51" fmla="*/ 19 h 23"/>
                  <a:gd name="T52" fmla="*/ 3 w 32"/>
                  <a:gd name="T53" fmla="*/ 17 h 23"/>
                  <a:gd name="T54" fmla="*/ 5 w 32"/>
                  <a:gd name="T55" fmla="*/ 16 h 23"/>
                  <a:gd name="T56" fmla="*/ 7 w 32"/>
                  <a:gd name="T57" fmla="*/ 15 h 23"/>
                  <a:gd name="T58" fmla="*/ 9 w 32"/>
                  <a:gd name="T59" fmla="*/ 14 h 23"/>
                  <a:gd name="T60" fmla="*/ 11 w 32"/>
                  <a:gd name="T61" fmla="*/ 12 h 23"/>
                  <a:gd name="T62" fmla="*/ 13 w 32"/>
                  <a:gd name="T63" fmla="*/ 12 h 23"/>
                  <a:gd name="T64" fmla="*/ 15 w 32"/>
                  <a:gd name="T65" fmla="*/ 11 h 23"/>
                  <a:gd name="T66" fmla="*/ 17 w 32"/>
                  <a:gd name="T67" fmla="*/ 9 h 23"/>
                  <a:gd name="T68" fmla="*/ 18 w 32"/>
                  <a:gd name="T69" fmla="*/ 8 h 23"/>
                  <a:gd name="T70" fmla="*/ 20 w 32"/>
                  <a:gd name="T71" fmla="*/ 7 h 23"/>
                  <a:gd name="T72" fmla="*/ 22 w 32"/>
                  <a:gd name="T73" fmla="*/ 6 h 23"/>
                  <a:gd name="T74" fmla="*/ 23 w 32"/>
                  <a:gd name="T75" fmla="*/ 5 h 23"/>
                  <a:gd name="T76" fmla="*/ 24 w 32"/>
                  <a:gd name="T77" fmla="*/ 3 h 23"/>
                  <a:gd name="T78" fmla="*/ 25 w 32"/>
                  <a:gd name="T79" fmla="*/ 1 h 23"/>
                  <a:gd name="T80" fmla="*/ 26 w 32"/>
                  <a:gd name="T81" fmla="*/ 0 h 2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"/>
                  <a:gd name="T124" fmla="*/ 0 h 23"/>
                  <a:gd name="T125" fmla="*/ 32 w 32"/>
                  <a:gd name="T126" fmla="*/ 23 h 2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" h="23">
                    <a:moveTo>
                      <a:pt x="26" y="0"/>
                    </a:moveTo>
                    <a:lnTo>
                      <a:pt x="28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0" y="5"/>
                    </a:lnTo>
                    <a:lnTo>
                      <a:pt x="29" y="7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5" y="9"/>
                    </a:lnTo>
                    <a:lnTo>
                      <a:pt x="24" y="10"/>
                    </a:lnTo>
                    <a:lnTo>
                      <a:pt x="22" y="11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8" y="13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7" y="22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8" y="8"/>
                    </a:lnTo>
                    <a:lnTo>
                      <a:pt x="20" y="7"/>
                    </a:lnTo>
                    <a:lnTo>
                      <a:pt x="22" y="6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5" name="Freeform 147"/>
              <p:cNvSpPr>
                <a:spLocks/>
              </p:cNvSpPr>
              <p:nvPr/>
            </p:nvSpPr>
            <p:spPr bwMode="auto">
              <a:xfrm>
                <a:off x="2145" y="1735"/>
                <a:ext cx="7" cy="10"/>
              </a:xfrm>
              <a:custGeom>
                <a:avLst/>
                <a:gdLst>
                  <a:gd name="T0" fmla="*/ 4 w 7"/>
                  <a:gd name="T1" fmla="*/ 0 h 10"/>
                  <a:gd name="T2" fmla="*/ 4 w 7"/>
                  <a:gd name="T3" fmla="*/ 0 h 10"/>
                  <a:gd name="T4" fmla="*/ 5 w 7"/>
                  <a:gd name="T5" fmla="*/ 0 h 10"/>
                  <a:gd name="T6" fmla="*/ 4 w 7"/>
                  <a:gd name="T7" fmla="*/ 2 h 10"/>
                  <a:gd name="T8" fmla="*/ 4 w 7"/>
                  <a:gd name="T9" fmla="*/ 4 h 10"/>
                  <a:gd name="T10" fmla="*/ 4 w 7"/>
                  <a:gd name="T11" fmla="*/ 5 h 10"/>
                  <a:gd name="T12" fmla="*/ 5 w 7"/>
                  <a:gd name="T13" fmla="*/ 5 h 10"/>
                  <a:gd name="T14" fmla="*/ 6 w 7"/>
                  <a:gd name="T15" fmla="*/ 5 h 10"/>
                  <a:gd name="T16" fmla="*/ 5 w 7"/>
                  <a:gd name="T17" fmla="*/ 7 h 10"/>
                  <a:gd name="T18" fmla="*/ 4 w 7"/>
                  <a:gd name="T19" fmla="*/ 8 h 10"/>
                  <a:gd name="T20" fmla="*/ 3 w 7"/>
                  <a:gd name="T21" fmla="*/ 8 h 10"/>
                  <a:gd name="T22" fmla="*/ 2 w 7"/>
                  <a:gd name="T23" fmla="*/ 9 h 10"/>
                  <a:gd name="T24" fmla="*/ 1 w 7"/>
                  <a:gd name="T25" fmla="*/ 9 h 10"/>
                  <a:gd name="T26" fmla="*/ 0 w 7"/>
                  <a:gd name="T27" fmla="*/ 8 h 10"/>
                  <a:gd name="T28" fmla="*/ 0 w 7"/>
                  <a:gd name="T29" fmla="*/ 6 h 10"/>
                  <a:gd name="T30" fmla="*/ 1 w 7"/>
                  <a:gd name="T31" fmla="*/ 4 h 10"/>
                  <a:gd name="T32" fmla="*/ 1 w 7"/>
                  <a:gd name="T33" fmla="*/ 2 h 10"/>
                  <a:gd name="T34" fmla="*/ 2 w 7"/>
                  <a:gd name="T35" fmla="*/ 2 h 10"/>
                  <a:gd name="T36" fmla="*/ 3 w 7"/>
                  <a:gd name="T37" fmla="*/ 1 h 10"/>
                  <a:gd name="T38" fmla="*/ 4 w 7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10"/>
                  <a:gd name="T62" fmla="*/ 7 w 7"/>
                  <a:gd name="T63" fmla="*/ 10 h 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10">
                    <a:moveTo>
                      <a:pt x="4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6" name="Freeform 148"/>
              <p:cNvSpPr>
                <a:spLocks/>
              </p:cNvSpPr>
              <p:nvPr/>
            </p:nvSpPr>
            <p:spPr bwMode="auto">
              <a:xfrm>
                <a:off x="2003" y="1742"/>
                <a:ext cx="33" cy="25"/>
              </a:xfrm>
              <a:custGeom>
                <a:avLst/>
                <a:gdLst>
                  <a:gd name="T0" fmla="*/ 28 w 33"/>
                  <a:gd name="T1" fmla="*/ 0 h 25"/>
                  <a:gd name="T2" fmla="*/ 28 w 33"/>
                  <a:gd name="T3" fmla="*/ 0 h 25"/>
                  <a:gd name="T4" fmla="*/ 29 w 33"/>
                  <a:gd name="T5" fmla="*/ 1 h 25"/>
                  <a:gd name="T6" fmla="*/ 30 w 33"/>
                  <a:gd name="T7" fmla="*/ 2 h 25"/>
                  <a:gd name="T8" fmla="*/ 31 w 33"/>
                  <a:gd name="T9" fmla="*/ 2 h 25"/>
                  <a:gd name="T10" fmla="*/ 32 w 33"/>
                  <a:gd name="T11" fmla="*/ 4 h 25"/>
                  <a:gd name="T12" fmla="*/ 32 w 33"/>
                  <a:gd name="T13" fmla="*/ 5 h 25"/>
                  <a:gd name="T14" fmla="*/ 31 w 33"/>
                  <a:gd name="T15" fmla="*/ 6 h 25"/>
                  <a:gd name="T16" fmla="*/ 31 w 33"/>
                  <a:gd name="T17" fmla="*/ 7 h 25"/>
                  <a:gd name="T18" fmla="*/ 29 w 33"/>
                  <a:gd name="T19" fmla="*/ 9 h 25"/>
                  <a:gd name="T20" fmla="*/ 28 w 33"/>
                  <a:gd name="T21" fmla="*/ 9 h 25"/>
                  <a:gd name="T22" fmla="*/ 26 w 33"/>
                  <a:gd name="T23" fmla="*/ 10 h 25"/>
                  <a:gd name="T24" fmla="*/ 25 w 33"/>
                  <a:gd name="T25" fmla="*/ 11 h 25"/>
                  <a:gd name="T26" fmla="*/ 24 w 33"/>
                  <a:gd name="T27" fmla="*/ 11 h 25"/>
                  <a:gd name="T28" fmla="*/ 23 w 33"/>
                  <a:gd name="T29" fmla="*/ 12 h 25"/>
                  <a:gd name="T30" fmla="*/ 21 w 33"/>
                  <a:gd name="T31" fmla="*/ 13 h 25"/>
                  <a:gd name="T32" fmla="*/ 20 w 33"/>
                  <a:gd name="T33" fmla="*/ 13 h 25"/>
                  <a:gd name="T34" fmla="*/ 19 w 33"/>
                  <a:gd name="T35" fmla="*/ 14 h 25"/>
                  <a:gd name="T36" fmla="*/ 17 w 33"/>
                  <a:gd name="T37" fmla="*/ 15 h 25"/>
                  <a:gd name="T38" fmla="*/ 16 w 33"/>
                  <a:gd name="T39" fmla="*/ 16 h 25"/>
                  <a:gd name="T40" fmla="*/ 14 w 33"/>
                  <a:gd name="T41" fmla="*/ 17 h 25"/>
                  <a:gd name="T42" fmla="*/ 13 w 33"/>
                  <a:gd name="T43" fmla="*/ 17 h 25"/>
                  <a:gd name="T44" fmla="*/ 12 w 33"/>
                  <a:gd name="T45" fmla="*/ 18 h 25"/>
                  <a:gd name="T46" fmla="*/ 10 w 33"/>
                  <a:gd name="T47" fmla="*/ 20 h 25"/>
                  <a:gd name="T48" fmla="*/ 9 w 33"/>
                  <a:gd name="T49" fmla="*/ 22 h 25"/>
                  <a:gd name="T50" fmla="*/ 7 w 33"/>
                  <a:gd name="T51" fmla="*/ 23 h 25"/>
                  <a:gd name="T52" fmla="*/ 4 w 33"/>
                  <a:gd name="T53" fmla="*/ 24 h 25"/>
                  <a:gd name="T54" fmla="*/ 2 w 33"/>
                  <a:gd name="T55" fmla="*/ 24 h 25"/>
                  <a:gd name="T56" fmla="*/ 0 w 33"/>
                  <a:gd name="T57" fmla="*/ 23 h 25"/>
                  <a:gd name="T58" fmla="*/ 1 w 33"/>
                  <a:gd name="T59" fmla="*/ 21 h 25"/>
                  <a:gd name="T60" fmla="*/ 3 w 33"/>
                  <a:gd name="T61" fmla="*/ 20 h 25"/>
                  <a:gd name="T62" fmla="*/ 4 w 33"/>
                  <a:gd name="T63" fmla="*/ 18 h 25"/>
                  <a:gd name="T64" fmla="*/ 6 w 33"/>
                  <a:gd name="T65" fmla="*/ 16 h 25"/>
                  <a:gd name="T66" fmla="*/ 8 w 33"/>
                  <a:gd name="T67" fmla="*/ 15 h 25"/>
                  <a:gd name="T68" fmla="*/ 9 w 33"/>
                  <a:gd name="T69" fmla="*/ 13 h 25"/>
                  <a:gd name="T70" fmla="*/ 11 w 33"/>
                  <a:gd name="T71" fmla="*/ 12 h 25"/>
                  <a:gd name="T72" fmla="*/ 13 w 33"/>
                  <a:gd name="T73" fmla="*/ 11 h 25"/>
                  <a:gd name="T74" fmla="*/ 15 w 33"/>
                  <a:gd name="T75" fmla="*/ 9 h 25"/>
                  <a:gd name="T76" fmla="*/ 17 w 33"/>
                  <a:gd name="T77" fmla="*/ 8 h 25"/>
                  <a:gd name="T78" fmla="*/ 19 w 33"/>
                  <a:gd name="T79" fmla="*/ 7 h 25"/>
                  <a:gd name="T80" fmla="*/ 20 w 33"/>
                  <a:gd name="T81" fmla="*/ 5 h 25"/>
                  <a:gd name="T82" fmla="*/ 22 w 33"/>
                  <a:gd name="T83" fmla="*/ 4 h 25"/>
                  <a:gd name="T84" fmla="*/ 24 w 33"/>
                  <a:gd name="T85" fmla="*/ 2 h 25"/>
                  <a:gd name="T86" fmla="*/ 25 w 33"/>
                  <a:gd name="T87" fmla="*/ 1 h 25"/>
                  <a:gd name="T88" fmla="*/ 28 w 33"/>
                  <a:gd name="T89" fmla="*/ 0 h 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3"/>
                  <a:gd name="T136" fmla="*/ 0 h 25"/>
                  <a:gd name="T137" fmla="*/ 33 w 33"/>
                  <a:gd name="T138" fmla="*/ 25 h 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3" h="25">
                    <a:moveTo>
                      <a:pt x="28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1" y="6"/>
                    </a:lnTo>
                    <a:lnTo>
                      <a:pt x="31" y="7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6" y="10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2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7" y="15"/>
                    </a:lnTo>
                    <a:lnTo>
                      <a:pt x="16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9" y="22"/>
                    </a:lnTo>
                    <a:lnTo>
                      <a:pt x="7" y="23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3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15" y="9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5" y="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7" name="Freeform 149"/>
              <p:cNvSpPr>
                <a:spLocks/>
              </p:cNvSpPr>
              <p:nvPr/>
            </p:nvSpPr>
            <p:spPr bwMode="auto">
              <a:xfrm>
                <a:off x="2015" y="1748"/>
                <a:ext cx="36" cy="27"/>
              </a:xfrm>
              <a:custGeom>
                <a:avLst/>
                <a:gdLst>
                  <a:gd name="T0" fmla="*/ 28 w 36"/>
                  <a:gd name="T1" fmla="*/ 0 h 27"/>
                  <a:gd name="T2" fmla="*/ 29 w 36"/>
                  <a:gd name="T3" fmla="*/ 0 h 27"/>
                  <a:gd name="T4" fmla="*/ 31 w 36"/>
                  <a:gd name="T5" fmla="*/ 0 h 27"/>
                  <a:gd name="T6" fmla="*/ 32 w 36"/>
                  <a:gd name="T7" fmla="*/ 1 h 27"/>
                  <a:gd name="T8" fmla="*/ 33 w 36"/>
                  <a:gd name="T9" fmla="*/ 1 h 27"/>
                  <a:gd name="T10" fmla="*/ 34 w 36"/>
                  <a:gd name="T11" fmla="*/ 2 h 27"/>
                  <a:gd name="T12" fmla="*/ 35 w 36"/>
                  <a:gd name="T13" fmla="*/ 4 h 27"/>
                  <a:gd name="T14" fmla="*/ 34 w 36"/>
                  <a:gd name="T15" fmla="*/ 4 h 27"/>
                  <a:gd name="T16" fmla="*/ 33 w 36"/>
                  <a:gd name="T17" fmla="*/ 6 h 27"/>
                  <a:gd name="T18" fmla="*/ 32 w 36"/>
                  <a:gd name="T19" fmla="*/ 7 h 27"/>
                  <a:gd name="T20" fmla="*/ 30 w 36"/>
                  <a:gd name="T21" fmla="*/ 9 h 27"/>
                  <a:gd name="T22" fmla="*/ 29 w 36"/>
                  <a:gd name="T23" fmla="*/ 10 h 27"/>
                  <a:gd name="T24" fmla="*/ 27 w 36"/>
                  <a:gd name="T25" fmla="*/ 10 h 27"/>
                  <a:gd name="T26" fmla="*/ 26 w 36"/>
                  <a:gd name="T27" fmla="*/ 11 h 27"/>
                  <a:gd name="T28" fmla="*/ 25 w 36"/>
                  <a:gd name="T29" fmla="*/ 12 h 27"/>
                  <a:gd name="T30" fmla="*/ 22 w 36"/>
                  <a:gd name="T31" fmla="*/ 14 h 27"/>
                  <a:gd name="T32" fmla="*/ 20 w 36"/>
                  <a:gd name="T33" fmla="*/ 15 h 27"/>
                  <a:gd name="T34" fmla="*/ 19 w 36"/>
                  <a:gd name="T35" fmla="*/ 16 h 27"/>
                  <a:gd name="T36" fmla="*/ 17 w 36"/>
                  <a:gd name="T37" fmla="*/ 17 h 27"/>
                  <a:gd name="T38" fmla="*/ 16 w 36"/>
                  <a:gd name="T39" fmla="*/ 18 h 27"/>
                  <a:gd name="T40" fmla="*/ 16 w 36"/>
                  <a:gd name="T41" fmla="*/ 19 h 27"/>
                  <a:gd name="T42" fmla="*/ 14 w 36"/>
                  <a:gd name="T43" fmla="*/ 20 h 27"/>
                  <a:gd name="T44" fmla="*/ 12 w 36"/>
                  <a:gd name="T45" fmla="*/ 22 h 27"/>
                  <a:gd name="T46" fmla="*/ 11 w 36"/>
                  <a:gd name="T47" fmla="*/ 23 h 27"/>
                  <a:gd name="T48" fmla="*/ 9 w 36"/>
                  <a:gd name="T49" fmla="*/ 24 h 27"/>
                  <a:gd name="T50" fmla="*/ 8 w 36"/>
                  <a:gd name="T51" fmla="*/ 25 h 27"/>
                  <a:gd name="T52" fmla="*/ 6 w 36"/>
                  <a:gd name="T53" fmla="*/ 26 h 27"/>
                  <a:gd name="T54" fmla="*/ 5 w 36"/>
                  <a:gd name="T55" fmla="*/ 26 h 27"/>
                  <a:gd name="T56" fmla="*/ 3 w 36"/>
                  <a:gd name="T57" fmla="*/ 26 h 27"/>
                  <a:gd name="T58" fmla="*/ 1 w 36"/>
                  <a:gd name="T59" fmla="*/ 26 h 27"/>
                  <a:gd name="T60" fmla="*/ 0 w 36"/>
                  <a:gd name="T61" fmla="*/ 25 h 27"/>
                  <a:gd name="T62" fmla="*/ 0 w 36"/>
                  <a:gd name="T63" fmla="*/ 24 h 27"/>
                  <a:gd name="T64" fmla="*/ 1 w 36"/>
                  <a:gd name="T65" fmla="*/ 22 h 27"/>
                  <a:gd name="T66" fmla="*/ 2 w 36"/>
                  <a:gd name="T67" fmla="*/ 21 h 27"/>
                  <a:gd name="T68" fmla="*/ 3 w 36"/>
                  <a:gd name="T69" fmla="*/ 19 h 27"/>
                  <a:gd name="T70" fmla="*/ 5 w 36"/>
                  <a:gd name="T71" fmla="*/ 18 h 27"/>
                  <a:gd name="T72" fmla="*/ 6 w 36"/>
                  <a:gd name="T73" fmla="*/ 17 h 27"/>
                  <a:gd name="T74" fmla="*/ 7 w 36"/>
                  <a:gd name="T75" fmla="*/ 16 h 27"/>
                  <a:gd name="T76" fmla="*/ 9 w 36"/>
                  <a:gd name="T77" fmla="*/ 15 h 27"/>
                  <a:gd name="T78" fmla="*/ 10 w 36"/>
                  <a:gd name="T79" fmla="*/ 14 h 27"/>
                  <a:gd name="T80" fmla="*/ 11 w 36"/>
                  <a:gd name="T81" fmla="*/ 13 h 27"/>
                  <a:gd name="T82" fmla="*/ 12 w 36"/>
                  <a:gd name="T83" fmla="*/ 12 h 27"/>
                  <a:gd name="T84" fmla="*/ 14 w 36"/>
                  <a:gd name="T85" fmla="*/ 11 h 27"/>
                  <a:gd name="T86" fmla="*/ 15 w 36"/>
                  <a:gd name="T87" fmla="*/ 10 h 27"/>
                  <a:gd name="T88" fmla="*/ 16 w 36"/>
                  <a:gd name="T89" fmla="*/ 9 h 27"/>
                  <a:gd name="T90" fmla="*/ 18 w 36"/>
                  <a:gd name="T91" fmla="*/ 9 h 27"/>
                  <a:gd name="T92" fmla="*/ 19 w 36"/>
                  <a:gd name="T93" fmla="*/ 7 h 27"/>
                  <a:gd name="T94" fmla="*/ 22 w 36"/>
                  <a:gd name="T95" fmla="*/ 6 h 27"/>
                  <a:gd name="T96" fmla="*/ 24 w 36"/>
                  <a:gd name="T97" fmla="*/ 4 h 27"/>
                  <a:gd name="T98" fmla="*/ 26 w 36"/>
                  <a:gd name="T99" fmla="*/ 2 h 27"/>
                  <a:gd name="T100" fmla="*/ 28 w 36"/>
                  <a:gd name="T101" fmla="*/ 0 h 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6"/>
                  <a:gd name="T154" fmla="*/ 0 h 27"/>
                  <a:gd name="T155" fmla="*/ 36 w 36"/>
                  <a:gd name="T156" fmla="*/ 27 h 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6" h="27">
                    <a:moveTo>
                      <a:pt x="28" y="0"/>
                    </a:moveTo>
                    <a:lnTo>
                      <a:pt x="29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3" y="6"/>
                    </a:lnTo>
                    <a:lnTo>
                      <a:pt x="32" y="7"/>
                    </a:lnTo>
                    <a:lnTo>
                      <a:pt x="30" y="9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6" y="11"/>
                    </a:lnTo>
                    <a:lnTo>
                      <a:pt x="25" y="12"/>
                    </a:lnTo>
                    <a:lnTo>
                      <a:pt x="22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7" y="17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8" y="25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4" y="11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7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8" name="Freeform 150"/>
              <p:cNvSpPr>
                <a:spLocks/>
              </p:cNvSpPr>
              <p:nvPr/>
            </p:nvSpPr>
            <p:spPr bwMode="auto">
              <a:xfrm>
                <a:off x="2031" y="1754"/>
                <a:ext cx="32" cy="29"/>
              </a:xfrm>
              <a:custGeom>
                <a:avLst/>
                <a:gdLst>
                  <a:gd name="T0" fmla="*/ 24 w 32"/>
                  <a:gd name="T1" fmla="*/ 0 h 29"/>
                  <a:gd name="T2" fmla="*/ 25 w 32"/>
                  <a:gd name="T3" fmla="*/ 0 h 29"/>
                  <a:gd name="T4" fmla="*/ 26 w 32"/>
                  <a:gd name="T5" fmla="*/ 1 h 29"/>
                  <a:gd name="T6" fmla="*/ 27 w 32"/>
                  <a:gd name="T7" fmla="*/ 1 h 29"/>
                  <a:gd name="T8" fmla="*/ 29 w 32"/>
                  <a:gd name="T9" fmla="*/ 2 h 29"/>
                  <a:gd name="T10" fmla="*/ 30 w 32"/>
                  <a:gd name="T11" fmla="*/ 3 h 29"/>
                  <a:gd name="T12" fmla="*/ 31 w 32"/>
                  <a:gd name="T13" fmla="*/ 4 h 29"/>
                  <a:gd name="T14" fmla="*/ 31 w 32"/>
                  <a:gd name="T15" fmla="*/ 5 h 29"/>
                  <a:gd name="T16" fmla="*/ 30 w 32"/>
                  <a:gd name="T17" fmla="*/ 7 h 29"/>
                  <a:gd name="T18" fmla="*/ 29 w 32"/>
                  <a:gd name="T19" fmla="*/ 8 h 29"/>
                  <a:gd name="T20" fmla="*/ 28 w 32"/>
                  <a:gd name="T21" fmla="*/ 10 h 29"/>
                  <a:gd name="T22" fmla="*/ 27 w 32"/>
                  <a:gd name="T23" fmla="*/ 11 h 29"/>
                  <a:gd name="T24" fmla="*/ 26 w 32"/>
                  <a:gd name="T25" fmla="*/ 12 h 29"/>
                  <a:gd name="T26" fmla="*/ 24 w 32"/>
                  <a:gd name="T27" fmla="*/ 13 h 29"/>
                  <a:gd name="T28" fmla="*/ 23 w 32"/>
                  <a:gd name="T29" fmla="*/ 14 h 29"/>
                  <a:gd name="T30" fmla="*/ 21 w 32"/>
                  <a:gd name="T31" fmla="*/ 15 h 29"/>
                  <a:gd name="T32" fmla="*/ 19 w 32"/>
                  <a:gd name="T33" fmla="*/ 16 h 29"/>
                  <a:gd name="T34" fmla="*/ 17 w 32"/>
                  <a:gd name="T35" fmla="*/ 17 h 29"/>
                  <a:gd name="T36" fmla="*/ 16 w 32"/>
                  <a:gd name="T37" fmla="*/ 19 h 29"/>
                  <a:gd name="T38" fmla="*/ 14 w 32"/>
                  <a:gd name="T39" fmla="*/ 20 h 29"/>
                  <a:gd name="T40" fmla="*/ 12 w 32"/>
                  <a:gd name="T41" fmla="*/ 21 h 29"/>
                  <a:gd name="T42" fmla="*/ 11 w 32"/>
                  <a:gd name="T43" fmla="*/ 22 h 29"/>
                  <a:gd name="T44" fmla="*/ 9 w 32"/>
                  <a:gd name="T45" fmla="*/ 23 h 29"/>
                  <a:gd name="T46" fmla="*/ 7 w 32"/>
                  <a:gd name="T47" fmla="*/ 24 h 29"/>
                  <a:gd name="T48" fmla="*/ 6 w 32"/>
                  <a:gd name="T49" fmla="*/ 25 h 29"/>
                  <a:gd name="T50" fmla="*/ 5 w 32"/>
                  <a:gd name="T51" fmla="*/ 27 h 29"/>
                  <a:gd name="T52" fmla="*/ 4 w 32"/>
                  <a:gd name="T53" fmla="*/ 28 h 29"/>
                  <a:gd name="T54" fmla="*/ 3 w 32"/>
                  <a:gd name="T55" fmla="*/ 27 h 29"/>
                  <a:gd name="T56" fmla="*/ 1 w 32"/>
                  <a:gd name="T57" fmla="*/ 26 h 29"/>
                  <a:gd name="T58" fmla="*/ 0 w 32"/>
                  <a:gd name="T59" fmla="*/ 26 h 29"/>
                  <a:gd name="T60" fmla="*/ 0 w 32"/>
                  <a:gd name="T61" fmla="*/ 25 h 29"/>
                  <a:gd name="T62" fmla="*/ 1 w 32"/>
                  <a:gd name="T63" fmla="*/ 23 h 29"/>
                  <a:gd name="T64" fmla="*/ 2 w 32"/>
                  <a:gd name="T65" fmla="*/ 22 h 29"/>
                  <a:gd name="T66" fmla="*/ 3 w 32"/>
                  <a:gd name="T67" fmla="*/ 20 h 29"/>
                  <a:gd name="T68" fmla="*/ 4 w 32"/>
                  <a:gd name="T69" fmla="*/ 19 h 29"/>
                  <a:gd name="T70" fmla="*/ 6 w 32"/>
                  <a:gd name="T71" fmla="*/ 18 h 29"/>
                  <a:gd name="T72" fmla="*/ 7 w 32"/>
                  <a:gd name="T73" fmla="*/ 17 h 29"/>
                  <a:gd name="T74" fmla="*/ 9 w 32"/>
                  <a:gd name="T75" fmla="*/ 16 h 29"/>
                  <a:gd name="T76" fmla="*/ 10 w 32"/>
                  <a:gd name="T77" fmla="*/ 15 h 29"/>
                  <a:gd name="T78" fmla="*/ 12 w 32"/>
                  <a:gd name="T79" fmla="*/ 14 h 29"/>
                  <a:gd name="T80" fmla="*/ 13 w 32"/>
                  <a:gd name="T81" fmla="*/ 13 h 29"/>
                  <a:gd name="T82" fmla="*/ 15 w 32"/>
                  <a:gd name="T83" fmla="*/ 13 h 29"/>
                  <a:gd name="T84" fmla="*/ 17 w 32"/>
                  <a:gd name="T85" fmla="*/ 11 h 29"/>
                  <a:gd name="T86" fmla="*/ 18 w 32"/>
                  <a:gd name="T87" fmla="*/ 11 h 29"/>
                  <a:gd name="T88" fmla="*/ 19 w 32"/>
                  <a:gd name="T89" fmla="*/ 10 h 29"/>
                  <a:gd name="T90" fmla="*/ 21 w 32"/>
                  <a:gd name="T91" fmla="*/ 8 h 29"/>
                  <a:gd name="T92" fmla="*/ 22 w 32"/>
                  <a:gd name="T93" fmla="*/ 6 h 29"/>
                  <a:gd name="T94" fmla="*/ 23 w 32"/>
                  <a:gd name="T95" fmla="*/ 4 h 29"/>
                  <a:gd name="T96" fmla="*/ 24 w 32"/>
                  <a:gd name="T97" fmla="*/ 2 h 29"/>
                  <a:gd name="T98" fmla="*/ 24 w 32"/>
                  <a:gd name="T99" fmla="*/ 0 h 2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"/>
                  <a:gd name="T151" fmla="*/ 0 h 29"/>
                  <a:gd name="T152" fmla="*/ 32 w 32"/>
                  <a:gd name="T153" fmla="*/ 29 h 2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" h="29">
                    <a:moveTo>
                      <a:pt x="24" y="0"/>
                    </a:moveTo>
                    <a:lnTo>
                      <a:pt x="25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0" y="7"/>
                    </a:lnTo>
                    <a:lnTo>
                      <a:pt x="29" y="8"/>
                    </a:lnTo>
                    <a:lnTo>
                      <a:pt x="28" y="10"/>
                    </a:lnTo>
                    <a:lnTo>
                      <a:pt x="27" y="11"/>
                    </a:lnTo>
                    <a:lnTo>
                      <a:pt x="26" y="12"/>
                    </a:lnTo>
                    <a:lnTo>
                      <a:pt x="24" y="13"/>
                    </a:lnTo>
                    <a:lnTo>
                      <a:pt x="23" y="14"/>
                    </a:lnTo>
                    <a:lnTo>
                      <a:pt x="21" y="15"/>
                    </a:lnTo>
                    <a:lnTo>
                      <a:pt x="19" y="16"/>
                    </a:lnTo>
                    <a:lnTo>
                      <a:pt x="17" y="17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1"/>
                    </a:lnTo>
                    <a:lnTo>
                      <a:pt x="11" y="22"/>
                    </a:lnTo>
                    <a:lnTo>
                      <a:pt x="9" y="23"/>
                    </a:lnTo>
                    <a:lnTo>
                      <a:pt x="7" y="24"/>
                    </a:lnTo>
                    <a:lnTo>
                      <a:pt x="6" y="25"/>
                    </a:lnTo>
                    <a:lnTo>
                      <a:pt x="5" y="27"/>
                    </a:lnTo>
                    <a:lnTo>
                      <a:pt x="4" y="28"/>
                    </a:lnTo>
                    <a:lnTo>
                      <a:pt x="3" y="27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0"/>
                    </a:lnTo>
                    <a:lnTo>
                      <a:pt x="21" y="8"/>
                    </a:lnTo>
                    <a:lnTo>
                      <a:pt x="22" y="6"/>
                    </a:lnTo>
                    <a:lnTo>
                      <a:pt x="23" y="4"/>
                    </a:lnTo>
                    <a:lnTo>
                      <a:pt x="24" y="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9" name="Freeform 151"/>
              <p:cNvSpPr>
                <a:spLocks/>
              </p:cNvSpPr>
              <p:nvPr/>
            </p:nvSpPr>
            <p:spPr bwMode="auto">
              <a:xfrm>
                <a:off x="1933" y="1770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 w 10"/>
                  <a:gd name="T3" fmla="*/ 0 h 10"/>
                  <a:gd name="T4" fmla="*/ 3 w 10"/>
                  <a:gd name="T5" fmla="*/ 2 h 10"/>
                  <a:gd name="T6" fmla="*/ 4 w 10"/>
                  <a:gd name="T7" fmla="*/ 3 h 10"/>
                  <a:gd name="T8" fmla="*/ 6 w 10"/>
                  <a:gd name="T9" fmla="*/ 4 h 10"/>
                  <a:gd name="T10" fmla="*/ 8 w 10"/>
                  <a:gd name="T11" fmla="*/ 6 h 10"/>
                  <a:gd name="T12" fmla="*/ 9 w 10"/>
                  <a:gd name="T13" fmla="*/ 9 h 10"/>
                  <a:gd name="T14" fmla="*/ 7 w 10"/>
                  <a:gd name="T15" fmla="*/ 8 h 10"/>
                  <a:gd name="T16" fmla="*/ 5 w 10"/>
                  <a:gd name="T17" fmla="*/ 7 h 10"/>
                  <a:gd name="T18" fmla="*/ 4 w 10"/>
                  <a:gd name="T19" fmla="*/ 5 h 10"/>
                  <a:gd name="T20" fmla="*/ 2 w 10"/>
                  <a:gd name="T21" fmla="*/ 4 h 10"/>
                  <a:gd name="T22" fmla="*/ 0 w 10"/>
                  <a:gd name="T23" fmla="*/ 2 h 10"/>
                  <a:gd name="T24" fmla="*/ 0 w 10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10"/>
                  <a:gd name="T41" fmla="*/ 10 w 10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10">
                    <a:moveTo>
                      <a:pt x="0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0" name="Freeform 152"/>
              <p:cNvSpPr>
                <a:spLocks/>
              </p:cNvSpPr>
              <p:nvPr/>
            </p:nvSpPr>
            <p:spPr bwMode="auto">
              <a:xfrm>
                <a:off x="1920" y="1770"/>
                <a:ext cx="280" cy="389"/>
              </a:xfrm>
              <a:custGeom>
                <a:avLst/>
                <a:gdLst>
                  <a:gd name="T0" fmla="*/ 273 w 280"/>
                  <a:gd name="T1" fmla="*/ 26 h 389"/>
                  <a:gd name="T2" fmla="*/ 275 w 280"/>
                  <a:gd name="T3" fmla="*/ 62 h 389"/>
                  <a:gd name="T4" fmla="*/ 276 w 280"/>
                  <a:gd name="T5" fmla="*/ 98 h 389"/>
                  <a:gd name="T6" fmla="*/ 278 w 280"/>
                  <a:gd name="T7" fmla="*/ 134 h 389"/>
                  <a:gd name="T8" fmla="*/ 279 w 280"/>
                  <a:gd name="T9" fmla="*/ 148 h 389"/>
                  <a:gd name="T10" fmla="*/ 278 w 280"/>
                  <a:gd name="T11" fmla="*/ 154 h 389"/>
                  <a:gd name="T12" fmla="*/ 267 w 280"/>
                  <a:gd name="T13" fmla="*/ 151 h 389"/>
                  <a:gd name="T14" fmla="*/ 253 w 280"/>
                  <a:gd name="T15" fmla="*/ 143 h 389"/>
                  <a:gd name="T16" fmla="*/ 240 w 280"/>
                  <a:gd name="T17" fmla="*/ 132 h 389"/>
                  <a:gd name="T18" fmla="*/ 230 w 280"/>
                  <a:gd name="T19" fmla="*/ 119 h 389"/>
                  <a:gd name="T20" fmla="*/ 227 w 280"/>
                  <a:gd name="T21" fmla="*/ 104 h 389"/>
                  <a:gd name="T22" fmla="*/ 220 w 280"/>
                  <a:gd name="T23" fmla="*/ 91 h 389"/>
                  <a:gd name="T24" fmla="*/ 207 w 280"/>
                  <a:gd name="T25" fmla="*/ 85 h 389"/>
                  <a:gd name="T26" fmla="*/ 193 w 280"/>
                  <a:gd name="T27" fmla="*/ 88 h 389"/>
                  <a:gd name="T28" fmla="*/ 158 w 280"/>
                  <a:gd name="T29" fmla="*/ 97 h 389"/>
                  <a:gd name="T30" fmla="*/ 124 w 280"/>
                  <a:gd name="T31" fmla="*/ 124 h 389"/>
                  <a:gd name="T32" fmla="*/ 102 w 280"/>
                  <a:gd name="T33" fmla="*/ 163 h 389"/>
                  <a:gd name="T34" fmla="*/ 95 w 280"/>
                  <a:gd name="T35" fmla="*/ 208 h 389"/>
                  <a:gd name="T36" fmla="*/ 97 w 280"/>
                  <a:gd name="T37" fmla="*/ 239 h 389"/>
                  <a:gd name="T38" fmla="*/ 99 w 280"/>
                  <a:gd name="T39" fmla="*/ 264 h 389"/>
                  <a:gd name="T40" fmla="*/ 101 w 280"/>
                  <a:gd name="T41" fmla="*/ 289 h 389"/>
                  <a:gd name="T42" fmla="*/ 99 w 280"/>
                  <a:gd name="T43" fmla="*/ 312 h 389"/>
                  <a:gd name="T44" fmla="*/ 82 w 280"/>
                  <a:gd name="T45" fmla="*/ 330 h 389"/>
                  <a:gd name="T46" fmla="*/ 59 w 280"/>
                  <a:gd name="T47" fmla="*/ 347 h 389"/>
                  <a:gd name="T48" fmla="*/ 37 w 280"/>
                  <a:gd name="T49" fmla="*/ 364 h 389"/>
                  <a:gd name="T50" fmla="*/ 18 w 280"/>
                  <a:gd name="T51" fmla="*/ 383 h 389"/>
                  <a:gd name="T52" fmla="*/ 10 w 280"/>
                  <a:gd name="T53" fmla="*/ 383 h 389"/>
                  <a:gd name="T54" fmla="*/ 8 w 280"/>
                  <a:gd name="T55" fmla="*/ 375 h 389"/>
                  <a:gd name="T56" fmla="*/ 8 w 280"/>
                  <a:gd name="T57" fmla="*/ 367 h 389"/>
                  <a:gd name="T58" fmla="*/ 7 w 280"/>
                  <a:gd name="T59" fmla="*/ 358 h 389"/>
                  <a:gd name="T60" fmla="*/ 4 w 280"/>
                  <a:gd name="T61" fmla="*/ 324 h 389"/>
                  <a:gd name="T62" fmla="*/ 2 w 280"/>
                  <a:gd name="T63" fmla="*/ 282 h 389"/>
                  <a:gd name="T64" fmla="*/ 0 w 280"/>
                  <a:gd name="T65" fmla="*/ 240 h 389"/>
                  <a:gd name="T66" fmla="*/ 1 w 280"/>
                  <a:gd name="T67" fmla="*/ 198 h 389"/>
                  <a:gd name="T68" fmla="*/ 14 w 280"/>
                  <a:gd name="T69" fmla="*/ 178 h 389"/>
                  <a:gd name="T70" fmla="*/ 31 w 280"/>
                  <a:gd name="T71" fmla="*/ 166 h 389"/>
                  <a:gd name="T72" fmla="*/ 49 w 280"/>
                  <a:gd name="T73" fmla="*/ 155 h 389"/>
                  <a:gd name="T74" fmla="*/ 67 w 280"/>
                  <a:gd name="T75" fmla="*/ 142 h 389"/>
                  <a:gd name="T76" fmla="*/ 90 w 280"/>
                  <a:gd name="T77" fmla="*/ 126 h 389"/>
                  <a:gd name="T78" fmla="*/ 117 w 280"/>
                  <a:gd name="T79" fmla="*/ 107 h 389"/>
                  <a:gd name="T80" fmla="*/ 143 w 280"/>
                  <a:gd name="T81" fmla="*/ 88 h 389"/>
                  <a:gd name="T82" fmla="*/ 169 w 280"/>
                  <a:gd name="T83" fmla="*/ 71 h 389"/>
                  <a:gd name="T84" fmla="*/ 188 w 280"/>
                  <a:gd name="T85" fmla="*/ 56 h 389"/>
                  <a:gd name="T86" fmla="*/ 207 w 280"/>
                  <a:gd name="T87" fmla="*/ 44 h 389"/>
                  <a:gd name="T88" fmla="*/ 226 w 280"/>
                  <a:gd name="T89" fmla="*/ 32 h 389"/>
                  <a:gd name="T90" fmla="*/ 244 w 280"/>
                  <a:gd name="T91" fmla="*/ 20 h 389"/>
                  <a:gd name="T92" fmla="*/ 248 w 280"/>
                  <a:gd name="T93" fmla="*/ 20 h 389"/>
                  <a:gd name="T94" fmla="*/ 243 w 280"/>
                  <a:gd name="T95" fmla="*/ 26 h 389"/>
                  <a:gd name="T96" fmla="*/ 237 w 280"/>
                  <a:gd name="T97" fmla="*/ 30 h 389"/>
                  <a:gd name="T98" fmla="*/ 231 w 280"/>
                  <a:gd name="T99" fmla="*/ 35 h 389"/>
                  <a:gd name="T100" fmla="*/ 234 w 280"/>
                  <a:gd name="T101" fmla="*/ 37 h 389"/>
                  <a:gd name="T102" fmla="*/ 239 w 280"/>
                  <a:gd name="T103" fmla="*/ 36 h 389"/>
                  <a:gd name="T104" fmla="*/ 248 w 280"/>
                  <a:gd name="T105" fmla="*/ 32 h 389"/>
                  <a:gd name="T106" fmla="*/ 256 w 280"/>
                  <a:gd name="T107" fmla="*/ 26 h 389"/>
                  <a:gd name="T108" fmla="*/ 261 w 280"/>
                  <a:gd name="T109" fmla="*/ 18 h 389"/>
                  <a:gd name="T110" fmla="*/ 262 w 280"/>
                  <a:gd name="T111" fmla="*/ 7 h 389"/>
                  <a:gd name="T112" fmla="*/ 270 w 280"/>
                  <a:gd name="T113" fmla="*/ 0 h 3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0"/>
                  <a:gd name="T172" fmla="*/ 0 h 389"/>
                  <a:gd name="T173" fmla="*/ 280 w 280"/>
                  <a:gd name="T174" fmla="*/ 389 h 38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0" h="389">
                    <a:moveTo>
                      <a:pt x="270" y="0"/>
                    </a:moveTo>
                    <a:lnTo>
                      <a:pt x="271" y="8"/>
                    </a:lnTo>
                    <a:lnTo>
                      <a:pt x="273" y="17"/>
                    </a:lnTo>
                    <a:lnTo>
                      <a:pt x="273" y="26"/>
                    </a:lnTo>
                    <a:lnTo>
                      <a:pt x="274" y="35"/>
                    </a:lnTo>
                    <a:lnTo>
                      <a:pt x="275" y="44"/>
                    </a:lnTo>
                    <a:lnTo>
                      <a:pt x="275" y="53"/>
                    </a:lnTo>
                    <a:lnTo>
                      <a:pt x="275" y="62"/>
                    </a:lnTo>
                    <a:lnTo>
                      <a:pt x="276" y="71"/>
                    </a:lnTo>
                    <a:lnTo>
                      <a:pt x="276" y="80"/>
                    </a:lnTo>
                    <a:lnTo>
                      <a:pt x="276" y="89"/>
                    </a:lnTo>
                    <a:lnTo>
                      <a:pt x="276" y="98"/>
                    </a:lnTo>
                    <a:lnTo>
                      <a:pt x="276" y="107"/>
                    </a:lnTo>
                    <a:lnTo>
                      <a:pt x="276" y="116"/>
                    </a:lnTo>
                    <a:lnTo>
                      <a:pt x="277" y="125"/>
                    </a:lnTo>
                    <a:lnTo>
                      <a:pt x="278" y="134"/>
                    </a:lnTo>
                    <a:lnTo>
                      <a:pt x="279" y="143"/>
                    </a:lnTo>
                    <a:lnTo>
                      <a:pt x="279" y="145"/>
                    </a:lnTo>
                    <a:lnTo>
                      <a:pt x="279" y="147"/>
                    </a:lnTo>
                    <a:lnTo>
                      <a:pt x="279" y="148"/>
                    </a:lnTo>
                    <a:lnTo>
                      <a:pt x="278" y="150"/>
                    </a:lnTo>
                    <a:lnTo>
                      <a:pt x="278" y="151"/>
                    </a:lnTo>
                    <a:lnTo>
                      <a:pt x="278" y="153"/>
                    </a:lnTo>
                    <a:lnTo>
                      <a:pt x="278" y="154"/>
                    </a:lnTo>
                    <a:lnTo>
                      <a:pt x="278" y="156"/>
                    </a:lnTo>
                    <a:lnTo>
                      <a:pt x="274" y="155"/>
                    </a:lnTo>
                    <a:lnTo>
                      <a:pt x="271" y="153"/>
                    </a:lnTo>
                    <a:lnTo>
                      <a:pt x="267" y="151"/>
                    </a:lnTo>
                    <a:lnTo>
                      <a:pt x="264" y="150"/>
                    </a:lnTo>
                    <a:lnTo>
                      <a:pt x="260" y="148"/>
                    </a:lnTo>
                    <a:lnTo>
                      <a:pt x="257" y="146"/>
                    </a:lnTo>
                    <a:lnTo>
                      <a:pt x="253" y="143"/>
                    </a:lnTo>
                    <a:lnTo>
                      <a:pt x="250" y="140"/>
                    </a:lnTo>
                    <a:lnTo>
                      <a:pt x="247" y="137"/>
                    </a:lnTo>
                    <a:lnTo>
                      <a:pt x="244" y="134"/>
                    </a:lnTo>
                    <a:lnTo>
                      <a:pt x="240" y="132"/>
                    </a:lnTo>
                    <a:lnTo>
                      <a:pt x="238" y="128"/>
                    </a:lnTo>
                    <a:lnTo>
                      <a:pt x="235" y="125"/>
                    </a:lnTo>
                    <a:lnTo>
                      <a:pt x="233" y="122"/>
                    </a:lnTo>
                    <a:lnTo>
                      <a:pt x="230" y="119"/>
                    </a:lnTo>
                    <a:lnTo>
                      <a:pt x="228" y="116"/>
                    </a:lnTo>
                    <a:lnTo>
                      <a:pt x="228" y="112"/>
                    </a:lnTo>
                    <a:lnTo>
                      <a:pt x="228" y="107"/>
                    </a:lnTo>
                    <a:lnTo>
                      <a:pt x="227" y="104"/>
                    </a:lnTo>
                    <a:lnTo>
                      <a:pt x="226" y="100"/>
                    </a:lnTo>
                    <a:lnTo>
                      <a:pt x="224" y="97"/>
                    </a:lnTo>
                    <a:lnTo>
                      <a:pt x="222" y="94"/>
                    </a:lnTo>
                    <a:lnTo>
                      <a:pt x="220" y="91"/>
                    </a:lnTo>
                    <a:lnTo>
                      <a:pt x="217" y="89"/>
                    </a:lnTo>
                    <a:lnTo>
                      <a:pt x="214" y="88"/>
                    </a:lnTo>
                    <a:lnTo>
                      <a:pt x="211" y="86"/>
                    </a:lnTo>
                    <a:lnTo>
                      <a:pt x="207" y="85"/>
                    </a:lnTo>
                    <a:lnTo>
                      <a:pt x="204" y="85"/>
                    </a:lnTo>
                    <a:lnTo>
                      <a:pt x="200" y="85"/>
                    </a:lnTo>
                    <a:lnTo>
                      <a:pt x="197" y="86"/>
                    </a:lnTo>
                    <a:lnTo>
                      <a:pt x="193" y="88"/>
                    </a:lnTo>
                    <a:lnTo>
                      <a:pt x="190" y="89"/>
                    </a:lnTo>
                    <a:lnTo>
                      <a:pt x="179" y="91"/>
                    </a:lnTo>
                    <a:lnTo>
                      <a:pt x="168" y="93"/>
                    </a:lnTo>
                    <a:lnTo>
                      <a:pt x="158" y="97"/>
                    </a:lnTo>
                    <a:lnTo>
                      <a:pt x="149" y="103"/>
                    </a:lnTo>
                    <a:lnTo>
                      <a:pt x="140" y="109"/>
                    </a:lnTo>
                    <a:lnTo>
                      <a:pt x="132" y="116"/>
                    </a:lnTo>
                    <a:lnTo>
                      <a:pt x="124" y="124"/>
                    </a:lnTo>
                    <a:lnTo>
                      <a:pt x="117" y="133"/>
                    </a:lnTo>
                    <a:lnTo>
                      <a:pt x="111" y="142"/>
                    </a:lnTo>
                    <a:lnTo>
                      <a:pt x="106" y="153"/>
                    </a:lnTo>
                    <a:lnTo>
                      <a:pt x="102" y="163"/>
                    </a:lnTo>
                    <a:lnTo>
                      <a:pt x="99" y="174"/>
                    </a:lnTo>
                    <a:lnTo>
                      <a:pt x="97" y="185"/>
                    </a:lnTo>
                    <a:lnTo>
                      <a:pt x="95" y="196"/>
                    </a:lnTo>
                    <a:lnTo>
                      <a:pt x="95" y="208"/>
                    </a:lnTo>
                    <a:lnTo>
                      <a:pt x="97" y="220"/>
                    </a:lnTo>
                    <a:lnTo>
                      <a:pt x="97" y="226"/>
                    </a:lnTo>
                    <a:lnTo>
                      <a:pt x="97" y="233"/>
                    </a:lnTo>
                    <a:lnTo>
                      <a:pt x="97" y="239"/>
                    </a:lnTo>
                    <a:lnTo>
                      <a:pt x="97" y="245"/>
                    </a:lnTo>
                    <a:lnTo>
                      <a:pt x="98" y="251"/>
                    </a:lnTo>
                    <a:lnTo>
                      <a:pt x="98" y="258"/>
                    </a:lnTo>
                    <a:lnTo>
                      <a:pt x="99" y="264"/>
                    </a:lnTo>
                    <a:lnTo>
                      <a:pt x="100" y="271"/>
                    </a:lnTo>
                    <a:lnTo>
                      <a:pt x="100" y="276"/>
                    </a:lnTo>
                    <a:lnTo>
                      <a:pt x="100" y="283"/>
                    </a:lnTo>
                    <a:lnTo>
                      <a:pt x="101" y="289"/>
                    </a:lnTo>
                    <a:lnTo>
                      <a:pt x="101" y="295"/>
                    </a:lnTo>
                    <a:lnTo>
                      <a:pt x="100" y="301"/>
                    </a:lnTo>
                    <a:lnTo>
                      <a:pt x="100" y="306"/>
                    </a:lnTo>
                    <a:lnTo>
                      <a:pt x="99" y="312"/>
                    </a:lnTo>
                    <a:lnTo>
                      <a:pt x="98" y="318"/>
                    </a:lnTo>
                    <a:lnTo>
                      <a:pt x="93" y="322"/>
                    </a:lnTo>
                    <a:lnTo>
                      <a:pt x="87" y="326"/>
                    </a:lnTo>
                    <a:lnTo>
                      <a:pt x="82" y="330"/>
                    </a:lnTo>
                    <a:lnTo>
                      <a:pt x="76" y="334"/>
                    </a:lnTo>
                    <a:lnTo>
                      <a:pt x="70" y="338"/>
                    </a:lnTo>
                    <a:lnTo>
                      <a:pt x="65" y="343"/>
                    </a:lnTo>
                    <a:lnTo>
                      <a:pt x="59" y="347"/>
                    </a:lnTo>
                    <a:lnTo>
                      <a:pt x="54" y="351"/>
                    </a:lnTo>
                    <a:lnTo>
                      <a:pt x="49" y="356"/>
                    </a:lnTo>
                    <a:lnTo>
                      <a:pt x="43" y="360"/>
                    </a:lnTo>
                    <a:lnTo>
                      <a:pt x="37" y="364"/>
                    </a:lnTo>
                    <a:lnTo>
                      <a:pt x="32" y="369"/>
                    </a:lnTo>
                    <a:lnTo>
                      <a:pt x="27" y="373"/>
                    </a:lnTo>
                    <a:lnTo>
                      <a:pt x="23" y="378"/>
                    </a:lnTo>
                    <a:lnTo>
                      <a:pt x="18" y="383"/>
                    </a:lnTo>
                    <a:lnTo>
                      <a:pt x="14" y="388"/>
                    </a:lnTo>
                    <a:lnTo>
                      <a:pt x="12" y="386"/>
                    </a:lnTo>
                    <a:lnTo>
                      <a:pt x="11" y="385"/>
                    </a:lnTo>
                    <a:lnTo>
                      <a:pt x="10" y="383"/>
                    </a:lnTo>
                    <a:lnTo>
                      <a:pt x="9" y="381"/>
                    </a:lnTo>
                    <a:lnTo>
                      <a:pt x="8" y="379"/>
                    </a:lnTo>
                    <a:lnTo>
                      <a:pt x="8" y="377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8" y="371"/>
                    </a:lnTo>
                    <a:lnTo>
                      <a:pt x="8" y="369"/>
                    </a:lnTo>
                    <a:lnTo>
                      <a:pt x="8" y="367"/>
                    </a:lnTo>
                    <a:lnTo>
                      <a:pt x="8" y="365"/>
                    </a:lnTo>
                    <a:lnTo>
                      <a:pt x="8" y="363"/>
                    </a:lnTo>
                    <a:lnTo>
                      <a:pt x="7" y="360"/>
                    </a:lnTo>
                    <a:lnTo>
                      <a:pt x="7" y="358"/>
                    </a:lnTo>
                    <a:lnTo>
                      <a:pt x="6" y="356"/>
                    </a:lnTo>
                    <a:lnTo>
                      <a:pt x="6" y="346"/>
                    </a:lnTo>
                    <a:lnTo>
                      <a:pt x="5" y="335"/>
                    </a:lnTo>
                    <a:lnTo>
                      <a:pt x="4" y="324"/>
                    </a:lnTo>
                    <a:lnTo>
                      <a:pt x="4" y="314"/>
                    </a:lnTo>
                    <a:lnTo>
                      <a:pt x="3" y="303"/>
                    </a:lnTo>
                    <a:lnTo>
                      <a:pt x="3" y="293"/>
                    </a:lnTo>
                    <a:lnTo>
                      <a:pt x="2" y="282"/>
                    </a:lnTo>
                    <a:lnTo>
                      <a:pt x="2" y="272"/>
                    </a:lnTo>
                    <a:lnTo>
                      <a:pt x="1" y="261"/>
                    </a:lnTo>
                    <a:lnTo>
                      <a:pt x="1" y="251"/>
                    </a:lnTo>
                    <a:lnTo>
                      <a:pt x="0" y="240"/>
                    </a:lnTo>
                    <a:lnTo>
                      <a:pt x="0" y="230"/>
                    </a:lnTo>
                    <a:lnTo>
                      <a:pt x="0" y="219"/>
                    </a:lnTo>
                    <a:lnTo>
                      <a:pt x="0" y="209"/>
                    </a:lnTo>
                    <a:lnTo>
                      <a:pt x="1" y="198"/>
                    </a:lnTo>
                    <a:lnTo>
                      <a:pt x="2" y="188"/>
                    </a:lnTo>
                    <a:lnTo>
                      <a:pt x="6" y="185"/>
                    </a:lnTo>
                    <a:lnTo>
                      <a:pt x="10" y="182"/>
                    </a:lnTo>
                    <a:lnTo>
                      <a:pt x="14" y="178"/>
                    </a:lnTo>
                    <a:lnTo>
                      <a:pt x="18" y="175"/>
                    </a:lnTo>
                    <a:lnTo>
                      <a:pt x="23" y="172"/>
                    </a:lnTo>
                    <a:lnTo>
                      <a:pt x="27" y="169"/>
                    </a:lnTo>
                    <a:lnTo>
                      <a:pt x="31" y="166"/>
                    </a:lnTo>
                    <a:lnTo>
                      <a:pt x="36" y="163"/>
                    </a:lnTo>
                    <a:lnTo>
                      <a:pt x="40" y="160"/>
                    </a:lnTo>
                    <a:lnTo>
                      <a:pt x="45" y="158"/>
                    </a:lnTo>
                    <a:lnTo>
                      <a:pt x="49" y="155"/>
                    </a:lnTo>
                    <a:lnTo>
                      <a:pt x="54" y="152"/>
                    </a:lnTo>
                    <a:lnTo>
                      <a:pt x="58" y="149"/>
                    </a:lnTo>
                    <a:lnTo>
                      <a:pt x="62" y="146"/>
                    </a:lnTo>
                    <a:lnTo>
                      <a:pt x="67" y="142"/>
                    </a:lnTo>
                    <a:lnTo>
                      <a:pt x="71" y="139"/>
                    </a:lnTo>
                    <a:lnTo>
                      <a:pt x="78" y="135"/>
                    </a:lnTo>
                    <a:lnTo>
                      <a:pt x="84" y="130"/>
                    </a:lnTo>
                    <a:lnTo>
                      <a:pt x="90" y="126"/>
                    </a:lnTo>
                    <a:lnTo>
                      <a:pt x="97" y="121"/>
                    </a:lnTo>
                    <a:lnTo>
                      <a:pt x="104" y="116"/>
                    </a:lnTo>
                    <a:lnTo>
                      <a:pt x="110" y="112"/>
                    </a:lnTo>
                    <a:lnTo>
                      <a:pt x="117" y="107"/>
                    </a:lnTo>
                    <a:lnTo>
                      <a:pt x="123" y="102"/>
                    </a:lnTo>
                    <a:lnTo>
                      <a:pt x="130" y="97"/>
                    </a:lnTo>
                    <a:lnTo>
                      <a:pt x="137" y="93"/>
                    </a:lnTo>
                    <a:lnTo>
                      <a:pt x="143" y="88"/>
                    </a:lnTo>
                    <a:lnTo>
                      <a:pt x="149" y="83"/>
                    </a:lnTo>
                    <a:lnTo>
                      <a:pt x="156" y="79"/>
                    </a:lnTo>
                    <a:lnTo>
                      <a:pt x="162" y="75"/>
                    </a:lnTo>
                    <a:lnTo>
                      <a:pt x="169" y="71"/>
                    </a:lnTo>
                    <a:lnTo>
                      <a:pt x="176" y="68"/>
                    </a:lnTo>
                    <a:lnTo>
                      <a:pt x="180" y="64"/>
                    </a:lnTo>
                    <a:lnTo>
                      <a:pt x="184" y="60"/>
                    </a:lnTo>
                    <a:lnTo>
                      <a:pt x="188" y="56"/>
                    </a:lnTo>
                    <a:lnTo>
                      <a:pt x="193" y="53"/>
                    </a:lnTo>
                    <a:lnTo>
                      <a:pt x="197" y="50"/>
                    </a:lnTo>
                    <a:lnTo>
                      <a:pt x="202" y="47"/>
                    </a:lnTo>
                    <a:lnTo>
                      <a:pt x="207" y="44"/>
                    </a:lnTo>
                    <a:lnTo>
                      <a:pt x="212" y="41"/>
                    </a:lnTo>
                    <a:lnTo>
                      <a:pt x="216" y="38"/>
                    </a:lnTo>
                    <a:lnTo>
                      <a:pt x="221" y="35"/>
                    </a:lnTo>
                    <a:lnTo>
                      <a:pt x="226" y="32"/>
                    </a:lnTo>
                    <a:lnTo>
                      <a:pt x="230" y="29"/>
                    </a:lnTo>
                    <a:lnTo>
                      <a:pt x="235" y="26"/>
                    </a:lnTo>
                    <a:lnTo>
                      <a:pt x="240" y="23"/>
                    </a:lnTo>
                    <a:lnTo>
                      <a:pt x="244" y="20"/>
                    </a:lnTo>
                    <a:lnTo>
                      <a:pt x="249" y="16"/>
                    </a:lnTo>
                    <a:lnTo>
                      <a:pt x="249" y="17"/>
                    </a:lnTo>
                    <a:lnTo>
                      <a:pt x="249" y="18"/>
                    </a:lnTo>
                    <a:lnTo>
                      <a:pt x="248" y="20"/>
                    </a:lnTo>
                    <a:lnTo>
                      <a:pt x="247" y="22"/>
                    </a:lnTo>
                    <a:lnTo>
                      <a:pt x="246" y="23"/>
                    </a:lnTo>
                    <a:lnTo>
                      <a:pt x="245" y="24"/>
                    </a:lnTo>
                    <a:lnTo>
                      <a:pt x="243" y="26"/>
                    </a:lnTo>
                    <a:lnTo>
                      <a:pt x="242" y="27"/>
                    </a:lnTo>
                    <a:lnTo>
                      <a:pt x="240" y="28"/>
                    </a:lnTo>
                    <a:lnTo>
                      <a:pt x="239" y="29"/>
                    </a:lnTo>
                    <a:lnTo>
                      <a:pt x="237" y="30"/>
                    </a:lnTo>
                    <a:lnTo>
                      <a:pt x="235" y="32"/>
                    </a:lnTo>
                    <a:lnTo>
                      <a:pt x="234" y="33"/>
                    </a:lnTo>
                    <a:lnTo>
                      <a:pt x="232" y="34"/>
                    </a:lnTo>
                    <a:lnTo>
                      <a:pt x="231" y="35"/>
                    </a:lnTo>
                    <a:lnTo>
                      <a:pt x="230" y="36"/>
                    </a:lnTo>
                    <a:lnTo>
                      <a:pt x="231" y="37"/>
                    </a:lnTo>
                    <a:lnTo>
                      <a:pt x="232" y="37"/>
                    </a:lnTo>
                    <a:lnTo>
                      <a:pt x="234" y="37"/>
                    </a:lnTo>
                    <a:lnTo>
                      <a:pt x="235" y="36"/>
                    </a:lnTo>
                    <a:lnTo>
                      <a:pt x="236" y="36"/>
                    </a:lnTo>
                    <a:lnTo>
                      <a:pt x="237" y="36"/>
                    </a:lnTo>
                    <a:lnTo>
                      <a:pt x="239" y="36"/>
                    </a:lnTo>
                    <a:lnTo>
                      <a:pt x="241" y="35"/>
                    </a:lnTo>
                    <a:lnTo>
                      <a:pt x="243" y="34"/>
                    </a:lnTo>
                    <a:lnTo>
                      <a:pt x="246" y="33"/>
                    </a:lnTo>
                    <a:lnTo>
                      <a:pt x="248" y="32"/>
                    </a:lnTo>
                    <a:lnTo>
                      <a:pt x="250" y="30"/>
                    </a:lnTo>
                    <a:lnTo>
                      <a:pt x="252" y="29"/>
                    </a:lnTo>
                    <a:lnTo>
                      <a:pt x="254" y="27"/>
                    </a:lnTo>
                    <a:lnTo>
                      <a:pt x="256" y="26"/>
                    </a:lnTo>
                    <a:lnTo>
                      <a:pt x="257" y="24"/>
                    </a:lnTo>
                    <a:lnTo>
                      <a:pt x="259" y="22"/>
                    </a:lnTo>
                    <a:lnTo>
                      <a:pt x="260" y="20"/>
                    </a:lnTo>
                    <a:lnTo>
                      <a:pt x="261" y="18"/>
                    </a:lnTo>
                    <a:lnTo>
                      <a:pt x="261" y="15"/>
                    </a:lnTo>
                    <a:lnTo>
                      <a:pt x="262" y="13"/>
                    </a:lnTo>
                    <a:lnTo>
                      <a:pt x="262" y="10"/>
                    </a:lnTo>
                    <a:lnTo>
                      <a:pt x="262" y="7"/>
                    </a:lnTo>
                    <a:lnTo>
                      <a:pt x="264" y="5"/>
                    </a:lnTo>
                    <a:lnTo>
                      <a:pt x="266" y="3"/>
                    </a:lnTo>
                    <a:lnTo>
                      <a:pt x="268" y="1"/>
                    </a:lnTo>
                    <a:lnTo>
                      <a:pt x="270" y="0"/>
                    </a:lnTo>
                  </a:path>
                </a:pathLst>
              </a:custGeom>
              <a:solidFill>
                <a:srgbClr val="99CC9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1" name="Freeform 153"/>
              <p:cNvSpPr>
                <a:spLocks/>
              </p:cNvSpPr>
              <p:nvPr/>
            </p:nvSpPr>
            <p:spPr bwMode="auto">
              <a:xfrm>
                <a:off x="1767" y="1771"/>
                <a:ext cx="16" cy="15"/>
              </a:xfrm>
              <a:custGeom>
                <a:avLst/>
                <a:gdLst>
                  <a:gd name="T0" fmla="*/ 0 w 16"/>
                  <a:gd name="T1" fmla="*/ 0 h 15"/>
                  <a:gd name="T2" fmla="*/ 1 w 16"/>
                  <a:gd name="T3" fmla="*/ 1 h 15"/>
                  <a:gd name="T4" fmla="*/ 2 w 16"/>
                  <a:gd name="T5" fmla="*/ 2 h 15"/>
                  <a:gd name="T6" fmla="*/ 4 w 16"/>
                  <a:gd name="T7" fmla="*/ 3 h 15"/>
                  <a:gd name="T8" fmla="*/ 6 w 16"/>
                  <a:gd name="T9" fmla="*/ 3 h 15"/>
                  <a:gd name="T10" fmla="*/ 7 w 16"/>
                  <a:gd name="T11" fmla="*/ 4 h 15"/>
                  <a:gd name="T12" fmla="*/ 8 w 16"/>
                  <a:gd name="T13" fmla="*/ 5 h 15"/>
                  <a:gd name="T14" fmla="*/ 10 w 16"/>
                  <a:gd name="T15" fmla="*/ 6 h 15"/>
                  <a:gd name="T16" fmla="*/ 11 w 16"/>
                  <a:gd name="T17" fmla="*/ 8 h 15"/>
                  <a:gd name="T18" fmla="*/ 12 w 16"/>
                  <a:gd name="T19" fmla="*/ 9 h 15"/>
                  <a:gd name="T20" fmla="*/ 14 w 16"/>
                  <a:gd name="T21" fmla="*/ 10 h 15"/>
                  <a:gd name="T22" fmla="*/ 14 w 16"/>
                  <a:gd name="T23" fmla="*/ 12 h 15"/>
                  <a:gd name="T24" fmla="*/ 15 w 16"/>
                  <a:gd name="T25" fmla="*/ 14 h 15"/>
                  <a:gd name="T26" fmla="*/ 13 w 16"/>
                  <a:gd name="T27" fmla="*/ 13 h 15"/>
                  <a:gd name="T28" fmla="*/ 12 w 16"/>
                  <a:gd name="T29" fmla="*/ 13 h 15"/>
                  <a:gd name="T30" fmla="*/ 10 w 16"/>
                  <a:gd name="T31" fmla="*/ 12 h 15"/>
                  <a:gd name="T32" fmla="*/ 8 w 16"/>
                  <a:gd name="T33" fmla="*/ 12 h 15"/>
                  <a:gd name="T34" fmla="*/ 7 w 16"/>
                  <a:gd name="T35" fmla="*/ 11 h 15"/>
                  <a:gd name="T36" fmla="*/ 6 w 16"/>
                  <a:gd name="T37" fmla="*/ 10 h 15"/>
                  <a:gd name="T38" fmla="*/ 4 w 16"/>
                  <a:gd name="T39" fmla="*/ 9 h 15"/>
                  <a:gd name="T40" fmla="*/ 3 w 16"/>
                  <a:gd name="T41" fmla="*/ 8 h 15"/>
                  <a:gd name="T42" fmla="*/ 1 w 16"/>
                  <a:gd name="T43" fmla="*/ 6 h 15"/>
                  <a:gd name="T44" fmla="*/ 1 w 16"/>
                  <a:gd name="T45" fmla="*/ 4 h 15"/>
                  <a:gd name="T46" fmla="*/ 0 w 16"/>
                  <a:gd name="T47" fmla="*/ 2 h 15"/>
                  <a:gd name="T48" fmla="*/ 0 w 16"/>
                  <a:gd name="T49" fmla="*/ 0 h 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15"/>
                  <a:gd name="T77" fmla="*/ 16 w 16"/>
                  <a:gd name="T78" fmla="*/ 15 h 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15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6"/>
                    </a:lnTo>
                    <a:lnTo>
                      <a:pt x="11" y="8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4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2" name="Freeform 154"/>
              <p:cNvSpPr>
                <a:spLocks/>
              </p:cNvSpPr>
              <p:nvPr/>
            </p:nvSpPr>
            <p:spPr bwMode="auto">
              <a:xfrm>
                <a:off x="1979" y="1782"/>
                <a:ext cx="16" cy="19"/>
              </a:xfrm>
              <a:custGeom>
                <a:avLst/>
                <a:gdLst>
                  <a:gd name="T0" fmla="*/ 8 w 16"/>
                  <a:gd name="T1" fmla="*/ 0 h 19"/>
                  <a:gd name="T2" fmla="*/ 10 w 16"/>
                  <a:gd name="T3" fmla="*/ 0 h 19"/>
                  <a:gd name="T4" fmla="*/ 11 w 16"/>
                  <a:gd name="T5" fmla="*/ 1 h 19"/>
                  <a:gd name="T6" fmla="*/ 12 w 16"/>
                  <a:gd name="T7" fmla="*/ 2 h 19"/>
                  <a:gd name="T8" fmla="*/ 14 w 16"/>
                  <a:gd name="T9" fmla="*/ 2 h 19"/>
                  <a:gd name="T10" fmla="*/ 15 w 16"/>
                  <a:gd name="T11" fmla="*/ 4 h 19"/>
                  <a:gd name="T12" fmla="*/ 15 w 16"/>
                  <a:gd name="T13" fmla="*/ 7 h 19"/>
                  <a:gd name="T14" fmla="*/ 15 w 16"/>
                  <a:gd name="T15" fmla="*/ 8 h 19"/>
                  <a:gd name="T16" fmla="*/ 14 w 16"/>
                  <a:gd name="T17" fmla="*/ 10 h 19"/>
                  <a:gd name="T18" fmla="*/ 12 w 16"/>
                  <a:gd name="T19" fmla="*/ 11 h 19"/>
                  <a:gd name="T20" fmla="*/ 11 w 16"/>
                  <a:gd name="T21" fmla="*/ 13 h 19"/>
                  <a:gd name="T22" fmla="*/ 9 w 16"/>
                  <a:gd name="T23" fmla="*/ 15 h 19"/>
                  <a:gd name="T24" fmla="*/ 8 w 16"/>
                  <a:gd name="T25" fmla="*/ 16 h 19"/>
                  <a:gd name="T26" fmla="*/ 5 w 16"/>
                  <a:gd name="T27" fmla="*/ 17 h 19"/>
                  <a:gd name="T28" fmla="*/ 4 w 16"/>
                  <a:gd name="T29" fmla="*/ 18 h 19"/>
                  <a:gd name="T30" fmla="*/ 2 w 16"/>
                  <a:gd name="T31" fmla="*/ 18 h 19"/>
                  <a:gd name="T32" fmla="*/ 1 w 16"/>
                  <a:gd name="T33" fmla="*/ 18 h 19"/>
                  <a:gd name="T34" fmla="*/ 1 w 16"/>
                  <a:gd name="T35" fmla="*/ 17 h 19"/>
                  <a:gd name="T36" fmla="*/ 0 w 16"/>
                  <a:gd name="T37" fmla="*/ 16 h 19"/>
                  <a:gd name="T38" fmla="*/ 0 w 16"/>
                  <a:gd name="T39" fmla="*/ 15 h 19"/>
                  <a:gd name="T40" fmla="*/ 0 w 16"/>
                  <a:gd name="T41" fmla="*/ 13 h 19"/>
                  <a:gd name="T42" fmla="*/ 1 w 16"/>
                  <a:gd name="T43" fmla="*/ 11 h 19"/>
                  <a:gd name="T44" fmla="*/ 3 w 16"/>
                  <a:gd name="T45" fmla="*/ 9 h 19"/>
                  <a:gd name="T46" fmla="*/ 4 w 16"/>
                  <a:gd name="T47" fmla="*/ 8 h 19"/>
                  <a:gd name="T48" fmla="*/ 5 w 16"/>
                  <a:gd name="T49" fmla="*/ 7 h 19"/>
                  <a:gd name="T50" fmla="*/ 5 w 16"/>
                  <a:gd name="T51" fmla="*/ 5 h 19"/>
                  <a:gd name="T52" fmla="*/ 5 w 16"/>
                  <a:gd name="T53" fmla="*/ 4 h 19"/>
                  <a:gd name="T54" fmla="*/ 7 w 16"/>
                  <a:gd name="T55" fmla="*/ 2 h 19"/>
                  <a:gd name="T56" fmla="*/ 8 w 16"/>
                  <a:gd name="T57" fmla="*/ 0 h 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"/>
                  <a:gd name="T88" fmla="*/ 0 h 19"/>
                  <a:gd name="T89" fmla="*/ 16 w 16"/>
                  <a:gd name="T90" fmla="*/ 19 h 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" h="19">
                    <a:moveTo>
                      <a:pt x="8" y="0"/>
                    </a:moveTo>
                    <a:lnTo>
                      <a:pt x="10" y="0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5" y="17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3" name="Freeform 155"/>
              <p:cNvSpPr>
                <a:spLocks/>
              </p:cNvSpPr>
              <p:nvPr/>
            </p:nvSpPr>
            <p:spPr bwMode="auto">
              <a:xfrm>
                <a:off x="1806" y="1787"/>
                <a:ext cx="40" cy="19"/>
              </a:xfrm>
              <a:custGeom>
                <a:avLst/>
                <a:gdLst>
                  <a:gd name="T0" fmla="*/ 32 w 40"/>
                  <a:gd name="T1" fmla="*/ 0 h 19"/>
                  <a:gd name="T2" fmla="*/ 34 w 40"/>
                  <a:gd name="T3" fmla="*/ 0 h 19"/>
                  <a:gd name="T4" fmla="*/ 35 w 40"/>
                  <a:gd name="T5" fmla="*/ 0 h 19"/>
                  <a:gd name="T6" fmla="*/ 37 w 40"/>
                  <a:gd name="T7" fmla="*/ 0 h 19"/>
                  <a:gd name="T8" fmla="*/ 39 w 40"/>
                  <a:gd name="T9" fmla="*/ 0 h 19"/>
                  <a:gd name="T10" fmla="*/ 39 w 40"/>
                  <a:gd name="T11" fmla="*/ 1 h 19"/>
                  <a:gd name="T12" fmla="*/ 38 w 40"/>
                  <a:gd name="T13" fmla="*/ 2 h 19"/>
                  <a:gd name="T14" fmla="*/ 36 w 40"/>
                  <a:gd name="T15" fmla="*/ 2 h 19"/>
                  <a:gd name="T16" fmla="*/ 35 w 40"/>
                  <a:gd name="T17" fmla="*/ 2 h 19"/>
                  <a:gd name="T18" fmla="*/ 34 w 40"/>
                  <a:gd name="T19" fmla="*/ 3 h 19"/>
                  <a:gd name="T20" fmla="*/ 32 w 40"/>
                  <a:gd name="T21" fmla="*/ 4 h 19"/>
                  <a:gd name="T22" fmla="*/ 31 w 40"/>
                  <a:gd name="T23" fmla="*/ 4 h 19"/>
                  <a:gd name="T24" fmla="*/ 30 w 40"/>
                  <a:gd name="T25" fmla="*/ 5 h 19"/>
                  <a:gd name="T26" fmla="*/ 28 w 40"/>
                  <a:gd name="T27" fmla="*/ 6 h 19"/>
                  <a:gd name="T28" fmla="*/ 27 w 40"/>
                  <a:gd name="T29" fmla="*/ 6 h 19"/>
                  <a:gd name="T30" fmla="*/ 26 w 40"/>
                  <a:gd name="T31" fmla="*/ 7 h 19"/>
                  <a:gd name="T32" fmla="*/ 24 w 40"/>
                  <a:gd name="T33" fmla="*/ 7 h 19"/>
                  <a:gd name="T34" fmla="*/ 23 w 40"/>
                  <a:gd name="T35" fmla="*/ 8 h 19"/>
                  <a:gd name="T36" fmla="*/ 22 w 40"/>
                  <a:gd name="T37" fmla="*/ 9 h 19"/>
                  <a:gd name="T38" fmla="*/ 21 w 40"/>
                  <a:gd name="T39" fmla="*/ 10 h 19"/>
                  <a:gd name="T40" fmla="*/ 19 w 40"/>
                  <a:gd name="T41" fmla="*/ 10 h 19"/>
                  <a:gd name="T42" fmla="*/ 18 w 40"/>
                  <a:gd name="T43" fmla="*/ 11 h 19"/>
                  <a:gd name="T44" fmla="*/ 16 w 40"/>
                  <a:gd name="T45" fmla="*/ 12 h 19"/>
                  <a:gd name="T46" fmla="*/ 13 w 40"/>
                  <a:gd name="T47" fmla="*/ 13 h 19"/>
                  <a:gd name="T48" fmla="*/ 11 w 40"/>
                  <a:gd name="T49" fmla="*/ 14 h 19"/>
                  <a:gd name="T50" fmla="*/ 9 w 40"/>
                  <a:gd name="T51" fmla="*/ 15 h 19"/>
                  <a:gd name="T52" fmla="*/ 7 w 40"/>
                  <a:gd name="T53" fmla="*/ 15 h 19"/>
                  <a:gd name="T54" fmla="*/ 5 w 40"/>
                  <a:gd name="T55" fmla="*/ 16 h 19"/>
                  <a:gd name="T56" fmla="*/ 2 w 40"/>
                  <a:gd name="T57" fmla="*/ 17 h 19"/>
                  <a:gd name="T58" fmla="*/ 0 w 40"/>
                  <a:gd name="T59" fmla="*/ 18 h 19"/>
                  <a:gd name="T60" fmla="*/ 1 w 40"/>
                  <a:gd name="T61" fmla="*/ 17 h 19"/>
                  <a:gd name="T62" fmla="*/ 3 w 40"/>
                  <a:gd name="T63" fmla="*/ 15 h 19"/>
                  <a:gd name="T64" fmla="*/ 5 w 40"/>
                  <a:gd name="T65" fmla="*/ 14 h 19"/>
                  <a:gd name="T66" fmla="*/ 6 w 40"/>
                  <a:gd name="T67" fmla="*/ 13 h 19"/>
                  <a:gd name="T68" fmla="*/ 8 w 40"/>
                  <a:gd name="T69" fmla="*/ 12 h 19"/>
                  <a:gd name="T70" fmla="*/ 10 w 40"/>
                  <a:gd name="T71" fmla="*/ 11 h 19"/>
                  <a:gd name="T72" fmla="*/ 12 w 40"/>
                  <a:gd name="T73" fmla="*/ 11 h 19"/>
                  <a:gd name="T74" fmla="*/ 13 w 40"/>
                  <a:gd name="T75" fmla="*/ 10 h 19"/>
                  <a:gd name="T76" fmla="*/ 16 w 40"/>
                  <a:gd name="T77" fmla="*/ 9 h 19"/>
                  <a:gd name="T78" fmla="*/ 18 w 40"/>
                  <a:gd name="T79" fmla="*/ 7 h 19"/>
                  <a:gd name="T80" fmla="*/ 19 w 40"/>
                  <a:gd name="T81" fmla="*/ 7 h 19"/>
                  <a:gd name="T82" fmla="*/ 21 w 40"/>
                  <a:gd name="T83" fmla="*/ 6 h 19"/>
                  <a:gd name="T84" fmla="*/ 22 w 40"/>
                  <a:gd name="T85" fmla="*/ 6 h 19"/>
                  <a:gd name="T86" fmla="*/ 23 w 40"/>
                  <a:gd name="T87" fmla="*/ 6 h 19"/>
                  <a:gd name="T88" fmla="*/ 25 w 40"/>
                  <a:gd name="T89" fmla="*/ 4 h 19"/>
                  <a:gd name="T90" fmla="*/ 28 w 40"/>
                  <a:gd name="T91" fmla="*/ 3 h 19"/>
                  <a:gd name="T92" fmla="*/ 30 w 40"/>
                  <a:gd name="T93" fmla="*/ 1 h 19"/>
                  <a:gd name="T94" fmla="*/ 32 w 40"/>
                  <a:gd name="T95" fmla="*/ 0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0"/>
                  <a:gd name="T145" fmla="*/ 0 h 19"/>
                  <a:gd name="T146" fmla="*/ 40 w 40"/>
                  <a:gd name="T147" fmla="*/ 19 h 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0" h="19">
                    <a:moveTo>
                      <a:pt x="32" y="0"/>
                    </a:move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2" y="4"/>
                    </a:lnTo>
                    <a:lnTo>
                      <a:pt x="31" y="4"/>
                    </a:lnTo>
                    <a:lnTo>
                      <a:pt x="30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3" y="8"/>
                    </a:lnTo>
                    <a:lnTo>
                      <a:pt x="22" y="9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8" y="11"/>
                    </a:lnTo>
                    <a:lnTo>
                      <a:pt x="16" y="12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5" y="16"/>
                    </a:lnTo>
                    <a:lnTo>
                      <a:pt x="2" y="17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8" y="3"/>
                    </a:lnTo>
                    <a:lnTo>
                      <a:pt x="30" y="1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4" name="Freeform 156"/>
              <p:cNvSpPr>
                <a:spLocks/>
              </p:cNvSpPr>
              <p:nvPr/>
            </p:nvSpPr>
            <p:spPr bwMode="auto">
              <a:xfrm>
                <a:off x="1989" y="1792"/>
                <a:ext cx="36" cy="27"/>
              </a:xfrm>
              <a:custGeom>
                <a:avLst/>
                <a:gdLst>
                  <a:gd name="T0" fmla="*/ 15 w 36"/>
                  <a:gd name="T1" fmla="*/ 0 h 27"/>
                  <a:gd name="T2" fmla="*/ 17 w 36"/>
                  <a:gd name="T3" fmla="*/ 0 h 27"/>
                  <a:gd name="T4" fmla="*/ 19 w 36"/>
                  <a:gd name="T5" fmla="*/ 1 h 27"/>
                  <a:gd name="T6" fmla="*/ 21 w 36"/>
                  <a:gd name="T7" fmla="*/ 3 h 27"/>
                  <a:gd name="T8" fmla="*/ 23 w 36"/>
                  <a:gd name="T9" fmla="*/ 4 h 27"/>
                  <a:gd name="T10" fmla="*/ 24 w 36"/>
                  <a:gd name="T11" fmla="*/ 6 h 27"/>
                  <a:gd name="T12" fmla="*/ 26 w 36"/>
                  <a:gd name="T13" fmla="*/ 7 h 27"/>
                  <a:gd name="T14" fmla="*/ 27 w 36"/>
                  <a:gd name="T15" fmla="*/ 9 h 27"/>
                  <a:gd name="T16" fmla="*/ 28 w 36"/>
                  <a:gd name="T17" fmla="*/ 11 h 27"/>
                  <a:gd name="T18" fmla="*/ 30 w 36"/>
                  <a:gd name="T19" fmla="*/ 13 h 27"/>
                  <a:gd name="T20" fmla="*/ 31 w 36"/>
                  <a:gd name="T21" fmla="*/ 15 h 27"/>
                  <a:gd name="T22" fmla="*/ 33 w 36"/>
                  <a:gd name="T23" fmla="*/ 17 h 27"/>
                  <a:gd name="T24" fmla="*/ 35 w 36"/>
                  <a:gd name="T25" fmla="*/ 18 h 27"/>
                  <a:gd name="T26" fmla="*/ 32 w 36"/>
                  <a:gd name="T27" fmla="*/ 18 h 27"/>
                  <a:gd name="T28" fmla="*/ 30 w 36"/>
                  <a:gd name="T29" fmla="*/ 18 h 27"/>
                  <a:gd name="T30" fmla="*/ 28 w 36"/>
                  <a:gd name="T31" fmla="*/ 17 h 27"/>
                  <a:gd name="T32" fmla="*/ 26 w 36"/>
                  <a:gd name="T33" fmla="*/ 16 h 27"/>
                  <a:gd name="T34" fmla="*/ 23 w 36"/>
                  <a:gd name="T35" fmla="*/ 15 h 27"/>
                  <a:gd name="T36" fmla="*/ 21 w 36"/>
                  <a:gd name="T37" fmla="*/ 14 h 27"/>
                  <a:gd name="T38" fmla="*/ 20 w 36"/>
                  <a:gd name="T39" fmla="*/ 14 h 27"/>
                  <a:gd name="T40" fmla="*/ 19 w 36"/>
                  <a:gd name="T41" fmla="*/ 14 h 27"/>
                  <a:gd name="T42" fmla="*/ 17 w 36"/>
                  <a:gd name="T43" fmla="*/ 14 h 27"/>
                  <a:gd name="T44" fmla="*/ 16 w 36"/>
                  <a:gd name="T45" fmla="*/ 14 h 27"/>
                  <a:gd name="T46" fmla="*/ 17 w 36"/>
                  <a:gd name="T47" fmla="*/ 15 h 27"/>
                  <a:gd name="T48" fmla="*/ 18 w 36"/>
                  <a:gd name="T49" fmla="*/ 17 h 27"/>
                  <a:gd name="T50" fmla="*/ 19 w 36"/>
                  <a:gd name="T51" fmla="*/ 18 h 27"/>
                  <a:gd name="T52" fmla="*/ 19 w 36"/>
                  <a:gd name="T53" fmla="*/ 20 h 27"/>
                  <a:gd name="T54" fmla="*/ 20 w 36"/>
                  <a:gd name="T55" fmla="*/ 21 h 27"/>
                  <a:gd name="T56" fmla="*/ 20 w 36"/>
                  <a:gd name="T57" fmla="*/ 23 h 27"/>
                  <a:gd name="T58" fmla="*/ 21 w 36"/>
                  <a:gd name="T59" fmla="*/ 25 h 27"/>
                  <a:gd name="T60" fmla="*/ 22 w 36"/>
                  <a:gd name="T61" fmla="*/ 26 h 27"/>
                  <a:gd name="T62" fmla="*/ 21 w 36"/>
                  <a:gd name="T63" fmla="*/ 26 h 27"/>
                  <a:gd name="T64" fmla="*/ 19 w 36"/>
                  <a:gd name="T65" fmla="*/ 25 h 27"/>
                  <a:gd name="T66" fmla="*/ 18 w 36"/>
                  <a:gd name="T67" fmla="*/ 25 h 27"/>
                  <a:gd name="T68" fmla="*/ 17 w 36"/>
                  <a:gd name="T69" fmla="*/ 25 h 27"/>
                  <a:gd name="T70" fmla="*/ 15 w 36"/>
                  <a:gd name="T71" fmla="*/ 24 h 27"/>
                  <a:gd name="T72" fmla="*/ 14 w 36"/>
                  <a:gd name="T73" fmla="*/ 23 h 27"/>
                  <a:gd name="T74" fmla="*/ 12 w 36"/>
                  <a:gd name="T75" fmla="*/ 22 h 27"/>
                  <a:gd name="T76" fmla="*/ 11 w 36"/>
                  <a:gd name="T77" fmla="*/ 22 h 27"/>
                  <a:gd name="T78" fmla="*/ 9 w 36"/>
                  <a:gd name="T79" fmla="*/ 20 h 27"/>
                  <a:gd name="T80" fmla="*/ 8 w 36"/>
                  <a:gd name="T81" fmla="*/ 19 h 27"/>
                  <a:gd name="T82" fmla="*/ 7 w 36"/>
                  <a:gd name="T83" fmla="*/ 18 h 27"/>
                  <a:gd name="T84" fmla="*/ 5 w 36"/>
                  <a:gd name="T85" fmla="*/ 17 h 27"/>
                  <a:gd name="T86" fmla="*/ 4 w 36"/>
                  <a:gd name="T87" fmla="*/ 16 h 27"/>
                  <a:gd name="T88" fmla="*/ 2 w 36"/>
                  <a:gd name="T89" fmla="*/ 15 h 27"/>
                  <a:gd name="T90" fmla="*/ 1 w 36"/>
                  <a:gd name="T91" fmla="*/ 14 h 27"/>
                  <a:gd name="T92" fmla="*/ 0 w 36"/>
                  <a:gd name="T93" fmla="*/ 14 h 27"/>
                  <a:gd name="T94" fmla="*/ 1 w 36"/>
                  <a:gd name="T95" fmla="*/ 12 h 27"/>
                  <a:gd name="T96" fmla="*/ 3 w 36"/>
                  <a:gd name="T97" fmla="*/ 11 h 27"/>
                  <a:gd name="T98" fmla="*/ 5 w 36"/>
                  <a:gd name="T99" fmla="*/ 10 h 27"/>
                  <a:gd name="T100" fmla="*/ 7 w 36"/>
                  <a:gd name="T101" fmla="*/ 10 h 27"/>
                  <a:gd name="T102" fmla="*/ 7 w 36"/>
                  <a:gd name="T103" fmla="*/ 9 h 27"/>
                  <a:gd name="T104" fmla="*/ 6 w 36"/>
                  <a:gd name="T105" fmla="*/ 8 h 27"/>
                  <a:gd name="T106" fmla="*/ 8 w 36"/>
                  <a:gd name="T107" fmla="*/ 7 h 27"/>
                  <a:gd name="T108" fmla="*/ 9 w 36"/>
                  <a:gd name="T109" fmla="*/ 7 h 27"/>
                  <a:gd name="T110" fmla="*/ 10 w 36"/>
                  <a:gd name="T111" fmla="*/ 5 h 27"/>
                  <a:gd name="T112" fmla="*/ 11 w 36"/>
                  <a:gd name="T113" fmla="*/ 4 h 27"/>
                  <a:gd name="T114" fmla="*/ 12 w 36"/>
                  <a:gd name="T115" fmla="*/ 3 h 27"/>
                  <a:gd name="T116" fmla="*/ 13 w 36"/>
                  <a:gd name="T117" fmla="*/ 1 h 27"/>
                  <a:gd name="T118" fmla="*/ 14 w 36"/>
                  <a:gd name="T119" fmla="*/ 0 h 27"/>
                  <a:gd name="T120" fmla="*/ 15 w 36"/>
                  <a:gd name="T121" fmla="*/ 0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"/>
                  <a:gd name="T184" fmla="*/ 0 h 27"/>
                  <a:gd name="T185" fmla="*/ 36 w 36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" h="27">
                    <a:moveTo>
                      <a:pt x="15" y="0"/>
                    </a:moveTo>
                    <a:lnTo>
                      <a:pt x="17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1"/>
                    </a:lnTo>
                    <a:lnTo>
                      <a:pt x="30" y="13"/>
                    </a:lnTo>
                    <a:lnTo>
                      <a:pt x="31" y="15"/>
                    </a:lnTo>
                    <a:lnTo>
                      <a:pt x="33" y="17"/>
                    </a:lnTo>
                    <a:lnTo>
                      <a:pt x="35" y="18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28" y="17"/>
                    </a:lnTo>
                    <a:lnTo>
                      <a:pt x="26" y="16"/>
                    </a:lnTo>
                    <a:lnTo>
                      <a:pt x="23" y="15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7" y="15"/>
                    </a:lnTo>
                    <a:lnTo>
                      <a:pt x="18" y="17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20" y="21"/>
                    </a:lnTo>
                    <a:lnTo>
                      <a:pt x="20" y="23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5" y="24"/>
                    </a:lnTo>
                    <a:lnTo>
                      <a:pt x="14" y="23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3" y="11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5" name="Freeform 157"/>
              <p:cNvSpPr>
                <a:spLocks/>
              </p:cNvSpPr>
              <p:nvPr/>
            </p:nvSpPr>
            <p:spPr bwMode="auto">
              <a:xfrm>
                <a:off x="1785" y="1796"/>
                <a:ext cx="67" cy="48"/>
              </a:xfrm>
              <a:custGeom>
                <a:avLst/>
                <a:gdLst>
                  <a:gd name="T0" fmla="*/ 66 w 67"/>
                  <a:gd name="T1" fmla="*/ 0 h 48"/>
                  <a:gd name="T2" fmla="*/ 65 w 67"/>
                  <a:gd name="T3" fmla="*/ 1 h 48"/>
                  <a:gd name="T4" fmla="*/ 64 w 67"/>
                  <a:gd name="T5" fmla="*/ 2 h 48"/>
                  <a:gd name="T6" fmla="*/ 63 w 67"/>
                  <a:gd name="T7" fmla="*/ 3 h 48"/>
                  <a:gd name="T8" fmla="*/ 62 w 67"/>
                  <a:gd name="T9" fmla="*/ 4 h 48"/>
                  <a:gd name="T10" fmla="*/ 60 w 67"/>
                  <a:gd name="T11" fmla="*/ 6 h 48"/>
                  <a:gd name="T12" fmla="*/ 59 w 67"/>
                  <a:gd name="T13" fmla="*/ 7 h 48"/>
                  <a:gd name="T14" fmla="*/ 57 w 67"/>
                  <a:gd name="T15" fmla="*/ 8 h 48"/>
                  <a:gd name="T16" fmla="*/ 55 w 67"/>
                  <a:gd name="T17" fmla="*/ 9 h 48"/>
                  <a:gd name="T18" fmla="*/ 53 w 67"/>
                  <a:gd name="T19" fmla="*/ 9 h 48"/>
                  <a:gd name="T20" fmla="*/ 50 w 67"/>
                  <a:gd name="T21" fmla="*/ 10 h 48"/>
                  <a:gd name="T22" fmla="*/ 49 w 67"/>
                  <a:gd name="T23" fmla="*/ 11 h 48"/>
                  <a:gd name="T24" fmla="*/ 47 w 67"/>
                  <a:gd name="T25" fmla="*/ 13 h 48"/>
                  <a:gd name="T26" fmla="*/ 44 w 67"/>
                  <a:gd name="T27" fmla="*/ 14 h 48"/>
                  <a:gd name="T28" fmla="*/ 43 w 67"/>
                  <a:gd name="T29" fmla="*/ 15 h 48"/>
                  <a:gd name="T30" fmla="*/ 41 w 67"/>
                  <a:gd name="T31" fmla="*/ 16 h 48"/>
                  <a:gd name="T32" fmla="*/ 40 w 67"/>
                  <a:gd name="T33" fmla="*/ 17 h 48"/>
                  <a:gd name="T34" fmla="*/ 38 w 67"/>
                  <a:gd name="T35" fmla="*/ 18 h 48"/>
                  <a:gd name="T36" fmla="*/ 37 w 67"/>
                  <a:gd name="T37" fmla="*/ 19 h 48"/>
                  <a:gd name="T38" fmla="*/ 35 w 67"/>
                  <a:gd name="T39" fmla="*/ 20 h 48"/>
                  <a:gd name="T40" fmla="*/ 34 w 67"/>
                  <a:gd name="T41" fmla="*/ 21 h 48"/>
                  <a:gd name="T42" fmla="*/ 33 w 67"/>
                  <a:gd name="T43" fmla="*/ 21 h 48"/>
                  <a:gd name="T44" fmla="*/ 31 w 67"/>
                  <a:gd name="T45" fmla="*/ 23 h 48"/>
                  <a:gd name="T46" fmla="*/ 30 w 67"/>
                  <a:gd name="T47" fmla="*/ 24 h 48"/>
                  <a:gd name="T48" fmla="*/ 29 w 67"/>
                  <a:gd name="T49" fmla="*/ 25 h 48"/>
                  <a:gd name="T50" fmla="*/ 27 w 67"/>
                  <a:gd name="T51" fmla="*/ 26 h 48"/>
                  <a:gd name="T52" fmla="*/ 26 w 67"/>
                  <a:gd name="T53" fmla="*/ 27 h 48"/>
                  <a:gd name="T54" fmla="*/ 25 w 67"/>
                  <a:gd name="T55" fmla="*/ 28 h 48"/>
                  <a:gd name="T56" fmla="*/ 23 w 67"/>
                  <a:gd name="T57" fmla="*/ 29 h 48"/>
                  <a:gd name="T58" fmla="*/ 21 w 67"/>
                  <a:gd name="T59" fmla="*/ 31 h 48"/>
                  <a:gd name="T60" fmla="*/ 19 w 67"/>
                  <a:gd name="T61" fmla="*/ 33 h 48"/>
                  <a:gd name="T62" fmla="*/ 16 w 67"/>
                  <a:gd name="T63" fmla="*/ 35 h 48"/>
                  <a:gd name="T64" fmla="*/ 14 w 67"/>
                  <a:gd name="T65" fmla="*/ 37 h 48"/>
                  <a:gd name="T66" fmla="*/ 12 w 67"/>
                  <a:gd name="T67" fmla="*/ 39 h 48"/>
                  <a:gd name="T68" fmla="*/ 10 w 67"/>
                  <a:gd name="T69" fmla="*/ 41 h 48"/>
                  <a:gd name="T70" fmla="*/ 7 w 67"/>
                  <a:gd name="T71" fmla="*/ 42 h 48"/>
                  <a:gd name="T72" fmla="*/ 5 w 67"/>
                  <a:gd name="T73" fmla="*/ 44 h 48"/>
                  <a:gd name="T74" fmla="*/ 2 w 67"/>
                  <a:gd name="T75" fmla="*/ 46 h 48"/>
                  <a:gd name="T76" fmla="*/ 0 w 67"/>
                  <a:gd name="T77" fmla="*/ 47 h 48"/>
                  <a:gd name="T78" fmla="*/ 1 w 67"/>
                  <a:gd name="T79" fmla="*/ 45 h 48"/>
                  <a:gd name="T80" fmla="*/ 3 w 67"/>
                  <a:gd name="T81" fmla="*/ 42 h 48"/>
                  <a:gd name="T82" fmla="*/ 4 w 67"/>
                  <a:gd name="T83" fmla="*/ 40 h 48"/>
                  <a:gd name="T84" fmla="*/ 6 w 67"/>
                  <a:gd name="T85" fmla="*/ 38 h 48"/>
                  <a:gd name="T86" fmla="*/ 8 w 67"/>
                  <a:gd name="T87" fmla="*/ 36 h 48"/>
                  <a:gd name="T88" fmla="*/ 9 w 67"/>
                  <a:gd name="T89" fmla="*/ 34 h 48"/>
                  <a:gd name="T90" fmla="*/ 11 w 67"/>
                  <a:gd name="T91" fmla="*/ 32 h 48"/>
                  <a:gd name="T92" fmla="*/ 13 w 67"/>
                  <a:gd name="T93" fmla="*/ 30 h 48"/>
                  <a:gd name="T94" fmla="*/ 16 w 67"/>
                  <a:gd name="T95" fmla="*/ 28 h 48"/>
                  <a:gd name="T96" fmla="*/ 19 w 67"/>
                  <a:gd name="T97" fmla="*/ 25 h 48"/>
                  <a:gd name="T98" fmla="*/ 22 w 67"/>
                  <a:gd name="T99" fmla="*/ 23 h 48"/>
                  <a:gd name="T100" fmla="*/ 25 w 67"/>
                  <a:gd name="T101" fmla="*/ 20 h 48"/>
                  <a:gd name="T102" fmla="*/ 28 w 67"/>
                  <a:gd name="T103" fmla="*/ 18 h 48"/>
                  <a:gd name="T104" fmla="*/ 32 w 67"/>
                  <a:gd name="T105" fmla="*/ 16 h 48"/>
                  <a:gd name="T106" fmla="*/ 35 w 67"/>
                  <a:gd name="T107" fmla="*/ 14 h 48"/>
                  <a:gd name="T108" fmla="*/ 39 w 67"/>
                  <a:gd name="T109" fmla="*/ 12 h 48"/>
                  <a:gd name="T110" fmla="*/ 42 w 67"/>
                  <a:gd name="T111" fmla="*/ 10 h 48"/>
                  <a:gd name="T112" fmla="*/ 46 w 67"/>
                  <a:gd name="T113" fmla="*/ 9 h 48"/>
                  <a:gd name="T114" fmla="*/ 49 w 67"/>
                  <a:gd name="T115" fmla="*/ 7 h 48"/>
                  <a:gd name="T116" fmla="*/ 53 w 67"/>
                  <a:gd name="T117" fmla="*/ 6 h 48"/>
                  <a:gd name="T118" fmla="*/ 56 w 67"/>
                  <a:gd name="T119" fmla="*/ 4 h 48"/>
                  <a:gd name="T120" fmla="*/ 59 w 67"/>
                  <a:gd name="T121" fmla="*/ 3 h 48"/>
                  <a:gd name="T122" fmla="*/ 63 w 67"/>
                  <a:gd name="T123" fmla="*/ 1 h 48"/>
                  <a:gd name="T124" fmla="*/ 66 w 67"/>
                  <a:gd name="T125" fmla="*/ 0 h 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7"/>
                  <a:gd name="T190" fmla="*/ 0 h 48"/>
                  <a:gd name="T191" fmla="*/ 67 w 67"/>
                  <a:gd name="T192" fmla="*/ 48 h 4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7" h="48">
                    <a:moveTo>
                      <a:pt x="66" y="0"/>
                    </a:moveTo>
                    <a:lnTo>
                      <a:pt x="65" y="1"/>
                    </a:lnTo>
                    <a:lnTo>
                      <a:pt x="64" y="2"/>
                    </a:lnTo>
                    <a:lnTo>
                      <a:pt x="63" y="3"/>
                    </a:lnTo>
                    <a:lnTo>
                      <a:pt x="62" y="4"/>
                    </a:lnTo>
                    <a:lnTo>
                      <a:pt x="60" y="6"/>
                    </a:lnTo>
                    <a:lnTo>
                      <a:pt x="59" y="7"/>
                    </a:lnTo>
                    <a:lnTo>
                      <a:pt x="57" y="8"/>
                    </a:lnTo>
                    <a:lnTo>
                      <a:pt x="55" y="9"/>
                    </a:lnTo>
                    <a:lnTo>
                      <a:pt x="53" y="9"/>
                    </a:lnTo>
                    <a:lnTo>
                      <a:pt x="50" y="10"/>
                    </a:lnTo>
                    <a:lnTo>
                      <a:pt x="49" y="11"/>
                    </a:lnTo>
                    <a:lnTo>
                      <a:pt x="47" y="13"/>
                    </a:lnTo>
                    <a:lnTo>
                      <a:pt x="44" y="14"/>
                    </a:lnTo>
                    <a:lnTo>
                      <a:pt x="43" y="15"/>
                    </a:lnTo>
                    <a:lnTo>
                      <a:pt x="41" y="16"/>
                    </a:lnTo>
                    <a:lnTo>
                      <a:pt x="40" y="17"/>
                    </a:lnTo>
                    <a:lnTo>
                      <a:pt x="38" y="18"/>
                    </a:lnTo>
                    <a:lnTo>
                      <a:pt x="37" y="19"/>
                    </a:lnTo>
                    <a:lnTo>
                      <a:pt x="35" y="20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1" y="23"/>
                    </a:lnTo>
                    <a:lnTo>
                      <a:pt x="30" y="24"/>
                    </a:lnTo>
                    <a:lnTo>
                      <a:pt x="29" y="25"/>
                    </a:lnTo>
                    <a:lnTo>
                      <a:pt x="27" y="26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3" y="29"/>
                    </a:lnTo>
                    <a:lnTo>
                      <a:pt x="21" y="31"/>
                    </a:lnTo>
                    <a:lnTo>
                      <a:pt x="19" y="33"/>
                    </a:lnTo>
                    <a:lnTo>
                      <a:pt x="16" y="35"/>
                    </a:lnTo>
                    <a:lnTo>
                      <a:pt x="14" y="37"/>
                    </a:lnTo>
                    <a:lnTo>
                      <a:pt x="12" y="39"/>
                    </a:lnTo>
                    <a:lnTo>
                      <a:pt x="10" y="41"/>
                    </a:lnTo>
                    <a:lnTo>
                      <a:pt x="7" y="42"/>
                    </a:lnTo>
                    <a:lnTo>
                      <a:pt x="5" y="44"/>
                    </a:lnTo>
                    <a:lnTo>
                      <a:pt x="2" y="46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3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9" y="34"/>
                    </a:lnTo>
                    <a:lnTo>
                      <a:pt x="11" y="32"/>
                    </a:lnTo>
                    <a:lnTo>
                      <a:pt x="13" y="30"/>
                    </a:lnTo>
                    <a:lnTo>
                      <a:pt x="16" y="28"/>
                    </a:lnTo>
                    <a:lnTo>
                      <a:pt x="19" y="25"/>
                    </a:lnTo>
                    <a:lnTo>
                      <a:pt x="22" y="23"/>
                    </a:lnTo>
                    <a:lnTo>
                      <a:pt x="25" y="20"/>
                    </a:lnTo>
                    <a:lnTo>
                      <a:pt x="28" y="18"/>
                    </a:lnTo>
                    <a:lnTo>
                      <a:pt x="32" y="16"/>
                    </a:lnTo>
                    <a:lnTo>
                      <a:pt x="35" y="14"/>
                    </a:lnTo>
                    <a:lnTo>
                      <a:pt x="39" y="12"/>
                    </a:lnTo>
                    <a:lnTo>
                      <a:pt x="42" y="10"/>
                    </a:lnTo>
                    <a:lnTo>
                      <a:pt x="46" y="9"/>
                    </a:lnTo>
                    <a:lnTo>
                      <a:pt x="49" y="7"/>
                    </a:lnTo>
                    <a:lnTo>
                      <a:pt x="53" y="6"/>
                    </a:lnTo>
                    <a:lnTo>
                      <a:pt x="56" y="4"/>
                    </a:lnTo>
                    <a:lnTo>
                      <a:pt x="59" y="3"/>
                    </a:lnTo>
                    <a:lnTo>
                      <a:pt x="63" y="1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6" name="Freeform 158"/>
              <p:cNvSpPr>
                <a:spLocks/>
              </p:cNvSpPr>
              <p:nvPr/>
            </p:nvSpPr>
            <p:spPr bwMode="auto">
              <a:xfrm>
                <a:off x="2030" y="1799"/>
                <a:ext cx="37" cy="23"/>
              </a:xfrm>
              <a:custGeom>
                <a:avLst/>
                <a:gdLst>
                  <a:gd name="T0" fmla="*/ 34 w 37"/>
                  <a:gd name="T1" fmla="*/ 0 h 23"/>
                  <a:gd name="T2" fmla="*/ 35 w 37"/>
                  <a:gd name="T3" fmla="*/ 0 h 23"/>
                  <a:gd name="T4" fmla="*/ 36 w 37"/>
                  <a:gd name="T5" fmla="*/ 0 h 23"/>
                  <a:gd name="T6" fmla="*/ 34 w 37"/>
                  <a:gd name="T7" fmla="*/ 1 h 23"/>
                  <a:gd name="T8" fmla="*/ 32 w 37"/>
                  <a:gd name="T9" fmla="*/ 3 h 23"/>
                  <a:gd name="T10" fmla="*/ 30 w 37"/>
                  <a:gd name="T11" fmla="*/ 4 h 23"/>
                  <a:gd name="T12" fmla="*/ 27 w 37"/>
                  <a:gd name="T13" fmla="*/ 6 h 23"/>
                  <a:gd name="T14" fmla="*/ 25 w 37"/>
                  <a:gd name="T15" fmla="*/ 7 h 23"/>
                  <a:gd name="T16" fmla="*/ 23 w 37"/>
                  <a:gd name="T17" fmla="*/ 9 h 23"/>
                  <a:gd name="T18" fmla="*/ 21 w 37"/>
                  <a:gd name="T19" fmla="*/ 10 h 23"/>
                  <a:gd name="T20" fmla="*/ 18 w 37"/>
                  <a:gd name="T21" fmla="*/ 12 h 23"/>
                  <a:gd name="T22" fmla="*/ 16 w 37"/>
                  <a:gd name="T23" fmla="*/ 12 h 23"/>
                  <a:gd name="T24" fmla="*/ 14 w 37"/>
                  <a:gd name="T25" fmla="*/ 14 h 23"/>
                  <a:gd name="T26" fmla="*/ 11 w 37"/>
                  <a:gd name="T27" fmla="*/ 15 h 23"/>
                  <a:gd name="T28" fmla="*/ 9 w 37"/>
                  <a:gd name="T29" fmla="*/ 16 h 23"/>
                  <a:gd name="T30" fmla="*/ 7 w 37"/>
                  <a:gd name="T31" fmla="*/ 18 h 23"/>
                  <a:gd name="T32" fmla="*/ 4 w 37"/>
                  <a:gd name="T33" fmla="*/ 19 h 23"/>
                  <a:gd name="T34" fmla="*/ 2 w 37"/>
                  <a:gd name="T35" fmla="*/ 20 h 23"/>
                  <a:gd name="T36" fmla="*/ 0 w 37"/>
                  <a:gd name="T37" fmla="*/ 22 h 23"/>
                  <a:gd name="T38" fmla="*/ 2 w 37"/>
                  <a:gd name="T39" fmla="*/ 20 h 23"/>
                  <a:gd name="T40" fmla="*/ 4 w 37"/>
                  <a:gd name="T41" fmla="*/ 18 h 23"/>
                  <a:gd name="T42" fmla="*/ 5 w 37"/>
                  <a:gd name="T43" fmla="*/ 16 h 23"/>
                  <a:gd name="T44" fmla="*/ 8 w 37"/>
                  <a:gd name="T45" fmla="*/ 15 h 23"/>
                  <a:gd name="T46" fmla="*/ 10 w 37"/>
                  <a:gd name="T47" fmla="*/ 13 h 23"/>
                  <a:gd name="T48" fmla="*/ 12 w 37"/>
                  <a:gd name="T49" fmla="*/ 12 h 23"/>
                  <a:gd name="T50" fmla="*/ 14 w 37"/>
                  <a:gd name="T51" fmla="*/ 10 h 23"/>
                  <a:gd name="T52" fmla="*/ 17 w 37"/>
                  <a:gd name="T53" fmla="*/ 9 h 23"/>
                  <a:gd name="T54" fmla="*/ 18 w 37"/>
                  <a:gd name="T55" fmla="*/ 7 h 23"/>
                  <a:gd name="T56" fmla="*/ 21 w 37"/>
                  <a:gd name="T57" fmla="*/ 7 h 23"/>
                  <a:gd name="T58" fmla="*/ 23 w 37"/>
                  <a:gd name="T59" fmla="*/ 5 h 23"/>
                  <a:gd name="T60" fmla="*/ 26 w 37"/>
                  <a:gd name="T61" fmla="*/ 4 h 23"/>
                  <a:gd name="T62" fmla="*/ 27 w 37"/>
                  <a:gd name="T63" fmla="*/ 3 h 23"/>
                  <a:gd name="T64" fmla="*/ 30 w 37"/>
                  <a:gd name="T65" fmla="*/ 2 h 23"/>
                  <a:gd name="T66" fmla="*/ 32 w 37"/>
                  <a:gd name="T67" fmla="*/ 1 h 23"/>
                  <a:gd name="T68" fmla="*/ 34 w 37"/>
                  <a:gd name="T69" fmla="*/ 0 h 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"/>
                  <a:gd name="T106" fmla="*/ 0 h 23"/>
                  <a:gd name="T107" fmla="*/ 37 w 37"/>
                  <a:gd name="T108" fmla="*/ 23 h 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" h="23">
                    <a:moveTo>
                      <a:pt x="34" y="0"/>
                    </a:moveTo>
                    <a:lnTo>
                      <a:pt x="35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2" y="3"/>
                    </a:lnTo>
                    <a:lnTo>
                      <a:pt x="30" y="4"/>
                    </a:lnTo>
                    <a:lnTo>
                      <a:pt x="27" y="6"/>
                    </a:lnTo>
                    <a:lnTo>
                      <a:pt x="25" y="7"/>
                    </a:lnTo>
                    <a:lnTo>
                      <a:pt x="23" y="9"/>
                    </a:lnTo>
                    <a:lnTo>
                      <a:pt x="21" y="10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1" y="15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4" y="19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5" y="16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7" y="9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6" y="4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2" y="1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7" name="Freeform 159"/>
              <p:cNvSpPr>
                <a:spLocks/>
              </p:cNvSpPr>
              <p:nvPr/>
            </p:nvSpPr>
            <p:spPr bwMode="auto">
              <a:xfrm>
                <a:off x="2157" y="1806"/>
                <a:ext cx="25" cy="15"/>
              </a:xfrm>
              <a:custGeom>
                <a:avLst/>
                <a:gdLst>
                  <a:gd name="T0" fmla="*/ 21 w 25"/>
                  <a:gd name="T1" fmla="*/ 0 h 15"/>
                  <a:gd name="T2" fmla="*/ 23 w 25"/>
                  <a:gd name="T3" fmla="*/ 0 h 15"/>
                  <a:gd name="T4" fmla="*/ 24 w 25"/>
                  <a:gd name="T5" fmla="*/ 2 h 15"/>
                  <a:gd name="T6" fmla="*/ 24 w 25"/>
                  <a:gd name="T7" fmla="*/ 3 h 15"/>
                  <a:gd name="T8" fmla="*/ 24 w 25"/>
                  <a:gd name="T9" fmla="*/ 5 h 15"/>
                  <a:gd name="T10" fmla="*/ 24 w 25"/>
                  <a:gd name="T11" fmla="*/ 7 h 15"/>
                  <a:gd name="T12" fmla="*/ 24 w 25"/>
                  <a:gd name="T13" fmla="*/ 8 h 15"/>
                  <a:gd name="T14" fmla="*/ 23 w 25"/>
                  <a:gd name="T15" fmla="*/ 8 h 15"/>
                  <a:gd name="T16" fmla="*/ 21 w 25"/>
                  <a:gd name="T17" fmla="*/ 9 h 15"/>
                  <a:gd name="T18" fmla="*/ 19 w 25"/>
                  <a:gd name="T19" fmla="*/ 9 h 15"/>
                  <a:gd name="T20" fmla="*/ 18 w 25"/>
                  <a:gd name="T21" fmla="*/ 10 h 15"/>
                  <a:gd name="T22" fmla="*/ 17 w 25"/>
                  <a:gd name="T23" fmla="*/ 10 h 15"/>
                  <a:gd name="T24" fmla="*/ 15 w 25"/>
                  <a:gd name="T25" fmla="*/ 11 h 15"/>
                  <a:gd name="T26" fmla="*/ 13 w 25"/>
                  <a:gd name="T27" fmla="*/ 11 h 15"/>
                  <a:gd name="T28" fmla="*/ 12 w 25"/>
                  <a:gd name="T29" fmla="*/ 11 h 15"/>
                  <a:gd name="T30" fmla="*/ 10 w 25"/>
                  <a:gd name="T31" fmla="*/ 11 h 15"/>
                  <a:gd name="T32" fmla="*/ 9 w 25"/>
                  <a:gd name="T33" fmla="*/ 12 h 15"/>
                  <a:gd name="T34" fmla="*/ 7 w 25"/>
                  <a:gd name="T35" fmla="*/ 12 h 15"/>
                  <a:gd name="T36" fmla="*/ 6 w 25"/>
                  <a:gd name="T37" fmla="*/ 12 h 15"/>
                  <a:gd name="T38" fmla="*/ 4 w 25"/>
                  <a:gd name="T39" fmla="*/ 13 h 15"/>
                  <a:gd name="T40" fmla="*/ 3 w 25"/>
                  <a:gd name="T41" fmla="*/ 13 h 15"/>
                  <a:gd name="T42" fmla="*/ 1 w 25"/>
                  <a:gd name="T43" fmla="*/ 13 h 15"/>
                  <a:gd name="T44" fmla="*/ 0 w 25"/>
                  <a:gd name="T45" fmla="*/ 14 h 15"/>
                  <a:gd name="T46" fmla="*/ 1 w 25"/>
                  <a:gd name="T47" fmla="*/ 13 h 15"/>
                  <a:gd name="T48" fmla="*/ 2 w 25"/>
                  <a:gd name="T49" fmla="*/ 12 h 15"/>
                  <a:gd name="T50" fmla="*/ 3 w 25"/>
                  <a:gd name="T51" fmla="*/ 11 h 15"/>
                  <a:gd name="T52" fmla="*/ 5 w 25"/>
                  <a:gd name="T53" fmla="*/ 10 h 15"/>
                  <a:gd name="T54" fmla="*/ 6 w 25"/>
                  <a:gd name="T55" fmla="*/ 10 h 15"/>
                  <a:gd name="T56" fmla="*/ 7 w 25"/>
                  <a:gd name="T57" fmla="*/ 9 h 15"/>
                  <a:gd name="T58" fmla="*/ 9 w 25"/>
                  <a:gd name="T59" fmla="*/ 8 h 15"/>
                  <a:gd name="T60" fmla="*/ 10 w 25"/>
                  <a:gd name="T61" fmla="*/ 7 h 15"/>
                  <a:gd name="T62" fmla="*/ 12 w 25"/>
                  <a:gd name="T63" fmla="*/ 6 h 15"/>
                  <a:gd name="T64" fmla="*/ 13 w 25"/>
                  <a:gd name="T65" fmla="*/ 5 h 15"/>
                  <a:gd name="T66" fmla="*/ 14 w 25"/>
                  <a:gd name="T67" fmla="*/ 5 h 15"/>
                  <a:gd name="T68" fmla="*/ 16 w 25"/>
                  <a:gd name="T69" fmla="*/ 4 h 15"/>
                  <a:gd name="T70" fmla="*/ 17 w 25"/>
                  <a:gd name="T71" fmla="*/ 3 h 15"/>
                  <a:gd name="T72" fmla="*/ 19 w 25"/>
                  <a:gd name="T73" fmla="*/ 2 h 15"/>
                  <a:gd name="T74" fmla="*/ 20 w 25"/>
                  <a:gd name="T75" fmla="*/ 1 h 15"/>
                  <a:gd name="T76" fmla="*/ 21 w 25"/>
                  <a:gd name="T77" fmla="*/ 0 h 1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"/>
                  <a:gd name="T118" fmla="*/ 0 h 15"/>
                  <a:gd name="T119" fmla="*/ 25 w 25"/>
                  <a:gd name="T120" fmla="*/ 15 h 1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" h="15">
                    <a:moveTo>
                      <a:pt x="21" y="0"/>
                    </a:moveTo>
                    <a:lnTo>
                      <a:pt x="23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8" name="Freeform 160"/>
              <p:cNvSpPr>
                <a:spLocks/>
              </p:cNvSpPr>
              <p:nvPr/>
            </p:nvSpPr>
            <p:spPr bwMode="auto">
              <a:xfrm>
                <a:off x="1868" y="1808"/>
                <a:ext cx="7" cy="5"/>
              </a:xfrm>
              <a:custGeom>
                <a:avLst/>
                <a:gdLst>
                  <a:gd name="T0" fmla="*/ 6 w 7"/>
                  <a:gd name="T1" fmla="*/ 0 h 5"/>
                  <a:gd name="T2" fmla="*/ 5 w 7"/>
                  <a:gd name="T3" fmla="*/ 2 h 5"/>
                  <a:gd name="T4" fmla="*/ 4 w 7"/>
                  <a:gd name="T5" fmla="*/ 3 h 5"/>
                  <a:gd name="T6" fmla="*/ 3 w 7"/>
                  <a:gd name="T7" fmla="*/ 4 h 5"/>
                  <a:gd name="T8" fmla="*/ 2 w 7"/>
                  <a:gd name="T9" fmla="*/ 3 h 5"/>
                  <a:gd name="T10" fmla="*/ 0 w 7"/>
                  <a:gd name="T11" fmla="*/ 3 h 5"/>
                  <a:gd name="T12" fmla="*/ 0 w 7"/>
                  <a:gd name="T13" fmla="*/ 1 h 5"/>
                  <a:gd name="T14" fmla="*/ 1 w 7"/>
                  <a:gd name="T15" fmla="*/ 1 h 5"/>
                  <a:gd name="T16" fmla="*/ 2 w 7"/>
                  <a:gd name="T17" fmla="*/ 0 h 5"/>
                  <a:gd name="T18" fmla="*/ 3 w 7"/>
                  <a:gd name="T19" fmla="*/ 0 h 5"/>
                  <a:gd name="T20" fmla="*/ 6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5"/>
                  <a:gd name="T35" fmla="*/ 7 w 7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5">
                    <a:moveTo>
                      <a:pt x="6" y="0"/>
                    </a:move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9" name="Freeform 161"/>
              <p:cNvSpPr>
                <a:spLocks/>
              </p:cNvSpPr>
              <p:nvPr/>
            </p:nvSpPr>
            <p:spPr bwMode="auto">
              <a:xfrm>
                <a:off x="1857" y="1815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2 h 6"/>
                  <a:gd name="T4" fmla="*/ 3 w 5"/>
                  <a:gd name="T5" fmla="*/ 3 h 6"/>
                  <a:gd name="T6" fmla="*/ 2 w 5"/>
                  <a:gd name="T7" fmla="*/ 4 h 6"/>
                  <a:gd name="T8" fmla="*/ 2 w 5"/>
                  <a:gd name="T9" fmla="*/ 5 h 6"/>
                  <a:gd name="T10" fmla="*/ 1 w 5"/>
                  <a:gd name="T11" fmla="*/ 5 h 6"/>
                  <a:gd name="T12" fmla="*/ 0 w 5"/>
                  <a:gd name="T13" fmla="*/ 5 h 6"/>
                  <a:gd name="T14" fmla="*/ 0 w 5"/>
                  <a:gd name="T15" fmla="*/ 4 h 6"/>
                  <a:gd name="T16" fmla="*/ 1 w 5"/>
                  <a:gd name="T17" fmla="*/ 3 h 6"/>
                  <a:gd name="T18" fmla="*/ 1 w 5"/>
                  <a:gd name="T19" fmla="*/ 2 h 6"/>
                  <a:gd name="T20" fmla="*/ 2 w 5"/>
                  <a:gd name="T21" fmla="*/ 1 h 6"/>
                  <a:gd name="T22" fmla="*/ 2 w 5"/>
                  <a:gd name="T23" fmla="*/ 0 h 6"/>
                  <a:gd name="T24" fmla="*/ 4 w 5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6"/>
                  <a:gd name="T41" fmla="*/ 5 w 5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6">
                    <a:moveTo>
                      <a:pt x="4" y="0"/>
                    </a:move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0" name="Freeform 162"/>
              <p:cNvSpPr>
                <a:spLocks/>
              </p:cNvSpPr>
              <p:nvPr/>
            </p:nvSpPr>
            <p:spPr bwMode="auto">
              <a:xfrm>
                <a:off x="1881" y="1818"/>
                <a:ext cx="9" cy="7"/>
              </a:xfrm>
              <a:custGeom>
                <a:avLst/>
                <a:gdLst>
                  <a:gd name="T0" fmla="*/ 6 w 9"/>
                  <a:gd name="T1" fmla="*/ 0 h 7"/>
                  <a:gd name="T2" fmla="*/ 7 w 9"/>
                  <a:gd name="T3" fmla="*/ 0 h 7"/>
                  <a:gd name="T4" fmla="*/ 8 w 9"/>
                  <a:gd name="T5" fmla="*/ 1 h 7"/>
                  <a:gd name="T6" fmla="*/ 7 w 9"/>
                  <a:gd name="T7" fmla="*/ 2 h 7"/>
                  <a:gd name="T8" fmla="*/ 5 w 9"/>
                  <a:gd name="T9" fmla="*/ 3 h 7"/>
                  <a:gd name="T10" fmla="*/ 3 w 9"/>
                  <a:gd name="T11" fmla="*/ 4 h 7"/>
                  <a:gd name="T12" fmla="*/ 1 w 9"/>
                  <a:gd name="T13" fmla="*/ 5 h 7"/>
                  <a:gd name="T14" fmla="*/ 0 w 9"/>
                  <a:gd name="T15" fmla="*/ 6 h 7"/>
                  <a:gd name="T16" fmla="*/ 0 w 9"/>
                  <a:gd name="T17" fmla="*/ 5 h 7"/>
                  <a:gd name="T18" fmla="*/ 1 w 9"/>
                  <a:gd name="T19" fmla="*/ 3 h 7"/>
                  <a:gd name="T20" fmla="*/ 3 w 9"/>
                  <a:gd name="T21" fmla="*/ 2 h 7"/>
                  <a:gd name="T22" fmla="*/ 4 w 9"/>
                  <a:gd name="T23" fmla="*/ 1 h 7"/>
                  <a:gd name="T24" fmla="*/ 6 w 9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6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1" name="Freeform 163"/>
              <p:cNvSpPr>
                <a:spLocks/>
              </p:cNvSpPr>
              <p:nvPr/>
            </p:nvSpPr>
            <p:spPr bwMode="auto">
              <a:xfrm>
                <a:off x="2145" y="1822"/>
                <a:ext cx="41" cy="10"/>
              </a:xfrm>
              <a:custGeom>
                <a:avLst/>
                <a:gdLst>
                  <a:gd name="T0" fmla="*/ 33 w 41"/>
                  <a:gd name="T1" fmla="*/ 0 h 10"/>
                  <a:gd name="T2" fmla="*/ 34 w 41"/>
                  <a:gd name="T3" fmla="*/ 0 h 10"/>
                  <a:gd name="T4" fmla="*/ 36 w 41"/>
                  <a:gd name="T5" fmla="*/ 2 h 10"/>
                  <a:gd name="T6" fmla="*/ 37 w 41"/>
                  <a:gd name="T7" fmla="*/ 3 h 10"/>
                  <a:gd name="T8" fmla="*/ 38 w 41"/>
                  <a:gd name="T9" fmla="*/ 5 h 10"/>
                  <a:gd name="T10" fmla="*/ 39 w 41"/>
                  <a:gd name="T11" fmla="*/ 6 h 10"/>
                  <a:gd name="T12" fmla="*/ 40 w 41"/>
                  <a:gd name="T13" fmla="*/ 7 h 10"/>
                  <a:gd name="T14" fmla="*/ 40 w 41"/>
                  <a:gd name="T15" fmla="*/ 9 h 10"/>
                  <a:gd name="T16" fmla="*/ 39 w 41"/>
                  <a:gd name="T17" fmla="*/ 9 h 10"/>
                  <a:gd name="T18" fmla="*/ 38 w 41"/>
                  <a:gd name="T19" fmla="*/ 8 h 10"/>
                  <a:gd name="T20" fmla="*/ 37 w 41"/>
                  <a:gd name="T21" fmla="*/ 7 h 10"/>
                  <a:gd name="T22" fmla="*/ 36 w 41"/>
                  <a:gd name="T23" fmla="*/ 6 h 10"/>
                  <a:gd name="T24" fmla="*/ 34 w 41"/>
                  <a:gd name="T25" fmla="*/ 5 h 10"/>
                  <a:gd name="T26" fmla="*/ 33 w 41"/>
                  <a:gd name="T27" fmla="*/ 5 h 10"/>
                  <a:gd name="T28" fmla="*/ 31 w 41"/>
                  <a:gd name="T29" fmla="*/ 4 h 10"/>
                  <a:gd name="T30" fmla="*/ 29 w 41"/>
                  <a:gd name="T31" fmla="*/ 4 h 10"/>
                  <a:gd name="T32" fmla="*/ 27 w 41"/>
                  <a:gd name="T33" fmla="*/ 4 h 10"/>
                  <a:gd name="T34" fmla="*/ 24 w 41"/>
                  <a:gd name="T35" fmla="*/ 4 h 10"/>
                  <a:gd name="T36" fmla="*/ 22 w 41"/>
                  <a:gd name="T37" fmla="*/ 5 h 10"/>
                  <a:gd name="T38" fmla="*/ 20 w 41"/>
                  <a:gd name="T39" fmla="*/ 5 h 10"/>
                  <a:gd name="T40" fmla="*/ 17 w 41"/>
                  <a:gd name="T41" fmla="*/ 6 h 10"/>
                  <a:gd name="T42" fmla="*/ 14 w 41"/>
                  <a:gd name="T43" fmla="*/ 6 h 10"/>
                  <a:gd name="T44" fmla="*/ 11 w 41"/>
                  <a:gd name="T45" fmla="*/ 6 h 10"/>
                  <a:gd name="T46" fmla="*/ 9 w 41"/>
                  <a:gd name="T47" fmla="*/ 7 h 10"/>
                  <a:gd name="T48" fmla="*/ 6 w 41"/>
                  <a:gd name="T49" fmla="*/ 7 h 10"/>
                  <a:gd name="T50" fmla="*/ 4 w 41"/>
                  <a:gd name="T51" fmla="*/ 7 h 10"/>
                  <a:gd name="T52" fmla="*/ 2 w 41"/>
                  <a:gd name="T53" fmla="*/ 8 h 10"/>
                  <a:gd name="T54" fmla="*/ 0 w 41"/>
                  <a:gd name="T55" fmla="*/ 8 h 10"/>
                  <a:gd name="T56" fmla="*/ 2 w 41"/>
                  <a:gd name="T57" fmla="*/ 6 h 10"/>
                  <a:gd name="T58" fmla="*/ 4 w 41"/>
                  <a:gd name="T59" fmla="*/ 6 h 10"/>
                  <a:gd name="T60" fmla="*/ 6 w 41"/>
                  <a:gd name="T61" fmla="*/ 6 h 10"/>
                  <a:gd name="T62" fmla="*/ 8 w 41"/>
                  <a:gd name="T63" fmla="*/ 5 h 10"/>
                  <a:gd name="T64" fmla="*/ 10 w 41"/>
                  <a:gd name="T65" fmla="*/ 5 h 10"/>
                  <a:gd name="T66" fmla="*/ 12 w 41"/>
                  <a:gd name="T67" fmla="*/ 4 h 10"/>
                  <a:gd name="T68" fmla="*/ 14 w 41"/>
                  <a:gd name="T69" fmla="*/ 4 h 10"/>
                  <a:gd name="T70" fmla="*/ 16 w 41"/>
                  <a:gd name="T71" fmla="*/ 4 h 10"/>
                  <a:gd name="T72" fmla="*/ 18 w 41"/>
                  <a:gd name="T73" fmla="*/ 3 h 10"/>
                  <a:gd name="T74" fmla="*/ 20 w 41"/>
                  <a:gd name="T75" fmla="*/ 3 h 10"/>
                  <a:gd name="T76" fmla="*/ 23 w 41"/>
                  <a:gd name="T77" fmla="*/ 3 h 10"/>
                  <a:gd name="T78" fmla="*/ 25 w 41"/>
                  <a:gd name="T79" fmla="*/ 3 h 10"/>
                  <a:gd name="T80" fmla="*/ 27 w 41"/>
                  <a:gd name="T81" fmla="*/ 2 h 10"/>
                  <a:gd name="T82" fmla="*/ 29 w 41"/>
                  <a:gd name="T83" fmla="*/ 1 h 10"/>
                  <a:gd name="T84" fmla="*/ 31 w 41"/>
                  <a:gd name="T85" fmla="*/ 1 h 10"/>
                  <a:gd name="T86" fmla="*/ 33 w 41"/>
                  <a:gd name="T87" fmla="*/ 0 h 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"/>
                  <a:gd name="T133" fmla="*/ 0 h 10"/>
                  <a:gd name="T134" fmla="*/ 41 w 41"/>
                  <a:gd name="T135" fmla="*/ 10 h 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" h="10">
                    <a:moveTo>
                      <a:pt x="33" y="0"/>
                    </a:moveTo>
                    <a:lnTo>
                      <a:pt x="34" y="0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8" y="5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38" y="8"/>
                    </a:lnTo>
                    <a:lnTo>
                      <a:pt x="37" y="7"/>
                    </a:lnTo>
                    <a:lnTo>
                      <a:pt x="36" y="6"/>
                    </a:lnTo>
                    <a:lnTo>
                      <a:pt x="34" y="5"/>
                    </a:lnTo>
                    <a:lnTo>
                      <a:pt x="33" y="5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4" y="4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2" name="Freeform 164"/>
              <p:cNvSpPr>
                <a:spLocks/>
              </p:cNvSpPr>
              <p:nvPr/>
            </p:nvSpPr>
            <p:spPr bwMode="auto">
              <a:xfrm>
                <a:off x="1765" y="1824"/>
                <a:ext cx="24" cy="15"/>
              </a:xfrm>
              <a:custGeom>
                <a:avLst/>
                <a:gdLst>
                  <a:gd name="T0" fmla="*/ 23 w 24"/>
                  <a:gd name="T1" fmla="*/ 0 h 15"/>
                  <a:gd name="T2" fmla="*/ 22 w 24"/>
                  <a:gd name="T3" fmla="*/ 1 h 15"/>
                  <a:gd name="T4" fmla="*/ 21 w 24"/>
                  <a:gd name="T5" fmla="*/ 2 h 15"/>
                  <a:gd name="T6" fmla="*/ 20 w 24"/>
                  <a:gd name="T7" fmla="*/ 4 h 15"/>
                  <a:gd name="T8" fmla="*/ 19 w 24"/>
                  <a:gd name="T9" fmla="*/ 5 h 15"/>
                  <a:gd name="T10" fmla="*/ 18 w 24"/>
                  <a:gd name="T11" fmla="*/ 6 h 15"/>
                  <a:gd name="T12" fmla="*/ 16 w 24"/>
                  <a:gd name="T13" fmla="*/ 8 h 15"/>
                  <a:gd name="T14" fmla="*/ 15 w 24"/>
                  <a:gd name="T15" fmla="*/ 9 h 15"/>
                  <a:gd name="T16" fmla="*/ 14 w 24"/>
                  <a:gd name="T17" fmla="*/ 10 h 15"/>
                  <a:gd name="T18" fmla="*/ 12 w 24"/>
                  <a:gd name="T19" fmla="*/ 11 h 15"/>
                  <a:gd name="T20" fmla="*/ 10 w 24"/>
                  <a:gd name="T21" fmla="*/ 13 h 15"/>
                  <a:gd name="T22" fmla="*/ 8 w 24"/>
                  <a:gd name="T23" fmla="*/ 13 h 15"/>
                  <a:gd name="T24" fmla="*/ 6 w 24"/>
                  <a:gd name="T25" fmla="*/ 14 h 15"/>
                  <a:gd name="T26" fmla="*/ 5 w 24"/>
                  <a:gd name="T27" fmla="*/ 14 h 15"/>
                  <a:gd name="T28" fmla="*/ 3 w 24"/>
                  <a:gd name="T29" fmla="*/ 13 h 15"/>
                  <a:gd name="T30" fmla="*/ 1 w 24"/>
                  <a:gd name="T31" fmla="*/ 12 h 15"/>
                  <a:gd name="T32" fmla="*/ 0 w 24"/>
                  <a:gd name="T33" fmla="*/ 10 h 15"/>
                  <a:gd name="T34" fmla="*/ 1 w 24"/>
                  <a:gd name="T35" fmla="*/ 10 h 15"/>
                  <a:gd name="T36" fmla="*/ 3 w 24"/>
                  <a:gd name="T37" fmla="*/ 10 h 15"/>
                  <a:gd name="T38" fmla="*/ 4 w 24"/>
                  <a:gd name="T39" fmla="*/ 8 h 15"/>
                  <a:gd name="T40" fmla="*/ 5 w 24"/>
                  <a:gd name="T41" fmla="*/ 8 h 15"/>
                  <a:gd name="T42" fmla="*/ 6 w 24"/>
                  <a:gd name="T43" fmla="*/ 6 h 15"/>
                  <a:gd name="T44" fmla="*/ 8 w 24"/>
                  <a:gd name="T45" fmla="*/ 6 h 15"/>
                  <a:gd name="T46" fmla="*/ 9 w 24"/>
                  <a:gd name="T47" fmla="*/ 5 h 15"/>
                  <a:gd name="T48" fmla="*/ 11 w 24"/>
                  <a:gd name="T49" fmla="*/ 4 h 15"/>
                  <a:gd name="T50" fmla="*/ 13 w 24"/>
                  <a:gd name="T51" fmla="*/ 4 h 15"/>
                  <a:gd name="T52" fmla="*/ 15 w 24"/>
                  <a:gd name="T53" fmla="*/ 3 h 15"/>
                  <a:gd name="T54" fmla="*/ 18 w 24"/>
                  <a:gd name="T55" fmla="*/ 2 h 15"/>
                  <a:gd name="T56" fmla="*/ 20 w 24"/>
                  <a:gd name="T57" fmla="*/ 2 h 15"/>
                  <a:gd name="T58" fmla="*/ 21 w 24"/>
                  <a:gd name="T59" fmla="*/ 1 h 15"/>
                  <a:gd name="T60" fmla="*/ 23 w 24"/>
                  <a:gd name="T61" fmla="*/ 0 h 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"/>
                  <a:gd name="T94" fmla="*/ 0 h 15"/>
                  <a:gd name="T95" fmla="*/ 24 w 24"/>
                  <a:gd name="T96" fmla="*/ 15 h 1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" h="15">
                    <a:moveTo>
                      <a:pt x="23" y="0"/>
                    </a:moveTo>
                    <a:lnTo>
                      <a:pt x="22" y="1"/>
                    </a:lnTo>
                    <a:lnTo>
                      <a:pt x="21" y="2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3" name="Freeform 165"/>
              <p:cNvSpPr>
                <a:spLocks/>
              </p:cNvSpPr>
              <p:nvPr/>
            </p:nvSpPr>
            <p:spPr bwMode="auto">
              <a:xfrm>
                <a:off x="1832" y="1824"/>
                <a:ext cx="18" cy="22"/>
              </a:xfrm>
              <a:custGeom>
                <a:avLst/>
                <a:gdLst>
                  <a:gd name="T0" fmla="*/ 17 w 18"/>
                  <a:gd name="T1" fmla="*/ 0 h 22"/>
                  <a:gd name="T2" fmla="*/ 16 w 18"/>
                  <a:gd name="T3" fmla="*/ 1 h 22"/>
                  <a:gd name="T4" fmla="*/ 16 w 18"/>
                  <a:gd name="T5" fmla="*/ 3 h 22"/>
                  <a:gd name="T6" fmla="*/ 14 w 18"/>
                  <a:gd name="T7" fmla="*/ 5 h 22"/>
                  <a:gd name="T8" fmla="*/ 13 w 18"/>
                  <a:gd name="T9" fmla="*/ 8 h 22"/>
                  <a:gd name="T10" fmla="*/ 11 w 18"/>
                  <a:gd name="T11" fmla="*/ 10 h 22"/>
                  <a:gd name="T12" fmla="*/ 9 w 18"/>
                  <a:gd name="T13" fmla="*/ 12 h 22"/>
                  <a:gd name="T14" fmla="*/ 7 w 18"/>
                  <a:gd name="T15" fmla="*/ 14 h 22"/>
                  <a:gd name="T16" fmla="*/ 5 w 18"/>
                  <a:gd name="T17" fmla="*/ 17 h 22"/>
                  <a:gd name="T18" fmla="*/ 3 w 18"/>
                  <a:gd name="T19" fmla="*/ 18 h 22"/>
                  <a:gd name="T20" fmla="*/ 2 w 18"/>
                  <a:gd name="T21" fmla="*/ 20 h 22"/>
                  <a:gd name="T22" fmla="*/ 1 w 18"/>
                  <a:gd name="T23" fmla="*/ 20 h 22"/>
                  <a:gd name="T24" fmla="*/ 0 w 18"/>
                  <a:gd name="T25" fmla="*/ 21 h 22"/>
                  <a:gd name="T26" fmla="*/ 0 w 18"/>
                  <a:gd name="T27" fmla="*/ 20 h 22"/>
                  <a:gd name="T28" fmla="*/ 0 w 18"/>
                  <a:gd name="T29" fmla="*/ 19 h 22"/>
                  <a:gd name="T30" fmla="*/ 1 w 18"/>
                  <a:gd name="T31" fmla="*/ 17 h 22"/>
                  <a:gd name="T32" fmla="*/ 3 w 18"/>
                  <a:gd name="T33" fmla="*/ 14 h 22"/>
                  <a:gd name="T34" fmla="*/ 4 w 18"/>
                  <a:gd name="T35" fmla="*/ 12 h 22"/>
                  <a:gd name="T36" fmla="*/ 6 w 18"/>
                  <a:gd name="T37" fmla="*/ 10 h 22"/>
                  <a:gd name="T38" fmla="*/ 7 w 18"/>
                  <a:gd name="T39" fmla="*/ 8 h 22"/>
                  <a:gd name="T40" fmla="*/ 9 w 18"/>
                  <a:gd name="T41" fmla="*/ 7 h 22"/>
                  <a:gd name="T42" fmla="*/ 10 w 18"/>
                  <a:gd name="T43" fmla="*/ 4 h 22"/>
                  <a:gd name="T44" fmla="*/ 13 w 18"/>
                  <a:gd name="T45" fmla="*/ 2 h 22"/>
                  <a:gd name="T46" fmla="*/ 14 w 18"/>
                  <a:gd name="T47" fmla="*/ 2 h 22"/>
                  <a:gd name="T48" fmla="*/ 15 w 18"/>
                  <a:gd name="T49" fmla="*/ 1 h 22"/>
                  <a:gd name="T50" fmla="*/ 16 w 18"/>
                  <a:gd name="T51" fmla="*/ 0 h 22"/>
                  <a:gd name="T52" fmla="*/ 17 w 18"/>
                  <a:gd name="T53" fmla="*/ 0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"/>
                  <a:gd name="T82" fmla="*/ 0 h 22"/>
                  <a:gd name="T83" fmla="*/ 18 w 18"/>
                  <a:gd name="T84" fmla="*/ 22 h 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" h="22">
                    <a:moveTo>
                      <a:pt x="17" y="0"/>
                    </a:moveTo>
                    <a:lnTo>
                      <a:pt x="16" y="1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5" y="17"/>
                    </a:lnTo>
                    <a:lnTo>
                      <a:pt x="3" y="18"/>
                    </a:lnTo>
                    <a:lnTo>
                      <a:pt x="2" y="20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9" y="7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4" name="Freeform 166"/>
              <p:cNvSpPr>
                <a:spLocks/>
              </p:cNvSpPr>
              <p:nvPr/>
            </p:nvSpPr>
            <p:spPr bwMode="auto">
              <a:xfrm>
                <a:off x="1911" y="1824"/>
                <a:ext cx="8" cy="5"/>
              </a:xfrm>
              <a:custGeom>
                <a:avLst/>
                <a:gdLst>
                  <a:gd name="T0" fmla="*/ 1 w 8"/>
                  <a:gd name="T1" fmla="*/ 0 h 5"/>
                  <a:gd name="T2" fmla="*/ 3 w 8"/>
                  <a:gd name="T3" fmla="*/ 0 h 5"/>
                  <a:gd name="T4" fmla="*/ 4 w 8"/>
                  <a:gd name="T5" fmla="*/ 1 h 5"/>
                  <a:gd name="T6" fmla="*/ 5 w 8"/>
                  <a:gd name="T7" fmla="*/ 1 h 5"/>
                  <a:gd name="T8" fmla="*/ 7 w 8"/>
                  <a:gd name="T9" fmla="*/ 1 h 5"/>
                  <a:gd name="T10" fmla="*/ 6 w 8"/>
                  <a:gd name="T11" fmla="*/ 3 h 5"/>
                  <a:gd name="T12" fmla="*/ 4 w 8"/>
                  <a:gd name="T13" fmla="*/ 4 h 5"/>
                  <a:gd name="T14" fmla="*/ 3 w 8"/>
                  <a:gd name="T15" fmla="*/ 4 h 5"/>
                  <a:gd name="T16" fmla="*/ 1 w 8"/>
                  <a:gd name="T17" fmla="*/ 3 h 5"/>
                  <a:gd name="T18" fmla="*/ 0 w 8"/>
                  <a:gd name="T19" fmla="*/ 3 h 5"/>
                  <a:gd name="T20" fmla="*/ 0 w 8"/>
                  <a:gd name="T21" fmla="*/ 2 h 5"/>
                  <a:gd name="T22" fmla="*/ 0 w 8"/>
                  <a:gd name="T23" fmla="*/ 1 h 5"/>
                  <a:gd name="T24" fmla="*/ 1 w 8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5"/>
                  <a:gd name="T41" fmla="*/ 8 w 8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5">
                    <a:moveTo>
                      <a:pt x="1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5" name="Freeform 167"/>
              <p:cNvSpPr>
                <a:spLocks/>
              </p:cNvSpPr>
              <p:nvPr/>
            </p:nvSpPr>
            <p:spPr bwMode="auto">
              <a:xfrm>
                <a:off x="1912" y="1830"/>
                <a:ext cx="49" cy="36"/>
              </a:xfrm>
              <a:custGeom>
                <a:avLst/>
                <a:gdLst>
                  <a:gd name="T0" fmla="*/ 44 w 49"/>
                  <a:gd name="T1" fmla="*/ 0 h 36"/>
                  <a:gd name="T2" fmla="*/ 46 w 49"/>
                  <a:gd name="T3" fmla="*/ 0 h 36"/>
                  <a:gd name="T4" fmla="*/ 48 w 49"/>
                  <a:gd name="T5" fmla="*/ 0 h 36"/>
                  <a:gd name="T6" fmla="*/ 45 w 49"/>
                  <a:gd name="T7" fmla="*/ 2 h 36"/>
                  <a:gd name="T8" fmla="*/ 42 w 49"/>
                  <a:gd name="T9" fmla="*/ 5 h 36"/>
                  <a:gd name="T10" fmla="*/ 39 w 49"/>
                  <a:gd name="T11" fmla="*/ 7 h 36"/>
                  <a:gd name="T12" fmla="*/ 36 w 49"/>
                  <a:gd name="T13" fmla="*/ 9 h 36"/>
                  <a:gd name="T14" fmla="*/ 33 w 49"/>
                  <a:gd name="T15" fmla="*/ 11 h 36"/>
                  <a:gd name="T16" fmla="*/ 30 w 49"/>
                  <a:gd name="T17" fmla="*/ 13 h 36"/>
                  <a:gd name="T18" fmla="*/ 27 w 49"/>
                  <a:gd name="T19" fmla="*/ 15 h 36"/>
                  <a:gd name="T20" fmla="*/ 24 w 49"/>
                  <a:gd name="T21" fmla="*/ 18 h 36"/>
                  <a:gd name="T22" fmla="*/ 21 w 49"/>
                  <a:gd name="T23" fmla="*/ 20 h 36"/>
                  <a:gd name="T24" fmla="*/ 18 w 49"/>
                  <a:gd name="T25" fmla="*/ 22 h 36"/>
                  <a:gd name="T26" fmla="*/ 15 w 49"/>
                  <a:gd name="T27" fmla="*/ 24 h 36"/>
                  <a:gd name="T28" fmla="*/ 12 w 49"/>
                  <a:gd name="T29" fmla="*/ 26 h 36"/>
                  <a:gd name="T30" fmla="*/ 9 w 49"/>
                  <a:gd name="T31" fmla="*/ 28 h 36"/>
                  <a:gd name="T32" fmla="*/ 6 w 49"/>
                  <a:gd name="T33" fmla="*/ 30 h 36"/>
                  <a:gd name="T34" fmla="*/ 3 w 49"/>
                  <a:gd name="T35" fmla="*/ 33 h 36"/>
                  <a:gd name="T36" fmla="*/ 0 w 49"/>
                  <a:gd name="T37" fmla="*/ 35 h 36"/>
                  <a:gd name="T38" fmla="*/ 2 w 49"/>
                  <a:gd name="T39" fmla="*/ 32 h 36"/>
                  <a:gd name="T40" fmla="*/ 5 w 49"/>
                  <a:gd name="T41" fmla="*/ 29 h 36"/>
                  <a:gd name="T42" fmla="*/ 7 w 49"/>
                  <a:gd name="T43" fmla="*/ 27 h 36"/>
                  <a:gd name="T44" fmla="*/ 9 w 49"/>
                  <a:gd name="T45" fmla="*/ 24 h 36"/>
                  <a:gd name="T46" fmla="*/ 12 w 49"/>
                  <a:gd name="T47" fmla="*/ 21 h 36"/>
                  <a:gd name="T48" fmla="*/ 15 w 49"/>
                  <a:gd name="T49" fmla="*/ 19 h 36"/>
                  <a:gd name="T50" fmla="*/ 17 w 49"/>
                  <a:gd name="T51" fmla="*/ 16 h 36"/>
                  <a:gd name="T52" fmla="*/ 21 w 49"/>
                  <a:gd name="T53" fmla="*/ 14 h 36"/>
                  <a:gd name="T54" fmla="*/ 23 w 49"/>
                  <a:gd name="T55" fmla="*/ 11 h 36"/>
                  <a:gd name="T56" fmla="*/ 26 w 49"/>
                  <a:gd name="T57" fmla="*/ 9 h 36"/>
                  <a:gd name="T58" fmla="*/ 29 w 49"/>
                  <a:gd name="T59" fmla="*/ 7 h 36"/>
                  <a:gd name="T60" fmla="*/ 32 w 49"/>
                  <a:gd name="T61" fmla="*/ 5 h 36"/>
                  <a:gd name="T62" fmla="*/ 35 w 49"/>
                  <a:gd name="T63" fmla="*/ 4 h 36"/>
                  <a:gd name="T64" fmla="*/ 38 w 49"/>
                  <a:gd name="T65" fmla="*/ 2 h 36"/>
                  <a:gd name="T66" fmla="*/ 41 w 49"/>
                  <a:gd name="T67" fmla="*/ 1 h 36"/>
                  <a:gd name="T68" fmla="*/ 44 w 49"/>
                  <a:gd name="T69" fmla="*/ 0 h 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9"/>
                  <a:gd name="T106" fmla="*/ 0 h 36"/>
                  <a:gd name="T107" fmla="*/ 49 w 49"/>
                  <a:gd name="T108" fmla="*/ 36 h 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9" h="36">
                    <a:moveTo>
                      <a:pt x="44" y="0"/>
                    </a:moveTo>
                    <a:lnTo>
                      <a:pt x="46" y="0"/>
                    </a:lnTo>
                    <a:lnTo>
                      <a:pt x="48" y="0"/>
                    </a:lnTo>
                    <a:lnTo>
                      <a:pt x="45" y="2"/>
                    </a:lnTo>
                    <a:lnTo>
                      <a:pt x="42" y="5"/>
                    </a:lnTo>
                    <a:lnTo>
                      <a:pt x="39" y="7"/>
                    </a:lnTo>
                    <a:lnTo>
                      <a:pt x="36" y="9"/>
                    </a:lnTo>
                    <a:lnTo>
                      <a:pt x="33" y="11"/>
                    </a:lnTo>
                    <a:lnTo>
                      <a:pt x="30" y="13"/>
                    </a:lnTo>
                    <a:lnTo>
                      <a:pt x="27" y="15"/>
                    </a:lnTo>
                    <a:lnTo>
                      <a:pt x="24" y="18"/>
                    </a:lnTo>
                    <a:lnTo>
                      <a:pt x="21" y="20"/>
                    </a:lnTo>
                    <a:lnTo>
                      <a:pt x="18" y="22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9" y="28"/>
                    </a:lnTo>
                    <a:lnTo>
                      <a:pt x="6" y="30"/>
                    </a:lnTo>
                    <a:lnTo>
                      <a:pt x="3" y="33"/>
                    </a:lnTo>
                    <a:lnTo>
                      <a:pt x="0" y="35"/>
                    </a:lnTo>
                    <a:lnTo>
                      <a:pt x="2" y="32"/>
                    </a:lnTo>
                    <a:lnTo>
                      <a:pt x="5" y="29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12" y="21"/>
                    </a:lnTo>
                    <a:lnTo>
                      <a:pt x="15" y="19"/>
                    </a:lnTo>
                    <a:lnTo>
                      <a:pt x="17" y="16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6" y="9"/>
                    </a:lnTo>
                    <a:lnTo>
                      <a:pt x="29" y="7"/>
                    </a:lnTo>
                    <a:lnTo>
                      <a:pt x="32" y="5"/>
                    </a:lnTo>
                    <a:lnTo>
                      <a:pt x="35" y="4"/>
                    </a:lnTo>
                    <a:lnTo>
                      <a:pt x="38" y="2"/>
                    </a:lnTo>
                    <a:lnTo>
                      <a:pt x="41" y="1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6" name="Freeform 168"/>
              <p:cNvSpPr>
                <a:spLocks/>
              </p:cNvSpPr>
              <p:nvPr/>
            </p:nvSpPr>
            <p:spPr bwMode="auto">
              <a:xfrm>
                <a:off x="1857" y="1834"/>
                <a:ext cx="20" cy="24"/>
              </a:xfrm>
              <a:custGeom>
                <a:avLst/>
                <a:gdLst>
                  <a:gd name="T0" fmla="*/ 19 w 20"/>
                  <a:gd name="T1" fmla="*/ 0 h 24"/>
                  <a:gd name="T2" fmla="*/ 18 w 20"/>
                  <a:gd name="T3" fmla="*/ 1 h 24"/>
                  <a:gd name="T4" fmla="*/ 17 w 20"/>
                  <a:gd name="T5" fmla="*/ 3 h 24"/>
                  <a:gd name="T6" fmla="*/ 16 w 20"/>
                  <a:gd name="T7" fmla="*/ 4 h 24"/>
                  <a:gd name="T8" fmla="*/ 15 w 20"/>
                  <a:gd name="T9" fmla="*/ 6 h 24"/>
                  <a:gd name="T10" fmla="*/ 14 w 20"/>
                  <a:gd name="T11" fmla="*/ 7 h 24"/>
                  <a:gd name="T12" fmla="*/ 12 w 20"/>
                  <a:gd name="T13" fmla="*/ 8 h 24"/>
                  <a:gd name="T14" fmla="*/ 11 w 20"/>
                  <a:gd name="T15" fmla="*/ 10 h 24"/>
                  <a:gd name="T16" fmla="*/ 10 w 20"/>
                  <a:gd name="T17" fmla="*/ 12 h 24"/>
                  <a:gd name="T18" fmla="*/ 9 w 20"/>
                  <a:gd name="T19" fmla="*/ 13 h 24"/>
                  <a:gd name="T20" fmla="*/ 7 w 20"/>
                  <a:gd name="T21" fmla="*/ 14 h 24"/>
                  <a:gd name="T22" fmla="*/ 6 w 20"/>
                  <a:gd name="T23" fmla="*/ 16 h 24"/>
                  <a:gd name="T24" fmla="*/ 5 w 20"/>
                  <a:gd name="T25" fmla="*/ 17 h 24"/>
                  <a:gd name="T26" fmla="*/ 4 w 20"/>
                  <a:gd name="T27" fmla="*/ 19 h 24"/>
                  <a:gd name="T28" fmla="*/ 2 w 20"/>
                  <a:gd name="T29" fmla="*/ 20 h 24"/>
                  <a:gd name="T30" fmla="*/ 1 w 20"/>
                  <a:gd name="T31" fmla="*/ 21 h 24"/>
                  <a:gd name="T32" fmla="*/ 0 w 20"/>
                  <a:gd name="T33" fmla="*/ 23 h 24"/>
                  <a:gd name="T34" fmla="*/ 1 w 20"/>
                  <a:gd name="T35" fmla="*/ 21 h 24"/>
                  <a:gd name="T36" fmla="*/ 1 w 20"/>
                  <a:gd name="T37" fmla="*/ 20 h 24"/>
                  <a:gd name="T38" fmla="*/ 2 w 20"/>
                  <a:gd name="T39" fmla="*/ 18 h 24"/>
                  <a:gd name="T40" fmla="*/ 3 w 20"/>
                  <a:gd name="T41" fmla="*/ 17 h 24"/>
                  <a:gd name="T42" fmla="*/ 4 w 20"/>
                  <a:gd name="T43" fmla="*/ 15 h 24"/>
                  <a:gd name="T44" fmla="*/ 5 w 20"/>
                  <a:gd name="T45" fmla="*/ 13 h 24"/>
                  <a:gd name="T46" fmla="*/ 6 w 20"/>
                  <a:gd name="T47" fmla="*/ 12 h 24"/>
                  <a:gd name="T48" fmla="*/ 8 w 20"/>
                  <a:gd name="T49" fmla="*/ 11 h 24"/>
                  <a:gd name="T50" fmla="*/ 9 w 20"/>
                  <a:gd name="T51" fmla="*/ 9 h 24"/>
                  <a:gd name="T52" fmla="*/ 10 w 20"/>
                  <a:gd name="T53" fmla="*/ 7 h 24"/>
                  <a:gd name="T54" fmla="*/ 11 w 20"/>
                  <a:gd name="T55" fmla="*/ 6 h 24"/>
                  <a:gd name="T56" fmla="*/ 13 w 20"/>
                  <a:gd name="T57" fmla="*/ 4 h 24"/>
                  <a:gd name="T58" fmla="*/ 14 w 20"/>
                  <a:gd name="T59" fmla="*/ 3 h 24"/>
                  <a:gd name="T60" fmla="*/ 16 w 20"/>
                  <a:gd name="T61" fmla="*/ 2 h 24"/>
                  <a:gd name="T62" fmla="*/ 17 w 20"/>
                  <a:gd name="T63" fmla="*/ 1 h 24"/>
                  <a:gd name="T64" fmla="*/ 19 w 20"/>
                  <a:gd name="T65" fmla="*/ 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24"/>
                  <a:gd name="T101" fmla="*/ 20 w 20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24">
                    <a:moveTo>
                      <a:pt x="19" y="0"/>
                    </a:moveTo>
                    <a:lnTo>
                      <a:pt x="18" y="1"/>
                    </a:lnTo>
                    <a:lnTo>
                      <a:pt x="17" y="3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1" y="10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5" y="17"/>
                    </a:lnTo>
                    <a:lnTo>
                      <a:pt x="4" y="19"/>
                    </a:lnTo>
                    <a:lnTo>
                      <a:pt x="2" y="20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7" name="Freeform 169"/>
              <p:cNvSpPr>
                <a:spLocks/>
              </p:cNvSpPr>
              <p:nvPr/>
            </p:nvSpPr>
            <p:spPr bwMode="auto">
              <a:xfrm>
                <a:off x="1971" y="1834"/>
                <a:ext cx="8" cy="5"/>
              </a:xfrm>
              <a:custGeom>
                <a:avLst/>
                <a:gdLst>
                  <a:gd name="T0" fmla="*/ 6 w 8"/>
                  <a:gd name="T1" fmla="*/ 0 h 5"/>
                  <a:gd name="T2" fmla="*/ 6 w 8"/>
                  <a:gd name="T3" fmla="*/ 0 h 5"/>
                  <a:gd name="T4" fmla="*/ 7 w 8"/>
                  <a:gd name="T5" fmla="*/ 0 h 5"/>
                  <a:gd name="T6" fmla="*/ 7 w 8"/>
                  <a:gd name="T7" fmla="*/ 1 h 5"/>
                  <a:gd name="T8" fmla="*/ 5 w 8"/>
                  <a:gd name="T9" fmla="*/ 1 h 5"/>
                  <a:gd name="T10" fmla="*/ 4 w 8"/>
                  <a:gd name="T11" fmla="*/ 3 h 5"/>
                  <a:gd name="T12" fmla="*/ 2 w 8"/>
                  <a:gd name="T13" fmla="*/ 3 h 5"/>
                  <a:gd name="T14" fmla="*/ 1 w 8"/>
                  <a:gd name="T15" fmla="*/ 4 h 5"/>
                  <a:gd name="T16" fmla="*/ 0 w 8"/>
                  <a:gd name="T17" fmla="*/ 4 h 5"/>
                  <a:gd name="T18" fmla="*/ 1 w 8"/>
                  <a:gd name="T19" fmla="*/ 2 h 5"/>
                  <a:gd name="T20" fmla="*/ 2 w 8"/>
                  <a:gd name="T21" fmla="*/ 1 h 5"/>
                  <a:gd name="T22" fmla="*/ 4 w 8"/>
                  <a:gd name="T23" fmla="*/ 1 h 5"/>
                  <a:gd name="T24" fmla="*/ 6 w 8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5"/>
                  <a:gd name="T41" fmla="*/ 8 w 8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5">
                    <a:moveTo>
                      <a:pt x="6" y="0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8" name="Freeform 170"/>
              <p:cNvSpPr>
                <a:spLocks/>
              </p:cNvSpPr>
              <p:nvPr/>
            </p:nvSpPr>
            <p:spPr bwMode="auto">
              <a:xfrm>
                <a:off x="2153" y="1835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2 w 10"/>
                  <a:gd name="T3" fmla="*/ 0 h 6"/>
                  <a:gd name="T4" fmla="*/ 4 w 10"/>
                  <a:gd name="T5" fmla="*/ 0 h 6"/>
                  <a:gd name="T6" fmla="*/ 5 w 10"/>
                  <a:gd name="T7" fmla="*/ 0 h 6"/>
                  <a:gd name="T8" fmla="*/ 7 w 10"/>
                  <a:gd name="T9" fmla="*/ 1 h 6"/>
                  <a:gd name="T10" fmla="*/ 8 w 10"/>
                  <a:gd name="T11" fmla="*/ 3 h 6"/>
                  <a:gd name="T12" fmla="*/ 9 w 10"/>
                  <a:gd name="T13" fmla="*/ 5 h 6"/>
                  <a:gd name="T14" fmla="*/ 8 w 10"/>
                  <a:gd name="T15" fmla="*/ 5 h 6"/>
                  <a:gd name="T16" fmla="*/ 7 w 10"/>
                  <a:gd name="T17" fmla="*/ 5 h 6"/>
                  <a:gd name="T18" fmla="*/ 6 w 10"/>
                  <a:gd name="T19" fmla="*/ 5 h 6"/>
                  <a:gd name="T20" fmla="*/ 4 w 10"/>
                  <a:gd name="T21" fmla="*/ 5 h 6"/>
                  <a:gd name="T22" fmla="*/ 3 w 10"/>
                  <a:gd name="T23" fmla="*/ 4 h 6"/>
                  <a:gd name="T24" fmla="*/ 1 w 10"/>
                  <a:gd name="T25" fmla="*/ 3 h 6"/>
                  <a:gd name="T26" fmla="*/ 0 w 10"/>
                  <a:gd name="T27" fmla="*/ 2 h 6"/>
                  <a:gd name="T28" fmla="*/ 0 w 10"/>
                  <a:gd name="T29" fmla="*/ 0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6"/>
                  <a:gd name="T47" fmla="*/ 10 w 10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9" name="Freeform 171"/>
              <p:cNvSpPr>
                <a:spLocks/>
              </p:cNvSpPr>
              <p:nvPr/>
            </p:nvSpPr>
            <p:spPr bwMode="auto">
              <a:xfrm>
                <a:off x="1795" y="1837"/>
                <a:ext cx="12" cy="10"/>
              </a:xfrm>
              <a:custGeom>
                <a:avLst/>
                <a:gdLst>
                  <a:gd name="T0" fmla="*/ 10 w 12"/>
                  <a:gd name="T1" fmla="*/ 0 h 10"/>
                  <a:gd name="T2" fmla="*/ 11 w 12"/>
                  <a:gd name="T3" fmla="*/ 1 h 10"/>
                  <a:gd name="T4" fmla="*/ 11 w 12"/>
                  <a:gd name="T5" fmla="*/ 3 h 10"/>
                  <a:gd name="T6" fmla="*/ 10 w 12"/>
                  <a:gd name="T7" fmla="*/ 4 h 10"/>
                  <a:gd name="T8" fmla="*/ 10 w 12"/>
                  <a:gd name="T9" fmla="*/ 6 h 10"/>
                  <a:gd name="T10" fmla="*/ 9 w 12"/>
                  <a:gd name="T11" fmla="*/ 6 h 10"/>
                  <a:gd name="T12" fmla="*/ 7 w 12"/>
                  <a:gd name="T13" fmla="*/ 7 h 10"/>
                  <a:gd name="T14" fmla="*/ 6 w 12"/>
                  <a:gd name="T15" fmla="*/ 8 h 10"/>
                  <a:gd name="T16" fmla="*/ 4 w 12"/>
                  <a:gd name="T17" fmla="*/ 9 h 10"/>
                  <a:gd name="T18" fmla="*/ 3 w 12"/>
                  <a:gd name="T19" fmla="*/ 9 h 10"/>
                  <a:gd name="T20" fmla="*/ 2 w 12"/>
                  <a:gd name="T21" fmla="*/ 9 h 10"/>
                  <a:gd name="T22" fmla="*/ 1 w 12"/>
                  <a:gd name="T23" fmla="*/ 9 h 10"/>
                  <a:gd name="T24" fmla="*/ 0 w 12"/>
                  <a:gd name="T25" fmla="*/ 9 h 10"/>
                  <a:gd name="T26" fmla="*/ 0 w 12"/>
                  <a:gd name="T27" fmla="*/ 8 h 10"/>
                  <a:gd name="T28" fmla="*/ 1 w 12"/>
                  <a:gd name="T29" fmla="*/ 6 h 10"/>
                  <a:gd name="T30" fmla="*/ 2 w 12"/>
                  <a:gd name="T31" fmla="*/ 5 h 10"/>
                  <a:gd name="T32" fmla="*/ 3 w 12"/>
                  <a:gd name="T33" fmla="*/ 5 h 10"/>
                  <a:gd name="T34" fmla="*/ 4 w 12"/>
                  <a:gd name="T35" fmla="*/ 3 h 10"/>
                  <a:gd name="T36" fmla="*/ 6 w 12"/>
                  <a:gd name="T37" fmla="*/ 2 h 10"/>
                  <a:gd name="T38" fmla="*/ 7 w 12"/>
                  <a:gd name="T39" fmla="*/ 1 h 10"/>
                  <a:gd name="T40" fmla="*/ 9 w 12"/>
                  <a:gd name="T41" fmla="*/ 1 h 10"/>
                  <a:gd name="T42" fmla="*/ 10 w 12"/>
                  <a:gd name="T43" fmla="*/ 1 h 10"/>
                  <a:gd name="T44" fmla="*/ 10 w 12"/>
                  <a:gd name="T45" fmla="*/ 0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10"/>
                  <a:gd name="T71" fmla="*/ 12 w 12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10">
                    <a:moveTo>
                      <a:pt x="10" y="0"/>
                    </a:moveTo>
                    <a:lnTo>
                      <a:pt x="11" y="1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0" name="Freeform 172"/>
              <p:cNvSpPr>
                <a:spLocks/>
              </p:cNvSpPr>
              <p:nvPr/>
            </p:nvSpPr>
            <p:spPr bwMode="auto">
              <a:xfrm>
                <a:off x="2172" y="1837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1 w 5"/>
                  <a:gd name="T3" fmla="*/ 0 h 4"/>
                  <a:gd name="T4" fmla="*/ 2 w 5"/>
                  <a:gd name="T5" fmla="*/ 1 h 4"/>
                  <a:gd name="T6" fmla="*/ 3 w 5"/>
                  <a:gd name="T7" fmla="*/ 2 h 4"/>
                  <a:gd name="T8" fmla="*/ 4 w 5"/>
                  <a:gd name="T9" fmla="*/ 3 h 4"/>
                  <a:gd name="T10" fmla="*/ 3 w 5"/>
                  <a:gd name="T11" fmla="*/ 2 h 4"/>
                  <a:gd name="T12" fmla="*/ 2 w 5"/>
                  <a:gd name="T13" fmla="*/ 2 h 4"/>
                  <a:gd name="T14" fmla="*/ 1 w 5"/>
                  <a:gd name="T15" fmla="*/ 1 h 4"/>
                  <a:gd name="T16" fmla="*/ 0 w 5"/>
                  <a:gd name="T17" fmla="*/ 1 h 4"/>
                  <a:gd name="T18" fmla="*/ 0 w 5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1" name="Freeform 173"/>
              <p:cNvSpPr>
                <a:spLocks/>
              </p:cNvSpPr>
              <p:nvPr/>
            </p:nvSpPr>
            <p:spPr bwMode="auto">
              <a:xfrm>
                <a:off x="1958" y="1839"/>
                <a:ext cx="12" cy="9"/>
              </a:xfrm>
              <a:custGeom>
                <a:avLst/>
                <a:gdLst>
                  <a:gd name="T0" fmla="*/ 11 w 12"/>
                  <a:gd name="T1" fmla="*/ 0 h 9"/>
                  <a:gd name="T2" fmla="*/ 10 w 12"/>
                  <a:gd name="T3" fmla="*/ 1 h 9"/>
                  <a:gd name="T4" fmla="*/ 9 w 12"/>
                  <a:gd name="T5" fmla="*/ 3 h 9"/>
                  <a:gd name="T6" fmla="*/ 7 w 12"/>
                  <a:gd name="T7" fmla="*/ 4 h 9"/>
                  <a:gd name="T8" fmla="*/ 5 w 12"/>
                  <a:gd name="T9" fmla="*/ 5 h 9"/>
                  <a:gd name="T10" fmla="*/ 4 w 12"/>
                  <a:gd name="T11" fmla="*/ 6 h 9"/>
                  <a:gd name="T12" fmla="*/ 3 w 12"/>
                  <a:gd name="T13" fmla="*/ 7 h 9"/>
                  <a:gd name="T14" fmla="*/ 1 w 12"/>
                  <a:gd name="T15" fmla="*/ 7 h 9"/>
                  <a:gd name="T16" fmla="*/ 0 w 12"/>
                  <a:gd name="T17" fmla="*/ 8 h 9"/>
                  <a:gd name="T18" fmla="*/ 1 w 12"/>
                  <a:gd name="T19" fmla="*/ 7 h 9"/>
                  <a:gd name="T20" fmla="*/ 2 w 12"/>
                  <a:gd name="T21" fmla="*/ 6 h 9"/>
                  <a:gd name="T22" fmla="*/ 4 w 12"/>
                  <a:gd name="T23" fmla="*/ 4 h 9"/>
                  <a:gd name="T24" fmla="*/ 5 w 12"/>
                  <a:gd name="T25" fmla="*/ 3 h 9"/>
                  <a:gd name="T26" fmla="*/ 7 w 12"/>
                  <a:gd name="T27" fmla="*/ 3 h 9"/>
                  <a:gd name="T28" fmla="*/ 8 w 12"/>
                  <a:gd name="T29" fmla="*/ 2 h 9"/>
                  <a:gd name="T30" fmla="*/ 10 w 12"/>
                  <a:gd name="T31" fmla="*/ 1 h 9"/>
                  <a:gd name="T32" fmla="*/ 11 w 12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9"/>
                  <a:gd name="T53" fmla="*/ 12 w 1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9">
                    <a:moveTo>
                      <a:pt x="11" y="0"/>
                    </a:moveTo>
                    <a:lnTo>
                      <a:pt x="10" y="1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2" name="Freeform 174"/>
              <p:cNvSpPr>
                <a:spLocks/>
              </p:cNvSpPr>
              <p:nvPr/>
            </p:nvSpPr>
            <p:spPr bwMode="auto">
              <a:xfrm>
                <a:off x="1904" y="1839"/>
                <a:ext cx="92" cy="60"/>
              </a:xfrm>
              <a:custGeom>
                <a:avLst/>
                <a:gdLst>
                  <a:gd name="T0" fmla="*/ 87 w 92"/>
                  <a:gd name="T1" fmla="*/ 0 h 60"/>
                  <a:gd name="T2" fmla="*/ 89 w 92"/>
                  <a:gd name="T3" fmla="*/ 0 h 60"/>
                  <a:gd name="T4" fmla="*/ 90 w 92"/>
                  <a:gd name="T5" fmla="*/ 2 h 60"/>
                  <a:gd name="T6" fmla="*/ 90 w 92"/>
                  <a:gd name="T7" fmla="*/ 3 h 60"/>
                  <a:gd name="T8" fmla="*/ 89 w 92"/>
                  <a:gd name="T9" fmla="*/ 6 h 60"/>
                  <a:gd name="T10" fmla="*/ 86 w 92"/>
                  <a:gd name="T11" fmla="*/ 8 h 60"/>
                  <a:gd name="T12" fmla="*/ 83 w 92"/>
                  <a:gd name="T13" fmla="*/ 10 h 60"/>
                  <a:gd name="T14" fmla="*/ 80 w 92"/>
                  <a:gd name="T15" fmla="*/ 12 h 60"/>
                  <a:gd name="T16" fmla="*/ 77 w 92"/>
                  <a:gd name="T17" fmla="*/ 14 h 60"/>
                  <a:gd name="T18" fmla="*/ 74 w 92"/>
                  <a:gd name="T19" fmla="*/ 16 h 60"/>
                  <a:gd name="T20" fmla="*/ 72 w 92"/>
                  <a:gd name="T21" fmla="*/ 18 h 60"/>
                  <a:gd name="T22" fmla="*/ 68 w 92"/>
                  <a:gd name="T23" fmla="*/ 21 h 60"/>
                  <a:gd name="T24" fmla="*/ 62 w 92"/>
                  <a:gd name="T25" fmla="*/ 24 h 60"/>
                  <a:gd name="T26" fmla="*/ 55 w 92"/>
                  <a:gd name="T27" fmla="*/ 29 h 60"/>
                  <a:gd name="T28" fmla="*/ 48 w 92"/>
                  <a:gd name="T29" fmla="*/ 34 h 60"/>
                  <a:gd name="T30" fmla="*/ 41 w 92"/>
                  <a:gd name="T31" fmla="*/ 39 h 60"/>
                  <a:gd name="T32" fmla="*/ 35 w 92"/>
                  <a:gd name="T33" fmla="*/ 44 h 60"/>
                  <a:gd name="T34" fmla="*/ 28 w 92"/>
                  <a:gd name="T35" fmla="*/ 49 h 60"/>
                  <a:gd name="T36" fmla="*/ 21 w 92"/>
                  <a:gd name="T37" fmla="*/ 54 h 60"/>
                  <a:gd name="T38" fmla="*/ 14 w 92"/>
                  <a:gd name="T39" fmla="*/ 58 h 60"/>
                  <a:gd name="T40" fmla="*/ 8 w 92"/>
                  <a:gd name="T41" fmla="*/ 58 h 60"/>
                  <a:gd name="T42" fmla="*/ 6 w 92"/>
                  <a:gd name="T43" fmla="*/ 56 h 60"/>
                  <a:gd name="T44" fmla="*/ 4 w 92"/>
                  <a:gd name="T45" fmla="*/ 55 h 60"/>
                  <a:gd name="T46" fmla="*/ 1 w 92"/>
                  <a:gd name="T47" fmla="*/ 54 h 60"/>
                  <a:gd name="T48" fmla="*/ 1 w 92"/>
                  <a:gd name="T49" fmla="*/ 53 h 60"/>
                  <a:gd name="T50" fmla="*/ 3 w 92"/>
                  <a:gd name="T51" fmla="*/ 51 h 60"/>
                  <a:gd name="T52" fmla="*/ 6 w 92"/>
                  <a:gd name="T53" fmla="*/ 50 h 60"/>
                  <a:gd name="T54" fmla="*/ 10 w 92"/>
                  <a:gd name="T55" fmla="*/ 50 h 60"/>
                  <a:gd name="T56" fmla="*/ 14 w 92"/>
                  <a:gd name="T57" fmla="*/ 49 h 60"/>
                  <a:gd name="T58" fmla="*/ 17 w 92"/>
                  <a:gd name="T59" fmla="*/ 49 h 60"/>
                  <a:gd name="T60" fmla="*/ 21 w 92"/>
                  <a:gd name="T61" fmla="*/ 47 h 60"/>
                  <a:gd name="T62" fmla="*/ 24 w 92"/>
                  <a:gd name="T63" fmla="*/ 44 h 60"/>
                  <a:gd name="T64" fmla="*/ 29 w 92"/>
                  <a:gd name="T65" fmla="*/ 40 h 60"/>
                  <a:gd name="T66" fmla="*/ 37 w 92"/>
                  <a:gd name="T67" fmla="*/ 34 h 60"/>
                  <a:gd name="T68" fmla="*/ 44 w 92"/>
                  <a:gd name="T69" fmla="*/ 29 h 60"/>
                  <a:gd name="T70" fmla="*/ 51 w 92"/>
                  <a:gd name="T71" fmla="*/ 23 h 60"/>
                  <a:gd name="T72" fmla="*/ 58 w 92"/>
                  <a:gd name="T73" fmla="*/ 18 h 60"/>
                  <a:gd name="T74" fmla="*/ 66 w 92"/>
                  <a:gd name="T75" fmla="*/ 13 h 60"/>
                  <a:gd name="T76" fmla="*/ 73 w 92"/>
                  <a:gd name="T77" fmla="*/ 7 h 60"/>
                  <a:gd name="T78" fmla="*/ 81 w 92"/>
                  <a:gd name="T79" fmla="*/ 3 h 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"/>
                  <a:gd name="T121" fmla="*/ 0 h 60"/>
                  <a:gd name="T122" fmla="*/ 92 w 92"/>
                  <a:gd name="T123" fmla="*/ 60 h 6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" h="60">
                    <a:moveTo>
                      <a:pt x="86" y="0"/>
                    </a:move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90" y="2"/>
                    </a:lnTo>
                    <a:lnTo>
                      <a:pt x="91" y="3"/>
                    </a:lnTo>
                    <a:lnTo>
                      <a:pt x="90" y="3"/>
                    </a:lnTo>
                    <a:lnTo>
                      <a:pt x="90" y="5"/>
                    </a:lnTo>
                    <a:lnTo>
                      <a:pt x="89" y="6"/>
                    </a:lnTo>
                    <a:lnTo>
                      <a:pt x="87" y="7"/>
                    </a:lnTo>
                    <a:lnTo>
                      <a:pt x="86" y="8"/>
                    </a:lnTo>
                    <a:lnTo>
                      <a:pt x="85" y="9"/>
                    </a:lnTo>
                    <a:lnTo>
                      <a:pt x="83" y="10"/>
                    </a:lnTo>
                    <a:lnTo>
                      <a:pt x="82" y="11"/>
                    </a:lnTo>
                    <a:lnTo>
                      <a:pt x="80" y="12"/>
                    </a:lnTo>
                    <a:lnTo>
                      <a:pt x="79" y="13"/>
                    </a:lnTo>
                    <a:lnTo>
                      <a:pt x="77" y="14"/>
                    </a:lnTo>
                    <a:lnTo>
                      <a:pt x="76" y="15"/>
                    </a:lnTo>
                    <a:lnTo>
                      <a:pt x="74" y="16"/>
                    </a:lnTo>
                    <a:lnTo>
                      <a:pt x="73" y="17"/>
                    </a:lnTo>
                    <a:lnTo>
                      <a:pt x="72" y="18"/>
                    </a:lnTo>
                    <a:lnTo>
                      <a:pt x="70" y="19"/>
                    </a:lnTo>
                    <a:lnTo>
                      <a:pt x="68" y="21"/>
                    </a:lnTo>
                    <a:lnTo>
                      <a:pt x="66" y="23"/>
                    </a:lnTo>
                    <a:lnTo>
                      <a:pt x="62" y="24"/>
                    </a:lnTo>
                    <a:lnTo>
                      <a:pt x="58" y="27"/>
                    </a:lnTo>
                    <a:lnTo>
                      <a:pt x="55" y="29"/>
                    </a:lnTo>
                    <a:lnTo>
                      <a:pt x="52" y="31"/>
                    </a:lnTo>
                    <a:lnTo>
                      <a:pt x="48" y="34"/>
                    </a:lnTo>
                    <a:lnTo>
                      <a:pt x="45" y="36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5" y="44"/>
                    </a:lnTo>
                    <a:lnTo>
                      <a:pt x="31" y="47"/>
                    </a:lnTo>
                    <a:lnTo>
                      <a:pt x="28" y="49"/>
                    </a:lnTo>
                    <a:lnTo>
                      <a:pt x="25" y="52"/>
                    </a:lnTo>
                    <a:lnTo>
                      <a:pt x="21" y="54"/>
                    </a:lnTo>
                    <a:lnTo>
                      <a:pt x="17" y="56"/>
                    </a:lnTo>
                    <a:lnTo>
                      <a:pt x="14" y="58"/>
                    </a:lnTo>
                    <a:lnTo>
                      <a:pt x="10" y="59"/>
                    </a:lnTo>
                    <a:lnTo>
                      <a:pt x="8" y="58"/>
                    </a:lnTo>
                    <a:lnTo>
                      <a:pt x="7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4" y="55"/>
                    </a:lnTo>
                    <a:lnTo>
                      <a:pt x="3" y="54"/>
                    </a:lnTo>
                    <a:lnTo>
                      <a:pt x="1" y="54"/>
                    </a:lnTo>
                    <a:lnTo>
                      <a:pt x="0" y="55"/>
                    </a:lnTo>
                    <a:lnTo>
                      <a:pt x="1" y="53"/>
                    </a:lnTo>
                    <a:lnTo>
                      <a:pt x="2" y="52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9" y="48"/>
                    </a:lnTo>
                    <a:lnTo>
                      <a:pt x="21" y="47"/>
                    </a:lnTo>
                    <a:lnTo>
                      <a:pt x="23" y="46"/>
                    </a:lnTo>
                    <a:lnTo>
                      <a:pt x="24" y="44"/>
                    </a:lnTo>
                    <a:lnTo>
                      <a:pt x="26" y="43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7" y="34"/>
                    </a:lnTo>
                    <a:lnTo>
                      <a:pt x="40" y="31"/>
                    </a:lnTo>
                    <a:lnTo>
                      <a:pt x="44" y="29"/>
                    </a:lnTo>
                    <a:lnTo>
                      <a:pt x="48" y="26"/>
                    </a:lnTo>
                    <a:lnTo>
                      <a:pt x="51" y="23"/>
                    </a:lnTo>
                    <a:lnTo>
                      <a:pt x="55" y="21"/>
                    </a:lnTo>
                    <a:lnTo>
                      <a:pt x="58" y="18"/>
                    </a:lnTo>
                    <a:lnTo>
                      <a:pt x="62" y="15"/>
                    </a:lnTo>
                    <a:lnTo>
                      <a:pt x="66" y="13"/>
                    </a:lnTo>
                    <a:lnTo>
                      <a:pt x="70" y="10"/>
                    </a:lnTo>
                    <a:lnTo>
                      <a:pt x="73" y="7"/>
                    </a:lnTo>
                    <a:lnTo>
                      <a:pt x="77" y="5"/>
                    </a:lnTo>
                    <a:lnTo>
                      <a:pt x="81" y="3"/>
                    </a:lnTo>
                    <a:lnTo>
                      <a:pt x="8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3" name="Freeform 175"/>
              <p:cNvSpPr>
                <a:spLocks/>
              </p:cNvSpPr>
              <p:nvPr/>
            </p:nvSpPr>
            <p:spPr bwMode="auto">
              <a:xfrm>
                <a:off x="1736" y="1844"/>
                <a:ext cx="174" cy="88"/>
              </a:xfrm>
              <a:custGeom>
                <a:avLst/>
                <a:gdLst>
                  <a:gd name="T0" fmla="*/ 16 w 174"/>
                  <a:gd name="T1" fmla="*/ 4 h 88"/>
                  <a:gd name="T2" fmla="*/ 38 w 174"/>
                  <a:gd name="T3" fmla="*/ 13 h 88"/>
                  <a:gd name="T4" fmla="*/ 59 w 174"/>
                  <a:gd name="T5" fmla="*/ 22 h 88"/>
                  <a:gd name="T6" fmla="*/ 80 w 174"/>
                  <a:gd name="T7" fmla="*/ 32 h 88"/>
                  <a:gd name="T8" fmla="*/ 102 w 174"/>
                  <a:gd name="T9" fmla="*/ 42 h 88"/>
                  <a:gd name="T10" fmla="*/ 122 w 174"/>
                  <a:gd name="T11" fmla="*/ 52 h 88"/>
                  <a:gd name="T12" fmla="*/ 143 w 174"/>
                  <a:gd name="T13" fmla="*/ 64 h 88"/>
                  <a:gd name="T14" fmla="*/ 163 w 174"/>
                  <a:gd name="T15" fmla="*/ 76 h 88"/>
                  <a:gd name="T16" fmla="*/ 172 w 174"/>
                  <a:gd name="T17" fmla="*/ 84 h 88"/>
                  <a:gd name="T18" fmla="*/ 169 w 174"/>
                  <a:gd name="T19" fmla="*/ 86 h 88"/>
                  <a:gd name="T20" fmla="*/ 166 w 174"/>
                  <a:gd name="T21" fmla="*/ 87 h 88"/>
                  <a:gd name="T22" fmla="*/ 162 w 174"/>
                  <a:gd name="T23" fmla="*/ 86 h 88"/>
                  <a:gd name="T24" fmla="*/ 159 w 174"/>
                  <a:gd name="T25" fmla="*/ 84 h 88"/>
                  <a:gd name="T26" fmla="*/ 156 w 174"/>
                  <a:gd name="T27" fmla="*/ 82 h 88"/>
                  <a:gd name="T28" fmla="*/ 153 w 174"/>
                  <a:gd name="T29" fmla="*/ 80 h 88"/>
                  <a:gd name="T30" fmla="*/ 150 w 174"/>
                  <a:gd name="T31" fmla="*/ 78 h 88"/>
                  <a:gd name="T32" fmla="*/ 148 w 174"/>
                  <a:gd name="T33" fmla="*/ 76 h 88"/>
                  <a:gd name="T34" fmla="*/ 145 w 174"/>
                  <a:gd name="T35" fmla="*/ 74 h 88"/>
                  <a:gd name="T36" fmla="*/ 142 w 174"/>
                  <a:gd name="T37" fmla="*/ 73 h 88"/>
                  <a:gd name="T38" fmla="*/ 133 w 174"/>
                  <a:gd name="T39" fmla="*/ 69 h 88"/>
                  <a:gd name="T40" fmla="*/ 116 w 174"/>
                  <a:gd name="T41" fmla="*/ 60 h 88"/>
                  <a:gd name="T42" fmla="*/ 99 w 174"/>
                  <a:gd name="T43" fmla="*/ 52 h 88"/>
                  <a:gd name="T44" fmla="*/ 82 w 174"/>
                  <a:gd name="T45" fmla="*/ 47 h 88"/>
                  <a:gd name="T46" fmla="*/ 65 w 174"/>
                  <a:gd name="T47" fmla="*/ 40 h 88"/>
                  <a:gd name="T48" fmla="*/ 48 w 174"/>
                  <a:gd name="T49" fmla="*/ 35 h 88"/>
                  <a:gd name="T50" fmla="*/ 31 w 174"/>
                  <a:gd name="T51" fmla="*/ 29 h 88"/>
                  <a:gd name="T52" fmla="*/ 14 w 174"/>
                  <a:gd name="T53" fmla="*/ 24 h 88"/>
                  <a:gd name="T54" fmla="*/ 6 w 174"/>
                  <a:gd name="T55" fmla="*/ 19 h 88"/>
                  <a:gd name="T56" fmla="*/ 4 w 174"/>
                  <a:gd name="T57" fmla="*/ 16 h 88"/>
                  <a:gd name="T58" fmla="*/ 3 w 174"/>
                  <a:gd name="T59" fmla="*/ 13 h 88"/>
                  <a:gd name="T60" fmla="*/ 1 w 174"/>
                  <a:gd name="T61" fmla="*/ 10 h 88"/>
                  <a:gd name="T62" fmla="*/ 0 w 174"/>
                  <a:gd name="T63" fmla="*/ 8 h 88"/>
                  <a:gd name="T64" fmla="*/ 0 w 174"/>
                  <a:gd name="T65" fmla="*/ 5 h 88"/>
                  <a:gd name="T66" fmla="*/ 1 w 174"/>
                  <a:gd name="T67" fmla="*/ 3 h 88"/>
                  <a:gd name="T68" fmla="*/ 4 w 174"/>
                  <a:gd name="T69" fmla="*/ 1 h 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4"/>
                  <a:gd name="T106" fmla="*/ 0 h 88"/>
                  <a:gd name="T107" fmla="*/ 174 w 174"/>
                  <a:gd name="T108" fmla="*/ 88 h 8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4" h="88">
                    <a:moveTo>
                      <a:pt x="6" y="0"/>
                    </a:moveTo>
                    <a:lnTo>
                      <a:pt x="16" y="4"/>
                    </a:lnTo>
                    <a:lnTo>
                      <a:pt x="27" y="9"/>
                    </a:lnTo>
                    <a:lnTo>
                      <a:pt x="38" y="13"/>
                    </a:lnTo>
                    <a:lnTo>
                      <a:pt x="49" y="18"/>
                    </a:lnTo>
                    <a:lnTo>
                      <a:pt x="59" y="22"/>
                    </a:lnTo>
                    <a:lnTo>
                      <a:pt x="70" y="27"/>
                    </a:lnTo>
                    <a:lnTo>
                      <a:pt x="80" y="32"/>
                    </a:lnTo>
                    <a:lnTo>
                      <a:pt x="91" y="37"/>
                    </a:lnTo>
                    <a:lnTo>
                      <a:pt x="102" y="42"/>
                    </a:lnTo>
                    <a:lnTo>
                      <a:pt x="112" y="47"/>
                    </a:lnTo>
                    <a:lnTo>
                      <a:pt x="122" y="52"/>
                    </a:lnTo>
                    <a:lnTo>
                      <a:pt x="133" y="58"/>
                    </a:lnTo>
                    <a:lnTo>
                      <a:pt x="143" y="64"/>
                    </a:lnTo>
                    <a:lnTo>
                      <a:pt x="153" y="70"/>
                    </a:lnTo>
                    <a:lnTo>
                      <a:pt x="163" y="76"/>
                    </a:lnTo>
                    <a:lnTo>
                      <a:pt x="173" y="83"/>
                    </a:lnTo>
                    <a:lnTo>
                      <a:pt x="172" y="84"/>
                    </a:lnTo>
                    <a:lnTo>
                      <a:pt x="171" y="85"/>
                    </a:lnTo>
                    <a:lnTo>
                      <a:pt x="169" y="86"/>
                    </a:lnTo>
                    <a:lnTo>
                      <a:pt x="169" y="87"/>
                    </a:lnTo>
                    <a:lnTo>
                      <a:pt x="166" y="87"/>
                    </a:lnTo>
                    <a:lnTo>
                      <a:pt x="164" y="87"/>
                    </a:lnTo>
                    <a:lnTo>
                      <a:pt x="162" y="86"/>
                    </a:lnTo>
                    <a:lnTo>
                      <a:pt x="161" y="85"/>
                    </a:lnTo>
                    <a:lnTo>
                      <a:pt x="159" y="84"/>
                    </a:lnTo>
                    <a:lnTo>
                      <a:pt x="158" y="84"/>
                    </a:lnTo>
                    <a:lnTo>
                      <a:pt x="156" y="82"/>
                    </a:lnTo>
                    <a:lnTo>
                      <a:pt x="155" y="81"/>
                    </a:lnTo>
                    <a:lnTo>
                      <a:pt x="153" y="80"/>
                    </a:lnTo>
                    <a:lnTo>
                      <a:pt x="152" y="79"/>
                    </a:lnTo>
                    <a:lnTo>
                      <a:pt x="150" y="78"/>
                    </a:lnTo>
                    <a:lnTo>
                      <a:pt x="149" y="77"/>
                    </a:lnTo>
                    <a:lnTo>
                      <a:pt x="148" y="76"/>
                    </a:lnTo>
                    <a:lnTo>
                      <a:pt x="146" y="76"/>
                    </a:lnTo>
                    <a:lnTo>
                      <a:pt x="145" y="74"/>
                    </a:lnTo>
                    <a:lnTo>
                      <a:pt x="144" y="74"/>
                    </a:lnTo>
                    <a:lnTo>
                      <a:pt x="142" y="73"/>
                    </a:lnTo>
                    <a:lnTo>
                      <a:pt x="141" y="73"/>
                    </a:lnTo>
                    <a:lnTo>
                      <a:pt x="133" y="69"/>
                    </a:lnTo>
                    <a:lnTo>
                      <a:pt x="125" y="64"/>
                    </a:lnTo>
                    <a:lnTo>
                      <a:pt x="116" y="60"/>
                    </a:lnTo>
                    <a:lnTo>
                      <a:pt x="108" y="56"/>
                    </a:lnTo>
                    <a:lnTo>
                      <a:pt x="99" y="52"/>
                    </a:lnTo>
                    <a:lnTo>
                      <a:pt x="91" y="49"/>
                    </a:lnTo>
                    <a:lnTo>
                      <a:pt x="82" y="47"/>
                    </a:lnTo>
                    <a:lnTo>
                      <a:pt x="74" y="43"/>
                    </a:lnTo>
                    <a:lnTo>
                      <a:pt x="65" y="40"/>
                    </a:lnTo>
                    <a:lnTo>
                      <a:pt x="56" y="37"/>
                    </a:lnTo>
                    <a:lnTo>
                      <a:pt x="48" y="35"/>
                    </a:lnTo>
                    <a:lnTo>
                      <a:pt x="39" y="32"/>
                    </a:lnTo>
                    <a:lnTo>
                      <a:pt x="31" y="29"/>
                    </a:lnTo>
                    <a:lnTo>
                      <a:pt x="22" y="26"/>
                    </a:lnTo>
                    <a:lnTo>
                      <a:pt x="14" y="24"/>
                    </a:lnTo>
                    <a:lnTo>
                      <a:pt x="7" y="21"/>
                    </a:lnTo>
                    <a:lnTo>
                      <a:pt x="6" y="19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4" name="Freeform 176"/>
              <p:cNvSpPr>
                <a:spLocks/>
              </p:cNvSpPr>
              <p:nvPr/>
            </p:nvSpPr>
            <p:spPr bwMode="auto">
              <a:xfrm>
                <a:off x="2094" y="1844"/>
                <a:ext cx="20" cy="6"/>
              </a:xfrm>
              <a:custGeom>
                <a:avLst/>
                <a:gdLst>
                  <a:gd name="T0" fmla="*/ 17 w 20"/>
                  <a:gd name="T1" fmla="*/ 0 h 6"/>
                  <a:gd name="T2" fmla="*/ 18 w 20"/>
                  <a:gd name="T3" fmla="*/ 0 h 6"/>
                  <a:gd name="T4" fmla="*/ 19 w 20"/>
                  <a:gd name="T5" fmla="*/ 1 h 6"/>
                  <a:gd name="T6" fmla="*/ 19 w 20"/>
                  <a:gd name="T7" fmla="*/ 2 h 6"/>
                  <a:gd name="T8" fmla="*/ 16 w 20"/>
                  <a:gd name="T9" fmla="*/ 2 h 6"/>
                  <a:gd name="T10" fmla="*/ 14 w 20"/>
                  <a:gd name="T11" fmla="*/ 3 h 6"/>
                  <a:gd name="T12" fmla="*/ 12 w 20"/>
                  <a:gd name="T13" fmla="*/ 3 h 6"/>
                  <a:gd name="T14" fmla="*/ 9 w 20"/>
                  <a:gd name="T15" fmla="*/ 3 h 6"/>
                  <a:gd name="T16" fmla="*/ 7 w 20"/>
                  <a:gd name="T17" fmla="*/ 3 h 6"/>
                  <a:gd name="T18" fmla="*/ 4 w 20"/>
                  <a:gd name="T19" fmla="*/ 4 h 6"/>
                  <a:gd name="T20" fmla="*/ 2 w 20"/>
                  <a:gd name="T21" fmla="*/ 4 h 6"/>
                  <a:gd name="T22" fmla="*/ 0 w 20"/>
                  <a:gd name="T23" fmla="*/ 5 h 6"/>
                  <a:gd name="T24" fmla="*/ 2 w 20"/>
                  <a:gd name="T25" fmla="*/ 3 h 6"/>
                  <a:gd name="T26" fmla="*/ 4 w 20"/>
                  <a:gd name="T27" fmla="*/ 2 h 6"/>
                  <a:gd name="T28" fmla="*/ 6 w 20"/>
                  <a:gd name="T29" fmla="*/ 2 h 6"/>
                  <a:gd name="T30" fmla="*/ 8 w 20"/>
                  <a:gd name="T31" fmla="*/ 1 h 6"/>
                  <a:gd name="T32" fmla="*/ 10 w 20"/>
                  <a:gd name="T33" fmla="*/ 1 h 6"/>
                  <a:gd name="T34" fmla="*/ 12 w 20"/>
                  <a:gd name="T35" fmla="*/ 1 h 6"/>
                  <a:gd name="T36" fmla="*/ 14 w 20"/>
                  <a:gd name="T37" fmla="*/ 0 h 6"/>
                  <a:gd name="T38" fmla="*/ 17 w 20"/>
                  <a:gd name="T39" fmla="*/ 0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6"/>
                  <a:gd name="T62" fmla="*/ 20 w 20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6">
                    <a:moveTo>
                      <a:pt x="17" y="0"/>
                    </a:moveTo>
                    <a:lnTo>
                      <a:pt x="18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5" name="Freeform 177"/>
              <p:cNvSpPr>
                <a:spLocks/>
              </p:cNvSpPr>
              <p:nvPr/>
            </p:nvSpPr>
            <p:spPr bwMode="auto">
              <a:xfrm>
                <a:off x="2172" y="1845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2 w 5"/>
                  <a:gd name="T3" fmla="*/ 1 h 4"/>
                  <a:gd name="T4" fmla="*/ 4 w 5"/>
                  <a:gd name="T5" fmla="*/ 1 h 4"/>
                  <a:gd name="T6" fmla="*/ 4 w 5"/>
                  <a:gd name="T7" fmla="*/ 2 h 4"/>
                  <a:gd name="T8" fmla="*/ 4 w 5"/>
                  <a:gd name="T9" fmla="*/ 3 h 4"/>
                  <a:gd name="T10" fmla="*/ 3 w 5"/>
                  <a:gd name="T11" fmla="*/ 3 h 4"/>
                  <a:gd name="T12" fmla="*/ 2 w 5"/>
                  <a:gd name="T13" fmla="*/ 2 h 4"/>
                  <a:gd name="T14" fmla="*/ 1 w 5"/>
                  <a:gd name="T15" fmla="*/ 2 h 4"/>
                  <a:gd name="T16" fmla="*/ 0 w 5"/>
                  <a:gd name="T17" fmla="*/ 0 h 4"/>
                  <a:gd name="T18" fmla="*/ 1 w 5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1" y="0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6" name="Freeform 178"/>
              <p:cNvSpPr>
                <a:spLocks/>
              </p:cNvSpPr>
              <p:nvPr/>
            </p:nvSpPr>
            <p:spPr bwMode="auto">
              <a:xfrm>
                <a:off x="1910" y="184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3 w 5"/>
                  <a:gd name="T3" fmla="*/ 0 h 5"/>
                  <a:gd name="T4" fmla="*/ 4 w 5"/>
                  <a:gd name="T5" fmla="*/ 0 h 5"/>
                  <a:gd name="T6" fmla="*/ 4 w 5"/>
                  <a:gd name="T7" fmla="*/ 1 h 5"/>
                  <a:gd name="T8" fmla="*/ 3 w 5"/>
                  <a:gd name="T9" fmla="*/ 2 h 5"/>
                  <a:gd name="T10" fmla="*/ 2 w 5"/>
                  <a:gd name="T11" fmla="*/ 2 h 5"/>
                  <a:gd name="T12" fmla="*/ 1 w 5"/>
                  <a:gd name="T13" fmla="*/ 3 h 5"/>
                  <a:gd name="T14" fmla="*/ 0 w 5"/>
                  <a:gd name="T15" fmla="*/ 4 h 5"/>
                  <a:gd name="T16" fmla="*/ 0 w 5"/>
                  <a:gd name="T17" fmla="*/ 3 h 5"/>
                  <a:gd name="T18" fmla="*/ 1 w 5"/>
                  <a:gd name="T19" fmla="*/ 2 h 5"/>
                  <a:gd name="T20" fmla="*/ 2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2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7" name="Freeform 179"/>
              <p:cNvSpPr>
                <a:spLocks/>
              </p:cNvSpPr>
              <p:nvPr/>
            </p:nvSpPr>
            <p:spPr bwMode="auto">
              <a:xfrm>
                <a:off x="1882" y="1850"/>
                <a:ext cx="27" cy="20"/>
              </a:xfrm>
              <a:custGeom>
                <a:avLst/>
                <a:gdLst>
                  <a:gd name="T0" fmla="*/ 18 w 27"/>
                  <a:gd name="T1" fmla="*/ 0 h 20"/>
                  <a:gd name="T2" fmla="*/ 20 w 27"/>
                  <a:gd name="T3" fmla="*/ 1 h 20"/>
                  <a:gd name="T4" fmla="*/ 22 w 27"/>
                  <a:gd name="T5" fmla="*/ 1 h 20"/>
                  <a:gd name="T6" fmla="*/ 23 w 27"/>
                  <a:gd name="T7" fmla="*/ 1 h 20"/>
                  <a:gd name="T8" fmla="*/ 23 w 27"/>
                  <a:gd name="T9" fmla="*/ 0 h 20"/>
                  <a:gd name="T10" fmla="*/ 25 w 27"/>
                  <a:gd name="T11" fmla="*/ 0 h 20"/>
                  <a:gd name="T12" fmla="*/ 26 w 27"/>
                  <a:gd name="T13" fmla="*/ 0 h 20"/>
                  <a:gd name="T14" fmla="*/ 26 w 27"/>
                  <a:gd name="T15" fmla="*/ 1 h 20"/>
                  <a:gd name="T16" fmla="*/ 25 w 27"/>
                  <a:gd name="T17" fmla="*/ 2 h 20"/>
                  <a:gd name="T18" fmla="*/ 23 w 27"/>
                  <a:gd name="T19" fmla="*/ 2 h 20"/>
                  <a:gd name="T20" fmla="*/ 22 w 27"/>
                  <a:gd name="T21" fmla="*/ 3 h 20"/>
                  <a:gd name="T22" fmla="*/ 21 w 27"/>
                  <a:gd name="T23" fmla="*/ 4 h 20"/>
                  <a:gd name="T24" fmla="*/ 19 w 27"/>
                  <a:gd name="T25" fmla="*/ 6 h 20"/>
                  <a:gd name="T26" fmla="*/ 16 w 27"/>
                  <a:gd name="T27" fmla="*/ 8 h 20"/>
                  <a:gd name="T28" fmla="*/ 14 w 27"/>
                  <a:gd name="T29" fmla="*/ 9 h 20"/>
                  <a:gd name="T30" fmla="*/ 12 w 27"/>
                  <a:gd name="T31" fmla="*/ 11 h 20"/>
                  <a:gd name="T32" fmla="*/ 10 w 27"/>
                  <a:gd name="T33" fmla="*/ 12 h 20"/>
                  <a:gd name="T34" fmla="*/ 8 w 27"/>
                  <a:gd name="T35" fmla="*/ 14 h 20"/>
                  <a:gd name="T36" fmla="*/ 6 w 27"/>
                  <a:gd name="T37" fmla="*/ 15 h 20"/>
                  <a:gd name="T38" fmla="*/ 4 w 27"/>
                  <a:gd name="T39" fmla="*/ 16 h 20"/>
                  <a:gd name="T40" fmla="*/ 2 w 27"/>
                  <a:gd name="T41" fmla="*/ 17 h 20"/>
                  <a:gd name="T42" fmla="*/ 0 w 27"/>
                  <a:gd name="T43" fmla="*/ 19 h 20"/>
                  <a:gd name="T44" fmla="*/ 1 w 27"/>
                  <a:gd name="T45" fmla="*/ 17 h 20"/>
                  <a:gd name="T46" fmla="*/ 2 w 27"/>
                  <a:gd name="T47" fmla="*/ 16 h 20"/>
                  <a:gd name="T48" fmla="*/ 3 w 27"/>
                  <a:gd name="T49" fmla="*/ 15 h 20"/>
                  <a:gd name="T50" fmla="*/ 5 w 27"/>
                  <a:gd name="T51" fmla="*/ 13 h 20"/>
                  <a:gd name="T52" fmla="*/ 7 w 27"/>
                  <a:gd name="T53" fmla="*/ 11 h 20"/>
                  <a:gd name="T54" fmla="*/ 9 w 27"/>
                  <a:gd name="T55" fmla="*/ 9 h 20"/>
                  <a:gd name="T56" fmla="*/ 11 w 27"/>
                  <a:gd name="T57" fmla="*/ 6 h 20"/>
                  <a:gd name="T58" fmla="*/ 14 w 27"/>
                  <a:gd name="T59" fmla="*/ 4 h 20"/>
                  <a:gd name="T60" fmla="*/ 16 w 27"/>
                  <a:gd name="T61" fmla="*/ 2 h 20"/>
                  <a:gd name="T62" fmla="*/ 18 w 27"/>
                  <a:gd name="T63" fmla="*/ 0 h 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"/>
                  <a:gd name="T97" fmla="*/ 0 h 20"/>
                  <a:gd name="T98" fmla="*/ 27 w 27"/>
                  <a:gd name="T99" fmla="*/ 20 h 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" h="20">
                    <a:moveTo>
                      <a:pt x="18" y="0"/>
                    </a:moveTo>
                    <a:lnTo>
                      <a:pt x="20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6" y="15"/>
                    </a:lnTo>
                    <a:lnTo>
                      <a:pt x="4" y="16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8" name="Freeform 180"/>
              <p:cNvSpPr>
                <a:spLocks/>
              </p:cNvSpPr>
              <p:nvPr/>
            </p:nvSpPr>
            <p:spPr bwMode="auto">
              <a:xfrm>
                <a:off x="2078" y="1855"/>
                <a:ext cx="9" cy="6"/>
              </a:xfrm>
              <a:custGeom>
                <a:avLst/>
                <a:gdLst>
                  <a:gd name="T0" fmla="*/ 6 w 9"/>
                  <a:gd name="T1" fmla="*/ 0 h 6"/>
                  <a:gd name="T2" fmla="*/ 7 w 9"/>
                  <a:gd name="T3" fmla="*/ 0 h 6"/>
                  <a:gd name="T4" fmla="*/ 8 w 9"/>
                  <a:gd name="T5" fmla="*/ 0 h 6"/>
                  <a:gd name="T6" fmla="*/ 6 w 9"/>
                  <a:gd name="T7" fmla="*/ 1 h 6"/>
                  <a:gd name="T8" fmla="*/ 4 w 9"/>
                  <a:gd name="T9" fmla="*/ 3 h 6"/>
                  <a:gd name="T10" fmla="*/ 2 w 9"/>
                  <a:gd name="T11" fmla="*/ 4 h 6"/>
                  <a:gd name="T12" fmla="*/ 0 w 9"/>
                  <a:gd name="T13" fmla="*/ 5 h 6"/>
                  <a:gd name="T14" fmla="*/ 0 w 9"/>
                  <a:gd name="T15" fmla="*/ 4 h 6"/>
                  <a:gd name="T16" fmla="*/ 2 w 9"/>
                  <a:gd name="T17" fmla="*/ 3 h 6"/>
                  <a:gd name="T18" fmla="*/ 3 w 9"/>
                  <a:gd name="T19" fmla="*/ 2 h 6"/>
                  <a:gd name="T20" fmla="*/ 4 w 9"/>
                  <a:gd name="T21" fmla="*/ 1 h 6"/>
                  <a:gd name="T22" fmla="*/ 6 w 9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6"/>
                  <a:gd name="T38" fmla="*/ 9 w 9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6">
                    <a:moveTo>
                      <a:pt x="6" y="0"/>
                    </a:moveTo>
                    <a:lnTo>
                      <a:pt x="7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9" name="Freeform 181"/>
              <p:cNvSpPr>
                <a:spLocks/>
              </p:cNvSpPr>
              <p:nvPr/>
            </p:nvSpPr>
            <p:spPr bwMode="auto">
              <a:xfrm>
                <a:off x="1820" y="1856"/>
                <a:ext cx="5" cy="3"/>
              </a:xfrm>
              <a:custGeom>
                <a:avLst/>
                <a:gdLst>
                  <a:gd name="T0" fmla="*/ 1 w 5"/>
                  <a:gd name="T1" fmla="*/ 0 h 3"/>
                  <a:gd name="T2" fmla="*/ 2 w 5"/>
                  <a:gd name="T3" fmla="*/ 0 h 3"/>
                  <a:gd name="T4" fmla="*/ 3 w 5"/>
                  <a:gd name="T5" fmla="*/ 0 h 3"/>
                  <a:gd name="T6" fmla="*/ 3 w 5"/>
                  <a:gd name="T7" fmla="*/ 1 h 3"/>
                  <a:gd name="T8" fmla="*/ 4 w 5"/>
                  <a:gd name="T9" fmla="*/ 1 h 3"/>
                  <a:gd name="T10" fmla="*/ 4 w 5"/>
                  <a:gd name="T11" fmla="*/ 2 h 3"/>
                  <a:gd name="T12" fmla="*/ 3 w 5"/>
                  <a:gd name="T13" fmla="*/ 2 h 3"/>
                  <a:gd name="T14" fmla="*/ 1 w 5"/>
                  <a:gd name="T15" fmla="*/ 1 h 3"/>
                  <a:gd name="T16" fmla="*/ 0 w 5"/>
                  <a:gd name="T17" fmla="*/ 1 h 3"/>
                  <a:gd name="T18" fmla="*/ 1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1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0" name="Freeform 182"/>
              <p:cNvSpPr>
                <a:spLocks/>
              </p:cNvSpPr>
              <p:nvPr/>
            </p:nvSpPr>
            <p:spPr bwMode="auto">
              <a:xfrm>
                <a:off x="1896" y="1868"/>
                <a:ext cx="34" cy="25"/>
              </a:xfrm>
              <a:custGeom>
                <a:avLst/>
                <a:gdLst>
                  <a:gd name="T0" fmla="*/ 31 w 34"/>
                  <a:gd name="T1" fmla="*/ 0 h 25"/>
                  <a:gd name="T2" fmla="*/ 32 w 34"/>
                  <a:gd name="T3" fmla="*/ 0 h 25"/>
                  <a:gd name="T4" fmla="*/ 33 w 34"/>
                  <a:gd name="T5" fmla="*/ 0 h 25"/>
                  <a:gd name="T6" fmla="*/ 31 w 34"/>
                  <a:gd name="T7" fmla="*/ 2 h 25"/>
                  <a:gd name="T8" fmla="*/ 30 w 34"/>
                  <a:gd name="T9" fmla="*/ 3 h 25"/>
                  <a:gd name="T10" fmla="*/ 28 w 34"/>
                  <a:gd name="T11" fmla="*/ 5 h 25"/>
                  <a:gd name="T12" fmla="*/ 26 w 34"/>
                  <a:gd name="T13" fmla="*/ 6 h 25"/>
                  <a:gd name="T14" fmla="*/ 24 w 34"/>
                  <a:gd name="T15" fmla="*/ 7 h 25"/>
                  <a:gd name="T16" fmla="*/ 22 w 34"/>
                  <a:gd name="T17" fmla="*/ 9 h 25"/>
                  <a:gd name="T18" fmla="*/ 20 w 34"/>
                  <a:gd name="T19" fmla="*/ 10 h 25"/>
                  <a:gd name="T20" fmla="*/ 18 w 34"/>
                  <a:gd name="T21" fmla="*/ 12 h 25"/>
                  <a:gd name="T22" fmla="*/ 16 w 34"/>
                  <a:gd name="T23" fmla="*/ 13 h 25"/>
                  <a:gd name="T24" fmla="*/ 14 w 34"/>
                  <a:gd name="T25" fmla="*/ 14 h 25"/>
                  <a:gd name="T26" fmla="*/ 12 w 34"/>
                  <a:gd name="T27" fmla="*/ 16 h 25"/>
                  <a:gd name="T28" fmla="*/ 10 w 34"/>
                  <a:gd name="T29" fmla="*/ 17 h 25"/>
                  <a:gd name="T30" fmla="*/ 8 w 34"/>
                  <a:gd name="T31" fmla="*/ 18 h 25"/>
                  <a:gd name="T32" fmla="*/ 7 w 34"/>
                  <a:gd name="T33" fmla="*/ 20 h 25"/>
                  <a:gd name="T34" fmla="*/ 5 w 34"/>
                  <a:gd name="T35" fmla="*/ 22 h 25"/>
                  <a:gd name="T36" fmla="*/ 4 w 34"/>
                  <a:gd name="T37" fmla="*/ 24 h 25"/>
                  <a:gd name="T38" fmla="*/ 3 w 34"/>
                  <a:gd name="T39" fmla="*/ 23 h 25"/>
                  <a:gd name="T40" fmla="*/ 2 w 34"/>
                  <a:gd name="T41" fmla="*/ 23 h 25"/>
                  <a:gd name="T42" fmla="*/ 1 w 34"/>
                  <a:gd name="T43" fmla="*/ 22 h 25"/>
                  <a:gd name="T44" fmla="*/ 1 w 34"/>
                  <a:gd name="T45" fmla="*/ 21 h 25"/>
                  <a:gd name="T46" fmla="*/ 0 w 34"/>
                  <a:gd name="T47" fmla="*/ 20 h 25"/>
                  <a:gd name="T48" fmla="*/ 0 w 34"/>
                  <a:gd name="T49" fmla="*/ 19 h 25"/>
                  <a:gd name="T50" fmla="*/ 1 w 34"/>
                  <a:gd name="T51" fmla="*/ 18 h 25"/>
                  <a:gd name="T52" fmla="*/ 2 w 34"/>
                  <a:gd name="T53" fmla="*/ 17 h 25"/>
                  <a:gd name="T54" fmla="*/ 3 w 34"/>
                  <a:gd name="T55" fmla="*/ 15 h 25"/>
                  <a:gd name="T56" fmla="*/ 5 w 34"/>
                  <a:gd name="T57" fmla="*/ 15 h 25"/>
                  <a:gd name="T58" fmla="*/ 7 w 34"/>
                  <a:gd name="T59" fmla="*/ 13 h 25"/>
                  <a:gd name="T60" fmla="*/ 10 w 34"/>
                  <a:gd name="T61" fmla="*/ 11 h 25"/>
                  <a:gd name="T62" fmla="*/ 12 w 34"/>
                  <a:gd name="T63" fmla="*/ 10 h 25"/>
                  <a:gd name="T64" fmla="*/ 15 w 34"/>
                  <a:gd name="T65" fmla="*/ 9 h 25"/>
                  <a:gd name="T66" fmla="*/ 17 w 34"/>
                  <a:gd name="T67" fmla="*/ 7 h 25"/>
                  <a:gd name="T68" fmla="*/ 19 w 34"/>
                  <a:gd name="T69" fmla="*/ 6 h 25"/>
                  <a:gd name="T70" fmla="*/ 20 w 34"/>
                  <a:gd name="T71" fmla="*/ 4 h 25"/>
                  <a:gd name="T72" fmla="*/ 22 w 34"/>
                  <a:gd name="T73" fmla="*/ 3 h 25"/>
                  <a:gd name="T74" fmla="*/ 23 w 34"/>
                  <a:gd name="T75" fmla="*/ 2 h 25"/>
                  <a:gd name="T76" fmla="*/ 24 w 34"/>
                  <a:gd name="T77" fmla="*/ 2 h 25"/>
                  <a:gd name="T78" fmla="*/ 25 w 34"/>
                  <a:gd name="T79" fmla="*/ 2 h 25"/>
                  <a:gd name="T80" fmla="*/ 27 w 34"/>
                  <a:gd name="T81" fmla="*/ 2 h 25"/>
                  <a:gd name="T82" fmla="*/ 29 w 34"/>
                  <a:gd name="T83" fmla="*/ 1 h 25"/>
                  <a:gd name="T84" fmla="*/ 31 w 34"/>
                  <a:gd name="T85" fmla="*/ 0 h 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25"/>
                  <a:gd name="T131" fmla="*/ 34 w 34"/>
                  <a:gd name="T132" fmla="*/ 25 h 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25">
                    <a:moveTo>
                      <a:pt x="31" y="0"/>
                    </a:moveTo>
                    <a:lnTo>
                      <a:pt x="32" y="0"/>
                    </a:lnTo>
                    <a:lnTo>
                      <a:pt x="33" y="0"/>
                    </a:lnTo>
                    <a:lnTo>
                      <a:pt x="31" y="2"/>
                    </a:lnTo>
                    <a:lnTo>
                      <a:pt x="30" y="3"/>
                    </a:lnTo>
                    <a:lnTo>
                      <a:pt x="28" y="5"/>
                    </a:lnTo>
                    <a:lnTo>
                      <a:pt x="26" y="6"/>
                    </a:lnTo>
                    <a:lnTo>
                      <a:pt x="24" y="7"/>
                    </a:lnTo>
                    <a:lnTo>
                      <a:pt x="22" y="9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8" y="18"/>
                    </a:lnTo>
                    <a:lnTo>
                      <a:pt x="7" y="20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5" y="9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0" y="4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1" name="Freeform 183"/>
              <p:cNvSpPr>
                <a:spLocks/>
              </p:cNvSpPr>
              <p:nvPr/>
            </p:nvSpPr>
            <p:spPr bwMode="auto">
              <a:xfrm>
                <a:off x="2093" y="1868"/>
                <a:ext cx="25" cy="37"/>
              </a:xfrm>
              <a:custGeom>
                <a:avLst/>
                <a:gdLst>
                  <a:gd name="T0" fmla="*/ 18 w 25"/>
                  <a:gd name="T1" fmla="*/ 0 h 37"/>
                  <a:gd name="T2" fmla="*/ 19 w 25"/>
                  <a:gd name="T3" fmla="*/ 0 h 37"/>
                  <a:gd name="T4" fmla="*/ 21 w 25"/>
                  <a:gd name="T5" fmla="*/ 1 h 37"/>
                  <a:gd name="T6" fmla="*/ 22 w 25"/>
                  <a:gd name="T7" fmla="*/ 1 h 37"/>
                  <a:gd name="T8" fmla="*/ 24 w 25"/>
                  <a:gd name="T9" fmla="*/ 3 h 37"/>
                  <a:gd name="T10" fmla="*/ 22 w 25"/>
                  <a:gd name="T11" fmla="*/ 3 h 37"/>
                  <a:gd name="T12" fmla="*/ 20 w 25"/>
                  <a:gd name="T13" fmla="*/ 5 h 37"/>
                  <a:gd name="T14" fmla="*/ 19 w 25"/>
                  <a:gd name="T15" fmla="*/ 6 h 37"/>
                  <a:gd name="T16" fmla="*/ 17 w 25"/>
                  <a:gd name="T17" fmla="*/ 7 h 37"/>
                  <a:gd name="T18" fmla="*/ 15 w 25"/>
                  <a:gd name="T19" fmla="*/ 8 h 37"/>
                  <a:gd name="T20" fmla="*/ 14 w 25"/>
                  <a:gd name="T21" fmla="*/ 10 h 37"/>
                  <a:gd name="T22" fmla="*/ 12 w 25"/>
                  <a:gd name="T23" fmla="*/ 11 h 37"/>
                  <a:gd name="T24" fmla="*/ 11 w 25"/>
                  <a:gd name="T25" fmla="*/ 13 h 37"/>
                  <a:gd name="T26" fmla="*/ 10 w 25"/>
                  <a:gd name="T27" fmla="*/ 15 h 37"/>
                  <a:gd name="T28" fmla="*/ 9 w 25"/>
                  <a:gd name="T29" fmla="*/ 17 h 37"/>
                  <a:gd name="T30" fmla="*/ 8 w 25"/>
                  <a:gd name="T31" fmla="*/ 19 h 37"/>
                  <a:gd name="T32" fmla="*/ 7 w 25"/>
                  <a:gd name="T33" fmla="*/ 21 h 37"/>
                  <a:gd name="T34" fmla="*/ 7 w 25"/>
                  <a:gd name="T35" fmla="*/ 23 h 37"/>
                  <a:gd name="T36" fmla="*/ 7 w 25"/>
                  <a:gd name="T37" fmla="*/ 25 h 37"/>
                  <a:gd name="T38" fmla="*/ 7 w 25"/>
                  <a:gd name="T39" fmla="*/ 26 h 37"/>
                  <a:gd name="T40" fmla="*/ 7 w 25"/>
                  <a:gd name="T41" fmla="*/ 28 h 37"/>
                  <a:gd name="T42" fmla="*/ 6 w 25"/>
                  <a:gd name="T43" fmla="*/ 28 h 37"/>
                  <a:gd name="T44" fmla="*/ 5 w 25"/>
                  <a:gd name="T45" fmla="*/ 29 h 37"/>
                  <a:gd name="T46" fmla="*/ 5 w 25"/>
                  <a:gd name="T47" fmla="*/ 30 h 37"/>
                  <a:gd name="T48" fmla="*/ 5 w 25"/>
                  <a:gd name="T49" fmla="*/ 31 h 37"/>
                  <a:gd name="T50" fmla="*/ 5 w 25"/>
                  <a:gd name="T51" fmla="*/ 32 h 37"/>
                  <a:gd name="T52" fmla="*/ 5 w 25"/>
                  <a:gd name="T53" fmla="*/ 34 h 37"/>
                  <a:gd name="T54" fmla="*/ 5 w 25"/>
                  <a:gd name="T55" fmla="*/ 35 h 37"/>
                  <a:gd name="T56" fmla="*/ 5 w 25"/>
                  <a:gd name="T57" fmla="*/ 36 h 37"/>
                  <a:gd name="T58" fmla="*/ 3 w 25"/>
                  <a:gd name="T59" fmla="*/ 34 h 37"/>
                  <a:gd name="T60" fmla="*/ 2 w 25"/>
                  <a:gd name="T61" fmla="*/ 31 h 37"/>
                  <a:gd name="T62" fmla="*/ 1 w 25"/>
                  <a:gd name="T63" fmla="*/ 29 h 37"/>
                  <a:gd name="T64" fmla="*/ 0 w 25"/>
                  <a:gd name="T65" fmla="*/ 26 h 37"/>
                  <a:gd name="T66" fmla="*/ 0 w 25"/>
                  <a:gd name="T67" fmla="*/ 24 h 37"/>
                  <a:gd name="T68" fmla="*/ 0 w 25"/>
                  <a:gd name="T69" fmla="*/ 20 h 37"/>
                  <a:gd name="T70" fmla="*/ 1 w 25"/>
                  <a:gd name="T71" fmla="*/ 18 h 37"/>
                  <a:gd name="T72" fmla="*/ 2 w 25"/>
                  <a:gd name="T73" fmla="*/ 15 h 37"/>
                  <a:gd name="T74" fmla="*/ 3 w 25"/>
                  <a:gd name="T75" fmla="*/ 12 h 37"/>
                  <a:gd name="T76" fmla="*/ 4 w 25"/>
                  <a:gd name="T77" fmla="*/ 9 h 37"/>
                  <a:gd name="T78" fmla="*/ 6 w 25"/>
                  <a:gd name="T79" fmla="*/ 7 h 37"/>
                  <a:gd name="T80" fmla="*/ 8 w 25"/>
                  <a:gd name="T81" fmla="*/ 5 h 37"/>
                  <a:gd name="T82" fmla="*/ 10 w 25"/>
                  <a:gd name="T83" fmla="*/ 3 h 37"/>
                  <a:gd name="T84" fmla="*/ 12 w 25"/>
                  <a:gd name="T85" fmla="*/ 1 h 37"/>
                  <a:gd name="T86" fmla="*/ 15 w 25"/>
                  <a:gd name="T87" fmla="*/ 0 h 37"/>
                  <a:gd name="T88" fmla="*/ 18 w 25"/>
                  <a:gd name="T89" fmla="*/ 0 h 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"/>
                  <a:gd name="T136" fmla="*/ 0 h 37"/>
                  <a:gd name="T137" fmla="*/ 25 w 25"/>
                  <a:gd name="T138" fmla="*/ 37 h 3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" h="37">
                    <a:moveTo>
                      <a:pt x="18" y="0"/>
                    </a:moveTo>
                    <a:lnTo>
                      <a:pt x="19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0" y="5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9" y="17"/>
                    </a:lnTo>
                    <a:lnTo>
                      <a:pt x="8" y="19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5" y="32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5" y="36"/>
                    </a:lnTo>
                    <a:lnTo>
                      <a:pt x="3" y="34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2" y="15"/>
                    </a:lnTo>
                    <a:lnTo>
                      <a:pt x="3" y="12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D99966"/>
              </a:solidFill>
              <a:ln w="12700" cap="rnd">
                <a:solidFill>
                  <a:srgbClr val="FFCC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2" name="Freeform 184"/>
              <p:cNvSpPr>
                <a:spLocks/>
              </p:cNvSpPr>
              <p:nvPr/>
            </p:nvSpPr>
            <p:spPr bwMode="auto">
              <a:xfrm>
                <a:off x="2178" y="1869"/>
                <a:ext cx="4" cy="16"/>
              </a:xfrm>
              <a:custGeom>
                <a:avLst/>
                <a:gdLst>
                  <a:gd name="T0" fmla="*/ 0 w 4"/>
                  <a:gd name="T1" fmla="*/ 0 h 16"/>
                  <a:gd name="T2" fmla="*/ 1 w 4"/>
                  <a:gd name="T3" fmla="*/ 0 h 16"/>
                  <a:gd name="T4" fmla="*/ 2 w 4"/>
                  <a:gd name="T5" fmla="*/ 1 h 16"/>
                  <a:gd name="T6" fmla="*/ 2 w 4"/>
                  <a:gd name="T7" fmla="*/ 3 h 16"/>
                  <a:gd name="T8" fmla="*/ 3 w 4"/>
                  <a:gd name="T9" fmla="*/ 5 h 16"/>
                  <a:gd name="T10" fmla="*/ 3 w 4"/>
                  <a:gd name="T11" fmla="*/ 6 h 16"/>
                  <a:gd name="T12" fmla="*/ 3 w 4"/>
                  <a:gd name="T13" fmla="*/ 8 h 16"/>
                  <a:gd name="T14" fmla="*/ 3 w 4"/>
                  <a:gd name="T15" fmla="*/ 10 h 16"/>
                  <a:gd name="T16" fmla="*/ 3 w 4"/>
                  <a:gd name="T17" fmla="*/ 12 h 16"/>
                  <a:gd name="T18" fmla="*/ 3 w 4"/>
                  <a:gd name="T19" fmla="*/ 15 h 16"/>
                  <a:gd name="T20" fmla="*/ 2 w 4"/>
                  <a:gd name="T21" fmla="*/ 12 h 16"/>
                  <a:gd name="T22" fmla="*/ 1 w 4"/>
                  <a:gd name="T23" fmla="*/ 10 h 16"/>
                  <a:gd name="T24" fmla="*/ 1 w 4"/>
                  <a:gd name="T25" fmla="*/ 8 h 16"/>
                  <a:gd name="T26" fmla="*/ 0 w 4"/>
                  <a:gd name="T27" fmla="*/ 8 h 16"/>
                  <a:gd name="T28" fmla="*/ 0 w 4"/>
                  <a:gd name="T29" fmla="*/ 6 h 16"/>
                  <a:gd name="T30" fmla="*/ 0 w 4"/>
                  <a:gd name="T31" fmla="*/ 5 h 16"/>
                  <a:gd name="T32" fmla="*/ 0 w 4"/>
                  <a:gd name="T33" fmla="*/ 2 h 16"/>
                  <a:gd name="T34" fmla="*/ 0 w 4"/>
                  <a:gd name="T35" fmla="*/ 0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16"/>
                  <a:gd name="T56" fmla="*/ 4 w 4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16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3" name="Freeform 185"/>
              <p:cNvSpPr>
                <a:spLocks/>
              </p:cNvSpPr>
              <p:nvPr/>
            </p:nvSpPr>
            <p:spPr bwMode="auto">
              <a:xfrm>
                <a:off x="2169" y="1872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2 w 3"/>
                  <a:gd name="T3" fmla="*/ 2 h 5"/>
                  <a:gd name="T4" fmla="*/ 2 w 3"/>
                  <a:gd name="T5" fmla="*/ 4 h 5"/>
                  <a:gd name="T6" fmla="*/ 1 w 3"/>
                  <a:gd name="T7" fmla="*/ 4 h 5"/>
                  <a:gd name="T8" fmla="*/ 1 w 3"/>
                  <a:gd name="T9" fmla="*/ 3 h 5"/>
                  <a:gd name="T10" fmla="*/ 1 w 3"/>
                  <a:gd name="T11" fmla="*/ 2 h 5"/>
                  <a:gd name="T12" fmla="*/ 0 w 3"/>
                  <a:gd name="T13" fmla="*/ 1 h 5"/>
                  <a:gd name="T14" fmla="*/ 1 w 3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1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4" name="Freeform 186"/>
              <p:cNvSpPr>
                <a:spLocks/>
              </p:cNvSpPr>
              <p:nvPr/>
            </p:nvSpPr>
            <p:spPr bwMode="auto">
              <a:xfrm>
                <a:off x="1873" y="1874"/>
                <a:ext cx="17" cy="10"/>
              </a:xfrm>
              <a:custGeom>
                <a:avLst/>
                <a:gdLst>
                  <a:gd name="T0" fmla="*/ 16 w 17"/>
                  <a:gd name="T1" fmla="*/ 0 h 10"/>
                  <a:gd name="T2" fmla="*/ 15 w 17"/>
                  <a:gd name="T3" fmla="*/ 3 h 10"/>
                  <a:gd name="T4" fmla="*/ 14 w 17"/>
                  <a:gd name="T5" fmla="*/ 5 h 10"/>
                  <a:gd name="T6" fmla="*/ 12 w 17"/>
                  <a:gd name="T7" fmla="*/ 7 h 10"/>
                  <a:gd name="T8" fmla="*/ 11 w 17"/>
                  <a:gd name="T9" fmla="*/ 9 h 10"/>
                  <a:gd name="T10" fmla="*/ 10 w 17"/>
                  <a:gd name="T11" fmla="*/ 9 h 10"/>
                  <a:gd name="T12" fmla="*/ 8 w 17"/>
                  <a:gd name="T13" fmla="*/ 9 h 10"/>
                  <a:gd name="T14" fmla="*/ 7 w 17"/>
                  <a:gd name="T15" fmla="*/ 9 h 10"/>
                  <a:gd name="T16" fmla="*/ 6 w 17"/>
                  <a:gd name="T17" fmla="*/ 9 h 10"/>
                  <a:gd name="T18" fmla="*/ 4 w 17"/>
                  <a:gd name="T19" fmla="*/ 9 h 10"/>
                  <a:gd name="T20" fmla="*/ 3 w 17"/>
                  <a:gd name="T21" fmla="*/ 9 h 10"/>
                  <a:gd name="T22" fmla="*/ 1 w 17"/>
                  <a:gd name="T23" fmla="*/ 8 h 10"/>
                  <a:gd name="T24" fmla="*/ 0 w 17"/>
                  <a:gd name="T25" fmla="*/ 8 h 10"/>
                  <a:gd name="T26" fmla="*/ 0 w 17"/>
                  <a:gd name="T27" fmla="*/ 7 h 10"/>
                  <a:gd name="T28" fmla="*/ 2 w 17"/>
                  <a:gd name="T29" fmla="*/ 6 h 10"/>
                  <a:gd name="T30" fmla="*/ 4 w 17"/>
                  <a:gd name="T31" fmla="*/ 6 h 10"/>
                  <a:gd name="T32" fmla="*/ 6 w 17"/>
                  <a:gd name="T33" fmla="*/ 5 h 10"/>
                  <a:gd name="T34" fmla="*/ 8 w 17"/>
                  <a:gd name="T35" fmla="*/ 5 h 10"/>
                  <a:gd name="T36" fmla="*/ 10 w 17"/>
                  <a:gd name="T37" fmla="*/ 3 h 10"/>
                  <a:gd name="T38" fmla="*/ 12 w 17"/>
                  <a:gd name="T39" fmla="*/ 3 h 10"/>
                  <a:gd name="T40" fmla="*/ 14 w 17"/>
                  <a:gd name="T41" fmla="*/ 1 h 10"/>
                  <a:gd name="T42" fmla="*/ 16 w 17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0"/>
                  <a:gd name="T68" fmla="*/ 17 w 17"/>
                  <a:gd name="T69" fmla="*/ 10 h 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0">
                    <a:moveTo>
                      <a:pt x="16" y="0"/>
                    </a:moveTo>
                    <a:lnTo>
                      <a:pt x="15" y="3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5" name="Freeform 187"/>
              <p:cNvSpPr>
                <a:spLocks/>
              </p:cNvSpPr>
              <p:nvPr/>
            </p:nvSpPr>
            <p:spPr bwMode="auto">
              <a:xfrm>
                <a:off x="2170" y="1880"/>
                <a:ext cx="8" cy="18"/>
              </a:xfrm>
              <a:custGeom>
                <a:avLst/>
                <a:gdLst>
                  <a:gd name="T0" fmla="*/ 2 w 8"/>
                  <a:gd name="T1" fmla="*/ 0 h 18"/>
                  <a:gd name="T2" fmla="*/ 3 w 8"/>
                  <a:gd name="T3" fmla="*/ 2 h 18"/>
                  <a:gd name="T4" fmla="*/ 4 w 8"/>
                  <a:gd name="T5" fmla="*/ 4 h 18"/>
                  <a:gd name="T6" fmla="*/ 4 w 8"/>
                  <a:gd name="T7" fmla="*/ 6 h 18"/>
                  <a:gd name="T8" fmla="*/ 5 w 8"/>
                  <a:gd name="T9" fmla="*/ 8 h 18"/>
                  <a:gd name="T10" fmla="*/ 5 w 8"/>
                  <a:gd name="T11" fmla="*/ 10 h 18"/>
                  <a:gd name="T12" fmla="*/ 6 w 8"/>
                  <a:gd name="T13" fmla="*/ 12 h 18"/>
                  <a:gd name="T14" fmla="*/ 6 w 8"/>
                  <a:gd name="T15" fmla="*/ 15 h 18"/>
                  <a:gd name="T16" fmla="*/ 7 w 8"/>
                  <a:gd name="T17" fmla="*/ 17 h 18"/>
                  <a:gd name="T18" fmla="*/ 5 w 8"/>
                  <a:gd name="T19" fmla="*/ 16 h 18"/>
                  <a:gd name="T20" fmla="*/ 4 w 8"/>
                  <a:gd name="T21" fmla="*/ 15 h 18"/>
                  <a:gd name="T22" fmla="*/ 3 w 8"/>
                  <a:gd name="T23" fmla="*/ 14 h 18"/>
                  <a:gd name="T24" fmla="*/ 2 w 8"/>
                  <a:gd name="T25" fmla="*/ 12 h 18"/>
                  <a:gd name="T26" fmla="*/ 1 w 8"/>
                  <a:gd name="T27" fmla="*/ 10 h 18"/>
                  <a:gd name="T28" fmla="*/ 1 w 8"/>
                  <a:gd name="T29" fmla="*/ 9 h 18"/>
                  <a:gd name="T30" fmla="*/ 0 w 8"/>
                  <a:gd name="T31" fmla="*/ 7 h 18"/>
                  <a:gd name="T32" fmla="*/ 0 w 8"/>
                  <a:gd name="T33" fmla="*/ 6 h 18"/>
                  <a:gd name="T34" fmla="*/ 0 w 8"/>
                  <a:gd name="T35" fmla="*/ 4 h 18"/>
                  <a:gd name="T36" fmla="*/ 0 w 8"/>
                  <a:gd name="T37" fmla="*/ 2 h 18"/>
                  <a:gd name="T38" fmla="*/ 1 w 8"/>
                  <a:gd name="T39" fmla="*/ 1 h 18"/>
                  <a:gd name="T40" fmla="*/ 2 w 8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18"/>
                  <a:gd name="T65" fmla="*/ 8 w 8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18">
                    <a:moveTo>
                      <a:pt x="2" y="0"/>
                    </a:moveTo>
                    <a:lnTo>
                      <a:pt x="3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6" name="Freeform 188"/>
              <p:cNvSpPr>
                <a:spLocks/>
              </p:cNvSpPr>
              <p:nvPr/>
            </p:nvSpPr>
            <p:spPr bwMode="auto">
              <a:xfrm>
                <a:off x="2108" y="1886"/>
                <a:ext cx="38" cy="35"/>
              </a:xfrm>
              <a:custGeom>
                <a:avLst/>
                <a:gdLst>
                  <a:gd name="T0" fmla="*/ 19 w 38"/>
                  <a:gd name="T1" fmla="*/ 0 h 35"/>
                  <a:gd name="T2" fmla="*/ 23 w 38"/>
                  <a:gd name="T3" fmla="*/ 0 h 35"/>
                  <a:gd name="T4" fmla="*/ 26 w 38"/>
                  <a:gd name="T5" fmla="*/ 1 h 35"/>
                  <a:gd name="T6" fmla="*/ 29 w 38"/>
                  <a:gd name="T7" fmla="*/ 2 h 35"/>
                  <a:gd name="T8" fmla="*/ 31 w 38"/>
                  <a:gd name="T9" fmla="*/ 5 h 35"/>
                  <a:gd name="T10" fmla="*/ 29 w 38"/>
                  <a:gd name="T11" fmla="*/ 8 h 35"/>
                  <a:gd name="T12" fmla="*/ 25 w 38"/>
                  <a:gd name="T13" fmla="*/ 9 h 35"/>
                  <a:gd name="T14" fmla="*/ 21 w 38"/>
                  <a:gd name="T15" fmla="*/ 11 h 35"/>
                  <a:gd name="T16" fmla="*/ 18 w 38"/>
                  <a:gd name="T17" fmla="*/ 12 h 35"/>
                  <a:gd name="T18" fmla="*/ 16 w 38"/>
                  <a:gd name="T19" fmla="*/ 13 h 35"/>
                  <a:gd name="T20" fmla="*/ 13 w 38"/>
                  <a:gd name="T21" fmla="*/ 15 h 35"/>
                  <a:gd name="T22" fmla="*/ 13 w 38"/>
                  <a:gd name="T23" fmla="*/ 17 h 35"/>
                  <a:gd name="T24" fmla="*/ 15 w 38"/>
                  <a:gd name="T25" fmla="*/ 19 h 35"/>
                  <a:gd name="T26" fmla="*/ 18 w 38"/>
                  <a:gd name="T27" fmla="*/ 21 h 35"/>
                  <a:gd name="T28" fmla="*/ 21 w 38"/>
                  <a:gd name="T29" fmla="*/ 21 h 35"/>
                  <a:gd name="T30" fmla="*/ 25 w 38"/>
                  <a:gd name="T31" fmla="*/ 20 h 35"/>
                  <a:gd name="T32" fmla="*/ 28 w 38"/>
                  <a:gd name="T33" fmla="*/ 17 h 35"/>
                  <a:gd name="T34" fmla="*/ 31 w 38"/>
                  <a:gd name="T35" fmla="*/ 15 h 35"/>
                  <a:gd name="T36" fmla="*/ 34 w 38"/>
                  <a:gd name="T37" fmla="*/ 14 h 35"/>
                  <a:gd name="T38" fmla="*/ 36 w 38"/>
                  <a:gd name="T39" fmla="*/ 14 h 35"/>
                  <a:gd name="T40" fmla="*/ 37 w 38"/>
                  <a:gd name="T41" fmla="*/ 18 h 35"/>
                  <a:gd name="T42" fmla="*/ 36 w 38"/>
                  <a:gd name="T43" fmla="*/ 22 h 35"/>
                  <a:gd name="T44" fmla="*/ 34 w 38"/>
                  <a:gd name="T45" fmla="*/ 25 h 35"/>
                  <a:gd name="T46" fmla="*/ 33 w 38"/>
                  <a:gd name="T47" fmla="*/ 28 h 35"/>
                  <a:gd name="T48" fmla="*/ 31 w 38"/>
                  <a:gd name="T49" fmla="*/ 32 h 35"/>
                  <a:gd name="T50" fmla="*/ 28 w 38"/>
                  <a:gd name="T51" fmla="*/ 33 h 35"/>
                  <a:gd name="T52" fmla="*/ 25 w 38"/>
                  <a:gd name="T53" fmla="*/ 31 h 35"/>
                  <a:gd name="T54" fmla="*/ 21 w 38"/>
                  <a:gd name="T55" fmla="*/ 30 h 35"/>
                  <a:gd name="T56" fmla="*/ 17 w 38"/>
                  <a:gd name="T57" fmla="*/ 28 h 35"/>
                  <a:gd name="T58" fmla="*/ 13 w 38"/>
                  <a:gd name="T59" fmla="*/ 27 h 35"/>
                  <a:gd name="T60" fmla="*/ 9 w 38"/>
                  <a:gd name="T61" fmla="*/ 25 h 35"/>
                  <a:gd name="T62" fmla="*/ 5 w 38"/>
                  <a:gd name="T63" fmla="*/ 24 h 35"/>
                  <a:gd name="T64" fmla="*/ 2 w 38"/>
                  <a:gd name="T65" fmla="*/ 22 h 35"/>
                  <a:gd name="T66" fmla="*/ 0 w 38"/>
                  <a:gd name="T67" fmla="*/ 19 h 35"/>
                  <a:gd name="T68" fmla="*/ 0 w 38"/>
                  <a:gd name="T69" fmla="*/ 15 h 35"/>
                  <a:gd name="T70" fmla="*/ 2 w 38"/>
                  <a:gd name="T71" fmla="*/ 13 h 35"/>
                  <a:gd name="T72" fmla="*/ 5 w 38"/>
                  <a:gd name="T73" fmla="*/ 14 h 35"/>
                  <a:gd name="T74" fmla="*/ 7 w 38"/>
                  <a:gd name="T75" fmla="*/ 12 h 35"/>
                  <a:gd name="T76" fmla="*/ 9 w 38"/>
                  <a:gd name="T77" fmla="*/ 9 h 35"/>
                  <a:gd name="T78" fmla="*/ 12 w 38"/>
                  <a:gd name="T79" fmla="*/ 5 h 35"/>
                  <a:gd name="T80" fmla="*/ 16 w 38"/>
                  <a:gd name="T81" fmla="*/ 2 h 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35"/>
                  <a:gd name="T125" fmla="*/ 38 w 38"/>
                  <a:gd name="T126" fmla="*/ 35 h 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35">
                    <a:moveTo>
                      <a:pt x="18" y="1"/>
                    </a:move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1" y="5"/>
                    </a:lnTo>
                    <a:lnTo>
                      <a:pt x="30" y="7"/>
                    </a:lnTo>
                    <a:lnTo>
                      <a:pt x="29" y="8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3" y="10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3" y="17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6" y="20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5" y="20"/>
                    </a:lnTo>
                    <a:lnTo>
                      <a:pt x="27" y="18"/>
                    </a:lnTo>
                    <a:lnTo>
                      <a:pt x="28" y="17"/>
                    </a:lnTo>
                    <a:lnTo>
                      <a:pt x="29" y="16"/>
                    </a:lnTo>
                    <a:lnTo>
                      <a:pt x="31" y="15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7" y="16"/>
                    </a:lnTo>
                    <a:lnTo>
                      <a:pt x="37" y="18"/>
                    </a:lnTo>
                    <a:lnTo>
                      <a:pt x="37" y="20"/>
                    </a:lnTo>
                    <a:lnTo>
                      <a:pt x="36" y="22"/>
                    </a:lnTo>
                    <a:lnTo>
                      <a:pt x="36" y="24"/>
                    </a:lnTo>
                    <a:lnTo>
                      <a:pt x="34" y="25"/>
                    </a:lnTo>
                    <a:lnTo>
                      <a:pt x="33" y="26"/>
                    </a:lnTo>
                    <a:lnTo>
                      <a:pt x="33" y="28"/>
                    </a:lnTo>
                    <a:lnTo>
                      <a:pt x="32" y="30"/>
                    </a:lnTo>
                    <a:lnTo>
                      <a:pt x="31" y="32"/>
                    </a:lnTo>
                    <a:lnTo>
                      <a:pt x="30" y="34"/>
                    </a:lnTo>
                    <a:lnTo>
                      <a:pt x="28" y="33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19" y="29"/>
                    </a:lnTo>
                    <a:lnTo>
                      <a:pt x="17" y="28"/>
                    </a:lnTo>
                    <a:lnTo>
                      <a:pt x="15" y="28"/>
                    </a:lnTo>
                    <a:lnTo>
                      <a:pt x="13" y="27"/>
                    </a:lnTo>
                    <a:lnTo>
                      <a:pt x="11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5" y="14"/>
                    </a:lnTo>
                    <a:lnTo>
                      <a:pt x="7" y="15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8" y="1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7" name="Freeform 189"/>
              <p:cNvSpPr>
                <a:spLocks/>
              </p:cNvSpPr>
              <p:nvPr/>
            </p:nvSpPr>
            <p:spPr bwMode="auto">
              <a:xfrm>
                <a:off x="2163" y="1887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2 w 3"/>
                  <a:gd name="T5" fmla="*/ 1 h 5"/>
                  <a:gd name="T6" fmla="*/ 1 w 3"/>
                  <a:gd name="T7" fmla="*/ 2 h 5"/>
                  <a:gd name="T8" fmla="*/ 1 w 3"/>
                  <a:gd name="T9" fmla="*/ 4 h 5"/>
                  <a:gd name="T10" fmla="*/ 1 w 3"/>
                  <a:gd name="T11" fmla="*/ 3 h 5"/>
                  <a:gd name="T12" fmla="*/ 0 w 3"/>
                  <a:gd name="T13" fmla="*/ 2 h 5"/>
                  <a:gd name="T14" fmla="*/ 0 w 3"/>
                  <a:gd name="T15" fmla="*/ 1 h 5"/>
                  <a:gd name="T16" fmla="*/ 1 w 3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1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8" name="Freeform 190"/>
              <p:cNvSpPr>
                <a:spLocks/>
              </p:cNvSpPr>
              <p:nvPr/>
            </p:nvSpPr>
            <p:spPr bwMode="auto">
              <a:xfrm>
                <a:off x="1760" y="1891"/>
                <a:ext cx="150" cy="255"/>
              </a:xfrm>
              <a:custGeom>
                <a:avLst/>
                <a:gdLst>
                  <a:gd name="T0" fmla="*/ 50 w 150"/>
                  <a:gd name="T1" fmla="*/ 13 h 255"/>
                  <a:gd name="T2" fmla="*/ 106 w 150"/>
                  <a:gd name="T3" fmla="*/ 36 h 255"/>
                  <a:gd name="T4" fmla="*/ 107 w 150"/>
                  <a:gd name="T5" fmla="*/ 43 h 255"/>
                  <a:gd name="T6" fmla="*/ 68 w 150"/>
                  <a:gd name="T7" fmla="*/ 29 h 255"/>
                  <a:gd name="T8" fmla="*/ 50 w 150"/>
                  <a:gd name="T9" fmla="*/ 33 h 255"/>
                  <a:gd name="T10" fmla="*/ 88 w 150"/>
                  <a:gd name="T11" fmla="*/ 49 h 255"/>
                  <a:gd name="T12" fmla="*/ 127 w 150"/>
                  <a:gd name="T13" fmla="*/ 66 h 255"/>
                  <a:gd name="T14" fmla="*/ 90 w 150"/>
                  <a:gd name="T15" fmla="*/ 57 h 255"/>
                  <a:gd name="T16" fmla="*/ 52 w 150"/>
                  <a:gd name="T17" fmla="*/ 47 h 255"/>
                  <a:gd name="T18" fmla="*/ 58 w 150"/>
                  <a:gd name="T19" fmla="*/ 59 h 255"/>
                  <a:gd name="T20" fmla="*/ 89 w 150"/>
                  <a:gd name="T21" fmla="*/ 69 h 255"/>
                  <a:gd name="T22" fmla="*/ 110 w 150"/>
                  <a:gd name="T23" fmla="*/ 76 h 255"/>
                  <a:gd name="T24" fmla="*/ 119 w 150"/>
                  <a:gd name="T25" fmla="*/ 81 h 255"/>
                  <a:gd name="T26" fmla="*/ 121 w 150"/>
                  <a:gd name="T27" fmla="*/ 84 h 255"/>
                  <a:gd name="T28" fmla="*/ 84 w 150"/>
                  <a:gd name="T29" fmla="*/ 75 h 255"/>
                  <a:gd name="T30" fmla="*/ 45 w 150"/>
                  <a:gd name="T31" fmla="*/ 65 h 255"/>
                  <a:gd name="T32" fmla="*/ 73 w 150"/>
                  <a:gd name="T33" fmla="*/ 83 h 255"/>
                  <a:gd name="T34" fmla="*/ 117 w 150"/>
                  <a:gd name="T35" fmla="*/ 98 h 255"/>
                  <a:gd name="T36" fmla="*/ 121 w 150"/>
                  <a:gd name="T37" fmla="*/ 106 h 255"/>
                  <a:gd name="T38" fmla="*/ 80 w 150"/>
                  <a:gd name="T39" fmla="*/ 94 h 255"/>
                  <a:gd name="T40" fmla="*/ 38 w 150"/>
                  <a:gd name="T41" fmla="*/ 85 h 255"/>
                  <a:gd name="T42" fmla="*/ 77 w 150"/>
                  <a:gd name="T43" fmla="*/ 104 h 255"/>
                  <a:gd name="T44" fmla="*/ 118 w 150"/>
                  <a:gd name="T45" fmla="*/ 121 h 255"/>
                  <a:gd name="T46" fmla="*/ 98 w 150"/>
                  <a:gd name="T47" fmla="*/ 122 h 255"/>
                  <a:gd name="T48" fmla="*/ 57 w 150"/>
                  <a:gd name="T49" fmla="*/ 108 h 255"/>
                  <a:gd name="T50" fmla="*/ 49 w 150"/>
                  <a:gd name="T51" fmla="*/ 112 h 255"/>
                  <a:gd name="T52" fmla="*/ 89 w 150"/>
                  <a:gd name="T53" fmla="*/ 130 h 255"/>
                  <a:gd name="T54" fmla="*/ 123 w 150"/>
                  <a:gd name="T55" fmla="*/ 149 h 255"/>
                  <a:gd name="T56" fmla="*/ 84 w 150"/>
                  <a:gd name="T57" fmla="*/ 138 h 255"/>
                  <a:gd name="T58" fmla="*/ 45 w 150"/>
                  <a:gd name="T59" fmla="*/ 124 h 255"/>
                  <a:gd name="T60" fmla="*/ 58 w 150"/>
                  <a:gd name="T61" fmla="*/ 140 h 255"/>
                  <a:gd name="T62" fmla="*/ 98 w 150"/>
                  <a:gd name="T63" fmla="*/ 156 h 255"/>
                  <a:gd name="T64" fmla="*/ 126 w 150"/>
                  <a:gd name="T65" fmla="*/ 170 h 255"/>
                  <a:gd name="T66" fmla="*/ 135 w 150"/>
                  <a:gd name="T67" fmla="*/ 175 h 255"/>
                  <a:gd name="T68" fmla="*/ 128 w 150"/>
                  <a:gd name="T69" fmla="*/ 176 h 255"/>
                  <a:gd name="T70" fmla="*/ 85 w 150"/>
                  <a:gd name="T71" fmla="*/ 157 h 255"/>
                  <a:gd name="T72" fmla="*/ 44 w 150"/>
                  <a:gd name="T73" fmla="*/ 149 h 255"/>
                  <a:gd name="T74" fmla="*/ 87 w 150"/>
                  <a:gd name="T75" fmla="*/ 169 h 255"/>
                  <a:gd name="T76" fmla="*/ 131 w 150"/>
                  <a:gd name="T77" fmla="*/ 191 h 255"/>
                  <a:gd name="T78" fmla="*/ 115 w 150"/>
                  <a:gd name="T79" fmla="*/ 189 h 255"/>
                  <a:gd name="T80" fmla="*/ 75 w 150"/>
                  <a:gd name="T81" fmla="*/ 176 h 255"/>
                  <a:gd name="T82" fmla="*/ 70 w 150"/>
                  <a:gd name="T83" fmla="*/ 181 h 255"/>
                  <a:gd name="T84" fmla="*/ 114 w 150"/>
                  <a:gd name="T85" fmla="*/ 203 h 255"/>
                  <a:gd name="T86" fmla="*/ 142 w 150"/>
                  <a:gd name="T87" fmla="*/ 222 h 255"/>
                  <a:gd name="T88" fmla="*/ 94 w 150"/>
                  <a:gd name="T89" fmla="*/ 203 h 255"/>
                  <a:gd name="T90" fmla="*/ 45 w 150"/>
                  <a:gd name="T91" fmla="*/ 184 h 255"/>
                  <a:gd name="T92" fmla="*/ 73 w 150"/>
                  <a:gd name="T93" fmla="*/ 200 h 255"/>
                  <a:gd name="T94" fmla="*/ 114 w 150"/>
                  <a:gd name="T95" fmla="*/ 220 h 255"/>
                  <a:gd name="T96" fmla="*/ 108 w 150"/>
                  <a:gd name="T97" fmla="*/ 224 h 255"/>
                  <a:gd name="T98" fmla="*/ 70 w 150"/>
                  <a:gd name="T99" fmla="*/ 207 h 255"/>
                  <a:gd name="T100" fmla="*/ 43 w 150"/>
                  <a:gd name="T101" fmla="*/ 200 h 255"/>
                  <a:gd name="T102" fmla="*/ 62 w 150"/>
                  <a:gd name="T103" fmla="*/ 213 h 255"/>
                  <a:gd name="T104" fmla="*/ 106 w 150"/>
                  <a:gd name="T105" fmla="*/ 232 h 255"/>
                  <a:gd name="T106" fmla="*/ 136 w 150"/>
                  <a:gd name="T107" fmla="*/ 252 h 255"/>
                  <a:gd name="T108" fmla="*/ 86 w 150"/>
                  <a:gd name="T109" fmla="*/ 235 h 255"/>
                  <a:gd name="T110" fmla="*/ 36 w 150"/>
                  <a:gd name="T111" fmla="*/ 217 h 255"/>
                  <a:gd name="T112" fmla="*/ 19 w 150"/>
                  <a:gd name="T113" fmla="*/ 133 h 255"/>
                  <a:gd name="T114" fmla="*/ 6 w 150"/>
                  <a:gd name="T115" fmla="*/ 39 h 2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0"/>
                  <a:gd name="T175" fmla="*/ 0 h 255"/>
                  <a:gd name="T176" fmla="*/ 150 w 150"/>
                  <a:gd name="T177" fmla="*/ 255 h 25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0" h="255">
                    <a:moveTo>
                      <a:pt x="0" y="0"/>
                    </a:moveTo>
                    <a:lnTo>
                      <a:pt x="8" y="1"/>
                    </a:lnTo>
                    <a:lnTo>
                      <a:pt x="17" y="3"/>
                    </a:lnTo>
                    <a:lnTo>
                      <a:pt x="25" y="5"/>
                    </a:lnTo>
                    <a:lnTo>
                      <a:pt x="34" y="7"/>
                    </a:lnTo>
                    <a:lnTo>
                      <a:pt x="42" y="10"/>
                    </a:lnTo>
                    <a:lnTo>
                      <a:pt x="50" y="13"/>
                    </a:lnTo>
                    <a:lnTo>
                      <a:pt x="58" y="16"/>
                    </a:lnTo>
                    <a:lnTo>
                      <a:pt x="67" y="19"/>
                    </a:lnTo>
                    <a:lnTo>
                      <a:pt x="74" y="21"/>
                    </a:lnTo>
                    <a:lnTo>
                      <a:pt x="83" y="25"/>
                    </a:lnTo>
                    <a:lnTo>
                      <a:pt x="90" y="29"/>
                    </a:lnTo>
                    <a:lnTo>
                      <a:pt x="98" y="33"/>
                    </a:lnTo>
                    <a:lnTo>
                      <a:pt x="106" y="36"/>
                    </a:lnTo>
                    <a:lnTo>
                      <a:pt x="114" y="41"/>
                    </a:lnTo>
                    <a:lnTo>
                      <a:pt x="121" y="45"/>
                    </a:lnTo>
                    <a:lnTo>
                      <a:pt x="129" y="50"/>
                    </a:lnTo>
                    <a:lnTo>
                      <a:pt x="124" y="48"/>
                    </a:lnTo>
                    <a:lnTo>
                      <a:pt x="118" y="46"/>
                    </a:lnTo>
                    <a:lnTo>
                      <a:pt x="113" y="44"/>
                    </a:lnTo>
                    <a:lnTo>
                      <a:pt x="107" y="43"/>
                    </a:lnTo>
                    <a:lnTo>
                      <a:pt x="102" y="40"/>
                    </a:lnTo>
                    <a:lnTo>
                      <a:pt x="97" y="39"/>
                    </a:lnTo>
                    <a:lnTo>
                      <a:pt x="91" y="36"/>
                    </a:lnTo>
                    <a:lnTo>
                      <a:pt x="85" y="35"/>
                    </a:lnTo>
                    <a:lnTo>
                      <a:pt x="80" y="33"/>
                    </a:lnTo>
                    <a:lnTo>
                      <a:pt x="74" y="31"/>
                    </a:lnTo>
                    <a:lnTo>
                      <a:pt x="68" y="29"/>
                    </a:lnTo>
                    <a:lnTo>
                      <a:pt x="63" y="29"/>
                    </a:lnTo>
                    <a:lnTo>
                      <a:pt x="57" y="28"/>
                    </a:lnTo>
                    <a:lnTo>
                      <a:pt x="52" y="27"/>
                    </a:lnTo>
                    <a:lnTo>
                      <a:pt x="45" y="27"/>
                    </a:lnTo>
                    <a:lnTo>
                      <a:pt x="40" y="27"/>
                    </a:lnTo>
                    <a:lnTo>
                      <a:pt x="45" y="30"/>
                    </a:lnTo>
                    <a:lnTo>
                      <a:pt x="50" y="33"/>
                    </a:lnTo>
                    <a:lnTo>
                      <a:pt x="55" y="35"/>
                    </a:lnTo>
                    <a:lnTo>
                      <a:pt x="60" y="38"/>
                    </a:lnTo>
                    <a:lnTo>
                      <a:pt x="65" y="40"/>
                    </a:lnTo>
                    <a:lnTo>
                      <a:pt x="71" y="43"/>
                    </a:lnTo>
                    <a:lnTo>
                      <a:pt x="77" y="45"/>
                    </a:lnTo>
                    <a:lnTo>
                      <a:pt x="83" y="47"/>
                    </a:lnTo>
                    <a:lnTo>
                      <a:pt x="88" y="49"/>
                    </a:lnTo>
                    <a:lnTo>
                      <a:pt x="94" y="51"/>
                    </a:lnTo>
                    <a:lnTo>
                      <a:pt x="99" y="53"/>
                    </a:lnTo>
                    <a:lnTo>
                      <a:pt x="105" y="56"/>
                    </a:lnTo>
                    <a:lnTo>
                      <a:pt x="111" y="58"/>
                    </a:lnTo>
                    <a:lnTo>
                      <a:pt x="116" y="61"/>
                    </a:lnTo>
                    <a:lnTo>
                      <a:pt x="121" y="63"/>
                    </a:lnTo>
                    <a:lnTo>
                      <a:pt x="127" y="66"/>
                    </a:lnTo>
                    <a:lnTo>
                      <a:pt x="122" y="66"/>
                    </a:lnTo>
                    <a:lnTo>
                      <a:pt x="117" y="64"/>
                    </a:lnTo>
                    <a:lnTo>
                      <a:pt x="111" y="63"/>
                    </a:lnTo>
                    <a:lnTo>
                      <a:pt x="106" y="62"/>
                    </a:lnTo>
                    <a:lnTo>
                      <a:pt x="101" y="60"/>
                    </a:lnTo>
                    <a:lnTo>
                      <a:pt x="95" y="59"/>
                    </a:lnTo>
                    <a:lnTo>
                      <a:pt x="90" y="57"/>
                    </a:lnTo>
                    <a:lnTo>
                      <a:pt x="85" y="56"/>
                    </a:lnTo>
                    <a:lnTo>
                      <a:pt x="79" y="54"/>
                    </a:lnTo>
                    <a:lnTo>
                      <a:pt x="74" y="52"/>
                    </a:lnTo>
                    <a:lnTo>
                      <a:pt x="68" y="51"/>
                    </a:lnTo>
                    <a:lnTo>
                      <a:pt x="63" y="49"/>
                    </a:lnTo>
                    <a:lnTo>
                      <a:pt x="57" y="48"/>
                    </a:lnTo>
                    <a:lnTo>
                      <a:pt x="52" y="47"/>
                    </a:lnTo>
                    <a:lnTo>
                      <a:pt x="47" y="47"/>
                    </a:lnTo>
                    <a:lnTo>
                      <a:pt x="41" y="47"/>
                    </a:lnTo>
                    <a:lnTo>
                      <a:pt x="44" y="50"/>
                    </a:lnTo>
                    <a:lnTo>
                      <a:pt x="47" y="53"/>
                    </a:lnTo>
                    <a:lnTo>
                      <a:pt x="51" y="55"/>
                    </a:lnTo>
                    <a:lnTo>
                      <a:pt x="55" y="57"/>
                    </a:lnTo>
                    <a:lnTo>
                      <a:pt x="58" y="59"/>
                    </a:lnTo>
                    <a:lnTo>
                      <a:pt x="63" y="61"/>
                    </a:lnTo>
                    <a:lnTo>
                      <a:pt x="67" y="62"/>
                    </a:lnTo>
                    <a:lnTo>
                      <a:pt x="71" y="64"/>
                    </a:lnTo>
                    <a:lnTo>
                      <a:pt x="75" y="66"/>
                    </a:lnTo>
                    <a:lnTo>
                      <a:pt x="80" y="67"/>
                    </a:lnTo>
                    <a:lnTo>
                      <a:pt x="85" y="68"/>
                    </a:lnTo>
                    <a:lnTo>
                      <a:pt x="89" y="69"/>
                    </a:lnTo>
                    <a:lnTo>
                      <a:pt x="94" y="70"/>
                    </a:lnTo>
                    <a:lnTo>
                      <a:pt x="98" y="71"/>
                    </a:lnTo>
                    <a:lnTo>
                      <a:pt x="102" y="73"/>
                    </a:lnTo>
                    <a:lnTo>
                      <a:pt x="106" y="75"/>
                    </a:lnTo>
                    <a:lnTo>
                      <a:pt x="107" y="75"/>
                    </a:lnTo>
                    <a:lnTo>
                      <a:pt x="109" y="76"/>
                    </a:lnTo>
                    <a:lnTo>
                      <a:pt x="110" y="76"/>
                    </a:lnTo>
                    <a:lnTo>
                      <a:pt x="111" y="77"/>
                    </a:lnTo>
                    <a:lnTo>
                      <a:pt x="113" y="78"/>
                    </a:lnTo>
                    <a:lnTo>
                      <a:pt x="114" y="78"/>
                    </a:lnTo>
                    <a:lnTo>
                      <a:pt x="115" y="79"/>
                    </a:lnTo>
                    <a:lnTo>
                      <a:pt x="117" y="80"/>
                    </a:lnTo>
                    <a:lnTo>
                      <a:pt x="118" y="80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2" y="82"/>
                    </a:lnTo>
                    <a:lnTo>
                      <a:pt x="123" y="83"/>
                    </a:lnTo>
                    <a:lnTo>
                      <a:pt x="125" y="83"/>
                    </a:lnTo>
                    <a:lnTo>
                      <a:pt x="126" y="84"/>
                    </a:lnTo>
                    <a:lnTo>
                      <a:pt x="127" y="84"/>
                    </a:lnTo>
                    <a:lnTo>
                      <a:pt x="121" y="84"/>
                    </a:lnTo>
                    <a:lnTo>
                      <a:pt x="116" y="83"/>
                    </a:lnTo>
                    <a:lnTo>
                      <a:pt x="110" y="82"/>
                    </a:lnTo>
                    <a:lnTo>
                      <a:pt x="105" y="81"/>
                    </a:lnTo>
                    <a:lnTo>
                      <a:pt x="100" y="79"/>
                    </a:lnTo>
                    <a:lnTo>
                      <a:pt x="94" y="78"/>
                    </a:lnTo>
                    <a:lnTo>
                      <a:pt x="89" y="76"/>
                    </a:lnTo>
                    <a:lnTo>
                      <a:pt x="84" y="75"/>
                    </a:lnTo>
                    <a:lnTo>
                      <a:pt x="78" y="73"/>
                    </a:lnTo>
                    <a:lnTo>
                      <a:pt x="72" y="71"/>
                    </a:lnTo>
                    <a:lnTo>
                      <a:pt x="67" y="70"/>
                    </a:lnTo>
                    <a:lnTo>
                      <a:pt x="62" y="69"/>
                    </a:lnTo>
                    <a:lnTo>
                      <a:pt x="56" y="67"/>
                    </a:lnTo>
                    <a:lnTo>
                      <a:pt x="50" y="66"/>
                    </a:lnTo>
                    <a:lnTo>
                      <a:pt x="45" y="65"/>
                    </a:lnTo>
                    <a:lnTo>
                      <a:pt x="39" y="65"/>
                    </a:lnTo>
                    <a:lnTo>
                      <a:pt x="44" y="68"/>
                    </a:lnTo>
                    <a:lnTo>
                      <a:pt x="49" y="71"/>
                    </a:lnTo>
                    <a:lnTo>
                      <a:pt x="55" y="75"/>
                    </a:lnTo>
                    <a:lnTo>
                      <a:pt x="61" y="77"/>
                    </a:lnTo>
                    <a:lnTo>
                      <a:pt x="67" y="80"/>
                    </a:lnTo>
                    <a:lnTo>
                      <a:pt x="73" y="83"/>
                    </a:lnTo>
                    <a:lnTo>
                      <a:pt x="80" y="85"/>
                    </a:lnTo>
                    <a:lnTo>
                      <a:pt x="86" y="87"/>
                    </a:lnTo>
                    <a:lnTo>
                      <a:pt x="92" y="89"/>
                    </a:lnTo>
                    <a:lnTo>
                      <a:pt x="99" y="91"/>
                    </a:lnTo>
                    <a:lnTo>
                      <a:pt x="105" y="94"/>
                    </a:lnTo>
                    <a:lnTo>
                      <a:pt x="111" y="96"/>
                    </a:lnTo>
                    <a:lnTo>
                      <a:pt x="117" y="98"/>
                    </a:lnTo>
                    <a:lnTo>
                      <a:pt x="123" y="101"/>
                    </a:lnTo>
                    <a:lnTo>
                      <a:pt x="129" y="104"/>
                    </a:lnTo>
                    <a:lnTo>
                      <a:pt x="134" y="107"/>
                    </a:lnTo>
                    <a:lnTo>
                      <a:pt x="134" y="108"/>
                    </a:lnTo>
                    <a:lnTo>
                      <a:pt x="134" y="109"/>
                    </a:lnTo>
                    <a:lnTo>
                      <a:pt x="128" y="107"/>
                    </a:lnTo>
                    <a:lnTo>
                      <a:pt x="121" y="106"/>
                    </a:lnTo>
                    <a:lnTo>
                      <a:pt x="115" y="105"/>
                    </a:lnTo>
                    <a:lnTo>
                      <a:pt x="109" y="103"/>
                    </a:lnTo>
                    <a:lnTo>
                      <a:pt x="104" y="101"/>
                    </a:lnTo>
                    <a:lnTo>
                      <a:pt x="98" y="100"/>
                    </a:lnTo>
                    <a:lnTo>
                      <a:pt x="92" y="98"/>
                    </a:lnTo>
                    <a:lnTo>
                      <a:pt x="86" y="96"/>
                    </a:lnTo>
                    <a:lnTo>
                      <a:pt x="80" y="94"/>
                    </a:lnTo>
                    <a:lnTo>
                      <a:pt x="74" y="93"/>
                    </a:lnTo>
                    <a:lnTo>
                      <a:pt x="68" y="91"/>
                    </a:lnTo>
                    <a:lnTo>
                      <a:pt x="62" y="89"/>
                    </a:lnTo>
                    <a:lnTo>
                      <a:pt x="56" y="88"/>
                    </a:lnTo>
                    <a:lnTo>
                      <a:pt x="50" y="87"/>
                    </a:lnTo>
                    <a:lnTo>
                      <a:pt x="44" y="86"/>
                    </a:lnTo>
                    <a:lnTo>
                      <a:pt x="38" y="85"/>
                    </a:lnTo>
                    <a:lnTo>
                      <a:pt x="43" y="88"/>
                    </a:lnTo>
                    <a:lnTo>
                      <a:pt x="48" y="91"/>
                    </a:lnTo>
                    <a:lnTo>
                      <a:pt x="54" y="94"/>
                    </a:lnTo>
                    <a:lnTo>
                      <a:pt x="60" y="96"/>
                    </a:lnTo>
                    <a:lnTo>
                      <a:pt x="65" y="99"/>
                    </a:lnTo>
                    <a:lnTo>
                      <a:pt x="71" y="101"/>
                    </a:lnTo>
                    <a:lnTo>
                      <a:pt x="77" y="104"/>
                    </a:lnTo>
                    <a:lnTo>
                      <a:pt x="83" y="106"/>
                    </a:lnTo>
                    <a:lnTo>
                      <a:pt x="88" y="108"/>
                    </a:lnTo>
                    <a:lnTo>
                      <a:pt x="94" y="111"/>
                    </a:lnTo>
                    <a:lnTo>
                      <a:pt x="100" y="113"/>
                    </a:lnTo>
                    <a:lnTo>
                      <a:pt x="106" y="116"/>
                    </a:lnTo>
                    <a:lnTo>
                      <a:pt x="112" y="119"/>
                    </a:lnTo>
                    <a:lnTo>
                      <a:pt x="118" y="121"/>
                    </a:lnTo>
                    <a:lnTo>
                      <a:pt x="123" y="125"/>
                    </a:lnTo>
                    <a:lnTo>
                      <a:pt x="129" y="128"/>
                    </a:lnTo>
                    <a:lnTo>
                      <a:pt x="122" y="127"/>
                    </a:lnTo>
                    <a:lnTo>
                      <a:pt x="116" y="126"/>
                    </a:lnTo>
                    <a:lnTo>
                      <a:pt x="110" y="125"/>
                    </a:lnTo>
                    <a:lnTo>
                      <a:pt x="104" y="123"/>
                    </a:lnTo>
                    <a:lnTo>
                      <a:pt x="98" y="122"/>
                    </a:lnTo>
                    <a:lnTo>
                      <a:pt x="92" y="120"/>
                    </a:lnTo>
                    <a:lnTo>
                      <a:pt x="86" y="118"/>
                    </a:lnTo>
                    <a:lnTo>
                      <a:pt x="80" y="116"/>
                    </a:lnTo>
                    <a:lnTo>
                      <a:pt x="74" y="114"/>
                    </a:lnTo>
                    <a:lnTo>
                      <a:pt x="68" y="112"/>
                    </a:lnTo>
                    <a:lnTo>
                      <a:pt x="63" y="110"/>
                    </a:lnTo>
                    <a:lnTo>
                      <a:pt x="57" y="108"/>
                    </a:lnTo>
                    <a:lnTo>
                      <a:pt x="52" y="105"/>
                    </a:lnTo>
                    <a:lnTo>
                      <a:pt x="46" y="104"/>
                    </a:lnTo>
                    <a:lnTo>
                      <a:pt x="40" y="102"/>
                    </a:lnTo>
                    <a:lnTo>
                      <a:pt x="35" y="100"/>
                    </a:lnTo>
                    <a:lnTo>
                      <a:pt x="39" y="104"/>
                    </a:lnTo>
                    <a:lnTo>
                      <a:pt x="44" y="108"/>
                    </a:lnTo>
                    <a:lnTo>
                      <a:pt x="49" y="112"/>
                    </a:lnTo>
                    <a:lnTo>
                      <a:pt x="55" y="115"/>
                    </a:lnTo>
                    <a:lnTo>
                      <a:pt x="60" y="118"/>
                    </a:lnTo>
                    <a:lnTo>
                      <a:pt x="66" y="120"/>
                    </a:lnTo>
                    <a:lnTo>
                      <a:pt x="71" y="123"/>
                    </a:lnTo>
                    <a:lnTo>
                      <a:pt x="78" y="126"/>
                    </a:lnTo>
                    <a:lnTo>
                      <a:pt x="83" y="128"/>
                    </a:lnTo>
                    <a:lnTo>
                      <a:pt x="89" y="130"/>
                    </a:lnTo>
                    <a:lnTo>
                      <a:pt x="95" y="133"/>
                    </a:lnTo>
                    <a:lnTo>
                      <a:pt x="101" y="136"/>
                    </a:lnTo>
                    <a:lnTo>
                      <a:pt x="106" y="138"/>
                    </a:lnTo>
                    <a:lnTo>
                      <a:pt x="112" y="141"/>
                    </a:lnTo>
                    <a:lnTo>
                      <a:pt x="117" y="144"/>
                    </a:lnTo>
                    <a:lnTo>
                      <a:pt x="123" y="148"/>
                    </a:lnTo>
                    <a:lnTo>
                      <a:pt x="123" y="149"/>
                    </a:lnTo>
                    <a:lnTo>
                      <a:pt x="117" y="148"/>
                    </a:lnTo>
                    <a:lnTo>
                      <a:pt x="111" y="147"/>
                    </a:lnTo>
                    <a:lnTo>
                      <a:pt x="105" y="146"/>
                    </a:lnTo>
                    <a:lnTo>
                      <a:pt x="100" y="144"/>
                    </a:lnTo>
                    <a:lnTo>
                      <a:pt x="94" y="142"/>
                    </a:lnTo>
                    <a:lnTo>
                      <a:pt x="89" y="140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3" y="133"/>
                    </a:lnTo>
                    <a:lnTo>
                      <a:pt x="68" y="131"/>
                    </a:lnTo>
                    <a:lnTo>
                      <a:pt x="62" y="129"/>
                    </a:lnTo>
                    <a:lnTo>
                      <a:pt x="57" y="127"/>
                    </a:lnTo>
                    <a:lnTo>
                      <a:pt x="51" y="125"/>
                    </a:lnTo>
                    <a:lnTo>
                      <a:pt x="45" y="124"/>
                    </a:lnTo>
                    <a:lnTo>
                      <a:pt x="40" y="123"/>
                    </a:lnTo>
                    <a:lnTo>
                      <a:pt x="34" y="122"/>
                    </a:lnTo>
                    <a:lnTo>
                      <a:pt x="38" y="126"/>
                    </a:lnTo>
                    <a:lnTo>
                      <a:pt x="43" y="130"/>
                    </a:lnTo>
                    <a:lnTo>
                      <a:pt x="48" y="133"/>
                    </a:lnTo>
                    <a:lnTo>
                      <a:pt x="53" y="137"/>
                    </a:lnTo>
                    <a:lnTo>
                      <a:pt x="58" y="140"/>
                    </a:lnTo>
                    <a:lnTo>
                      <a:pt x="64" y="142"/>
                    </a:lnTo>
                    <a:lnTo>
                      <a:pt x="69" y="145"/>
                    </a:lnTo>
                    <a:lnTo>
                      <a:pt x="75" y="148"/>
                    </a:lnTo>
                    <a:lnTo>
                      <a:pt x="81" y="150"/>
                    </a:lnTo>
                    <a:lnTo>
                      <a:pt x="86" y="152"/>
                    </a:lnTo>
                    <a:lnTo>
                      <a:pt x="92" y="154"/>
                    </a:lnTo>
                    <a:lnTo>
                      <a:pt x="98" y="156"/>
                    </a:lnTo>
                    <a:lnTo>
                      <a:pt x="104" y="158"/>
                    </a:lnTo>
                    <a:lnTo>
                      <a:pt x="110" y="162"/>
                    </a:lnTo>
                    <a:lnTo>
                      <a:pt x="115" y="165"/>
                    </a:lnTo>
                    <a:lnTo>
                      <a:pt x="121" y="168"/>
                    </a:lnTo>
                    <a:lnTo>
                      <a:pt x="123" y="169"/>
                    </a:lnTo>
                    <a:lnTo>
                      <a:pt x="125" y="169"/>
                    </a:lnTo>
                    <a:lnTo>
                      <a:pt x="126" y="170"/>
                    </a:lnTo>
                    <a:lnTo>
                      <a:pt x="127" y="170"/>
                    </a:lnTo>
                    <a:lnTo>
                      <a:pt x="128" y="171"/>
                    </a:lnTo>
                    <a:lnTo>
                      <a:pt x="130" y="172"/>
                    </a:lnTo>
                    <a:lnTo>
                      <a:pt x="131" y="173"/>
                    </a:lnTo>
                    <a:lnTo>
                      <a:pt x="133" y="173"/>
                    </a:lnTo>
                    <a:lnTo>
                      <a:pt x="134" y="174"/>
                    </a:lnTo>
                    <a:lnTo>
                      <a:pt x="135" y="175"/>
                    </a:lnTo>
                    <a:lnTo>
                      <a:pt x="137" y="176"/>
                    </a:lnTo>
                    <a:lnTo>
                      <a:pt x="138" y="177"/>
                    </a:lnTo>
                    <a:lnTo>
                      <a:pt x="138" y="178"/>
                    </a:lnTo>
                    <a:lnTo>
                      <a:pt x="140" y="179"/>
                    </a:lnTo>
                    <a:lnTo>
                      <a:pt x="141" y="180"/>
                    </a:lnTo>
                    <a:lnTo>
                      <a:pt x="134" y="178"/>
                    </a:lnTo>
                    <a:lnTo>
                      <a:pt x="128" y="176"/>
                    </a:lnTo>
                    <a:lnTo>
                      <a:pt x="122" y="173"/>
                    </a:lnTo>
                    <a:lnTo>
                      <a:pt x="116" y="171"/>
                    </a:lnTo>
                    <a:lnTo>
                      <a:pt x="110" y="168"/>
                    </a:lnTo>
                    <a:lnTo>
                      <a:pt x="104" y="165"/>
                    </a:lnTo>
                    <a:lnTo>
                      <a:pt x="98" y="163"/>
                    </a:lnTo>
                    <a:lnTo>
                      <a:pt x="91" y="160"/>
                    </a:lnTo>
                    <a:lnTo>
                      <a:pt x="85" y="157"/>
                    </a:lnTo>
                    <a:lnTo>
                      <a:pt x="79" y="155"/>
                    </a:lnTo>
                    <a:lnTo>
                      <a:pt x="73" y="153"/>
                    </a:lnTo>
                    <a:lnTo>
                      <a:pt x="68" y="151"/>
                    </a:lnTo>
                    <a:lnTo>
                      <a:pt x="61" y="150"/>
                    </a:lnTo>
                    <a:lnTo>
                      <a:pt x="55" y="149"/>
                    </a:lnTo>
                    <a:lnTo>
                      <a:pt x="49" y="148"/>
                    </a:lnTo>
                    <a:lnTo>
                      <a:pt x="44" y="149"/>
                    </a:lnTo>
                    <a:lnTo>
                      <a:pt x="49" y="152"/>
                    </a:lnTo>
                    <a:lnTo>
                      <a:pt x="56" y="155"/>
                    </a:lnTo>
                    <a:lnTo>
                      <a:pt x="62" y="158"/>
                    </a:lnTo>
                    <a:lnTo>
                      <a:pt x="68" y="161"/>
                    </a:lnTo>
                    <a:lnTo>
                      <a:pt x="74" y="164"/>
                    </a:lnTo>
                    <a:lnTo>
                      <a:pt x="81" y="167"/>
                    </a:lnTo>
                    <a:lnTo>
                      <a:pt x="87" y="169"/>
                    </a:lnTo>
                    <a:lnTo>
                      <a:pt x="93" y="172"/>
                    </a:lnTo>
                    <a:lnTo>
                      <a:pt x="100" y="175"/>
                    </a:lnTo>
                    <a:lnTo>
                      <a:pt x="106" y="178"/>
                    </a:lnTo>
                    <a:lnTo>
                      <a:pt x="112" y="181"/>
                    </a:lnTo>
                    <a:lnTo>
                      <a:pt x="118" y="184"/>
                    </a:lnTo>
                    <a:lnTo>
                      <a:pt x="125" y="187"/>
                    </a:lnTo>
                    <a:lnTo>
                      <a:pt x="131" y="191"/>
                    </a:lnTo>
                    <a:lnTo>
                      <a:pt x="137" y="195"/>
                    </a:lnTo>
                    <a:lnTo>
                      <a:pt x="143" y="199"/>
                    </a:lnTo>
                    <a:lnTo>
                      <a:pt x="137" y="197"/>
                    </a:lnTo>
                    <a:lnTo>
                      <a:pt x="132" y="195"/>
                    </a:lnTo>
                    <a:lnTo>
                      <a:pt x="126" y="193"/>
                    </a:lnTo>
                    <a:lnTo>
                      <a:pt x="121" y="192"/>
                    </a:lnTo>
                    <a:lnTo>
                      <a:pt x="115" y="189"/>
                    </a:lnTo>
                    <a:lnTo>
                      <a:pt x="109" y="187"/>
                    </a:lnTo>
                    <a:lnTo>
                      <a:pt x="104" y="185"/>
                    </a:lnTo>
                    <a:lnTo>
                      <a:pt x="98" y="183"/>
                    </a:lnTo>
                    <a:lnTo>
                      <a:pt x="92" y="181"/>
                    </a:lnTo>
                    <a:lnTo>
                      <a:pt x="87" y="179"/>
                    </a:lnTo>
                    <a:lnTo>
                      <a:pt x="81" y="177"/>
                    </a:lnTo>
                    <a:lnTo>
                      <a:pt x="75" y="176"/>
                    </a:lnTo>
                    <a:lnTo>
                      <a:pt x="69" y="174"/>
                    </a:lnTo>
                    <a:lnTo>
                      <a:pt x="64" y="172"/>
                    </a:lnTo>
                    <a:lnTo>
                      <a:pt x="58" y="171"/>
                    </a:lnTo>
                    <a:lnTo>
                      <a:pt x="52" y="170"/>
                    </a:lnTo>
                    <a:lnTo>
                      <a:pt x="58" y="174"/>
                    </a:lnTo>
                    <a:lnTo>
                      <a:pt x="64" y="178"/>
                    </a:lnTo>
                    <a:lnTo>
                      <a:pt x="70" y="181"/>
                    </a:lnTo>
                    <a:lnTo>
                      <a:pt x="76" y="185"/>
                    </a:lnTo>
                    <a:lnTo>
                      <a:pt x="82" y="187"/>
                    </a:lnTo>
                    <a:lnTo>
                      <a:pt x="88" y="190"/>
                    </a:lnTo>
                    <a:lnTo>
                      <a:pt x="95" y="194"/>
                    </a:lnTo>
                    <a:lnTo>
                      <a:pt x="101" y="197"/>
                    </a:lnTo>
                    <a:lnTo>
                      <a:pt x="107" y="200"/>
                    </a:lnTo>
                    <a:lnTo>
                      <a:pt x="114" y="203"/>
                    </a:lnTo>
                    <a:lnTo>
                      <a:pt x="120" y="205"/>
                    </a:lnTo>
                    <a:lnTo>
                      <a:pt x="126" y="209"/>
                    </a:lnTo>
                    <a:lnTo>
                      <a:pt x="132" y="212"/>
                    </a:lnTo>
                    <a:lnTo>
                      <a:pt x="138" y="216"/>
                    </a:lnTo>
                    <a:lnTo>
                      <a:pt x="143" y="220"/>
                    </a:lnTo>
                    <a:lnTo>
                      <a:pt x="149" y="224"/>
                    </a:lnTo>
                    <a:lnTo>
                      <a:pt x="142" y="222"/>
                    </a:lnTo>
                    <a:lnTo>
                      <a:pt x="135" y="219"/>
                    </a:lnTo>
                    <a:lnTo>
                      <a:pt x="128" y="217"/>
                    </a:lnTo>
                    <a:lnTo>
                      <a:pt x="121" y="214"/>
                    </a:lnTo>
                    <a:lnTo>
                      <a:pt x="114" y="211"/>
                    </a:lnTo>
                    <a:lnTo>
                      <a:pt x="107" y="208"/>
                    </a:lnTo>
                    <a:lnTo>
                      <a:pt x="101" y="205"/>
                    </a:lnTo>
                    <a:lnTo>
                      <a:pt x="94" y="203"/>
                    </a:lnTo>
                    <a:lnTo>
                      <a:pt x="87" y="200"/>
                    </a:lnTo>
                    <a:lnTo>
                      <a:pt x="80" y="197"/>
                    </a:lnTo>
                    <a:lnTo>
                      <a:pt x="73" y="194"/>
                    </a:lnTo>
                    <a:lnTo>
                      <a:pt x="66" y="191"/>
                    </a:lnTo>
                    <a:lnTo>
                      <a:pt x="59" y="188"/>
                    </a:lnTo>
                    <a:lnTo>
                      <a:pt x="52" y="186"/>
                    </a:lnTo>
                    <a:lnTo>
                      <a:pt x="45" y="184"/>
                    </a:lnTo>
                    <a:lnTo>
                      <a:pt x="39" y="182"/>
                    </a:lnTo>
                    <a:lnTo>
                      <a:pt x="44" y="185"/>
                    </a:lnTo>
                    <a:lnTo>
                      <a:pt x="50" y="188"/>
                    </a:lnTo>
                    <a:lnTo>
                      <a:pt x="55" y="191"/>
                    </a:lnTo>
                    <a:lnTo>
                      <a:pt x="61" y="194"/>
                    </a:lnTo>
                    <a:lnTo>
                      <a:pt x="67" y="197"/>
                    </a:lnTo>
                    <a:lnTo>
                      <a:pt x="73" y="200"/>
                    </a:lnTo>
                    <a:lnTo>
                      <a:pt x="79" y="203"/>
                    </a:lnTo>
                    <a:lnTo>
                      <a:pt x="85" y="206"/>
                    </a:lnTo>
                    <a:lnTo>
                      <a:pt x="90" y="209"/>
                    </a:lnTo>
                    <a:lnTo>
                      <a:pt x="96" y="212"/>
                    </a:lnTo>
                    <a:lnTo>
                      <a:pt x="102" y="214"/>
                    </a:lnTo>
                    <a:lnTo>
                      <a:pt x="108" y="218"/>
                    </a:lnTo>
                    <a:lnTo>
                      <a:pt x="114" y="220"/>
                    </a:lnTo>
                    <a:lnTo>
                      <a:pt x="120" y="224"/>
                    </a:lnTo>
                    <a:lnTo>
                      <a:pt x="126" y="227"/>
                    </a:lnTo>
                    <a:lnTo>
                      <a:pt x="132" y="230"/>
                    </a:lnTo>
                    <a:lnTo>
                      <a:pt x="125" y="229"/>
                    </a:lnTo>
                    <a:lnTo>
                      <a:pt x="120" y="228"/>
                    </a:lnTo>
                    <a:lnTo>
                      <a:pt x="114" y="226"/>
                    </a:lnTo>
                    <a:lnTo>
                      <a:pt x="108" y="224"/>
                    </a:lnTo>
                    <a:lnTo>
                      <a:pt x="102" y="222"/>
                    </a:lnTo>
                    <a:lnTo>
                      <a:pt x="97" y="220"/>
                    </a:lnTo>
                    <a:lnTo>
                      <a:pt x="91" y="217"/>
                    </a:lnTo>
                    <a:lnTo>
                      <a:pt x="86" y="215"/>
                    </a:lnTo>
                    <a:lnTo>
                      <a:pt x="81" y="212"/>
                    </a:lnTo>
                    <a:lnTo>
                      <a:pt x="75" y="210"/>
                    </a:lnTo>
                    <a:lnTo>
                      <a:pt x="70" y="207"/>
                    </a:lnTo>
                    <a:lnTo>
                      <a:pt x="65" y="205"/>
                    </a:lnTo>
                    <a:lnTo>
                      <a:pt x="59" y="202"/>
                    </a:lnTo>
                    <a:lnTo>
                      <a:pt x="54" y="200"/>
                    </a:lnTo>
                    <a:lnTo>
                      <a:pt x="48" y="198"/>
                    </a:lnTo>
                    <a:lnTo>
                      <a:pt x="43" y="196"/>
                    </a:lnTo>
                    <a:lnTo>
                      <a:pt x="42" y="198"/>
                    </a:lnTo>
                    <a:lnTo>
                      <a:pt x="43" y="200"/>
                    </a:lnTo>
                    <a:lnTo>
                      <a:pt x="42" y="201"/>
                    </a:lnTo>
                    <a:lnTo>
                      <a:pt x="41" y="201"/>
                    </a:lnTo>
                    <a:lnTo>
                      <a:pt x="42" y="203"/>
                    </a:lnTo>
                    <a:lnTo>
                      <a:pt x="43" y="205"/>
                    </a:lnTo>
                    <a:lnTo>
                      <a:pt x="49" y="208"/>
                    </a:lnTo>
                    <a:lnTo>
                      <a:pt x="55" y="210"/>
                    </a:lnTo>
                    <a:lnTo>
                      <a:pt x="62" y="213"/>
                    </a:lnTo>
                    <a:lnTo>
                      <a:pt x="68" y="216"/>
                    </a:lnTo>
                    <a:lnTo>
                      <a:pt x="74" y="218"/>
                    </a:lnTo>
                    <a:lnTo>
                      <a:pt x="81" y="221"/>
                    </a:lnTo>
                    <a:lnTo>
                      <a:pt x="87" y="224"/>
                    </a:lnTo>
                    <a:lnTo>
                      <a:pt x="93" y="227"/>
                    </a:lnTo>
                    <a:lnTo>
                      <a:pt x="100" y="229"/>
                    </a:lnTo>
                    <a:lnTo>
                      <a:pt x="106" y="232"/>
                    </a:lnTo>
                    <a:lnTo>
                      <a:pt x="112" y="235"/>
                    </a:lnTo>
                    <a:lnTo>
                      <a:pt x="118" y="238"/>
                    </a:lnTo>
                    <a:lnTo>
                      <a:pt x="125" y="242"/>
                    </a:lnTo>
                    <a:lnTo>
                      <a:pt x="131" y="245"/>
                    </a:lnTo>
                    <a:lnTo>
                      <a:pt x="137" y="249"/>
                    </a:lnTo>
                    <a:lnTo>
                      <a:pt x="143" y="254"/>
                    </a:lnTo>
                    <a:lnTo>
                      <a:pt x="136" y="252"/>
                    </a:lnTo>
                    <a:lnTo>
                      <a:pt x="128" y="249"/>
                    </a:lnTo>
                    <a:lnTo>
                      <a:pt x="121" y="247"/>
                    </a:lnTo>
                    <a:lnTo>
                      <a:pt x="114" y="245"/>
                    </a:lnTo>
                    <a:lnTo>
                      <a:pt x="107" y="242"/>
                    </a:lnTo>
                    <a:lnTo>
                      <a:pt x="100" y="240"/>
                    </a:lnTo>
                    <a:lnTo>
                      <a:pt x="93" y="237"/>
                    </a:lnTo>
                    <a:lnTo>
                      <a:pt x="86" y="235"/>
                    </a:lnTo>
                    <a:lnTo>
                      <a:pt x="79" y="232"/>
                    </a:lnTo>
                    <a:lnTo>
                      <a:pt x="71" y="230"/>
                    </a:lnTo>
                    <a:lnTo>
                      <a:pt x="65" y="227"/>
                    </a:lnTo>
                    <a:lnTo>
                      <a:pt x="58" y="225"/>
                    </a:lnTo>
                    <a:lnTo>
                      <a:pt x="50" y="222"/>
                    </a:lnTo>
                    <a:lnTo>
                      <a:pt x="43" y="219"/>
                    </a:lnTo>
                    <a:lnTo>
                      <a:pt x="36" y="217"/>
                    </a:lnTo>
                    <a:lnTo>
                      <a:pt x="29" y="215"/>
                    </a:lnTo>
                    <a:lnTo>
                      <a:pt x="28" y="201"/>
                    </a:lnTo>
                    <a:lnTo>
                      <a:pt x="26" y="187"/>
                    </a:lnTo>
                    <a:lnTo>
                      <a:pt x="25" y="173"/>
                    </a:lnTo>
                    <a:lnTo>
                      <a:pt x="23" y="160"/>
                    </a:lnTo>
                    <a:lnTo>
                      <a:pt x="21" y="146"/>
                    </a:lnTo>
                    <a:lnTo>
                      <a:pt x="19" y="133"/>
                    </a:lnTo>
                    <a:lnTo>
                      <a:pt x="17" y="119"/>
                    </a:lnTo>
                    <a:lnTo>
                      <a:pt x="16" y="106"/>
                    </a:lnTo>
                    <a:lnTo>
                      <a:pt x="14" y="93"/>
                    </a:lnTo>
                    <a:lnTo>
                      <a:pt x="12" y="79"/>
                    </a:lnTo>
                    <a:lnTo>
                      <a:pt x="9" y="66"/>
                    </a:lnTo>
                    <a:lnTo>
                      <a:pt x="8" y="53"/>
                    </a:lnTo>
                    <a:lnTo>
                      <a:pt x="6" y="39"/>
                    </a:lnTo>
                    <a:lnTo>
                      <a:pt x="4" y="26"/>
                    </a:lnTo>
                    <a:lnTo>
                      <a:pt x="2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8B065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9" name="Freeform 191"/>
              <p:cNvSpPr>
                <a:spLocks/>
              </p:cNvSpPr>
              <p:nvPr/>
            </p:nvSpPr>
            <p:spPr bwMode="auto">
              <a:xfrm>
                <a:off x="1982" y="1904"/>
                <a:ext cx="29" cy="32"/>
              </a:xfrm>
              <a:custGeom>
                <a:avLst/>
                <a:gdLst>
                  <a:gd name="T0" fmla="*/ 27 w 29"/>
                  <a:gd name="T1" fmla="*/ 0 h 32"/>
                  <a:gd name="T2" fmla="*/ 27 w 29"/>
                  <a:gd name="T3" fmla="*/ 0 h 32"/>
                  <a:gd name="T4" fmla="*/ 28 w 29"/>
                  <a:gd name="T5" fmla="*/ 0 h 32"/>
                  <a:gd name="T6" fmla="*/ 26 w 29"/>
                  <a:gd name="T7" fmla="*/ 2 h 32"/>
                  <a:gd name="T8" fmla="*/ 24 w 29"/>
                  <a:gd name="T9" fmla="*/ 4 h 32"/>
                  <a:gd name="T10" fmla="*/ 23 w 29"/>
                  <a:gd name="T11" fmla="*/ 7 h 32"/>
                  <a:gd name="T12" fmla="*/ 21 w 29"/>
                  <a:gd name="T13" fmla="*/ 9 h 32"/>
                  <a:gd name="T14" fmla="*/ 19 w 29"/>
                  <a:gd name="T15" fmla="*/ 12 h 32"/>
                  <a:gd name="T16" fmla="*/ 18 w 29"/>
                  <a:gd name="T17" fmla="*/ 14 h 32"/>
                  <a:gd name="T18" fmla="*/ 16 w 29"/>
                  <a:gd name="T19" fmla="*/ 17 h 32"/>
                  <a:gd name="T20" fmla="*/ 14 w 29"/>
                  <a:gd name="T21" fmla="*/ 19 h 32"/>
                  <a:gd name="T22" fmla="*/ 12 w 29"/>
                  <a:gd name="T23" fmla="*/ 21 h 32"/>
                  <a:gd name="T24" fmla="*/ 11 w 29"/>
                  <a:gd name="T25" fmla="*/ 22 h 32"/>
                  <a:gd name="T26" fmla="*/ 9 w 29"/>
                  <a:gd name="T27" fmla="*/ 24 h 32"/>
                  <a:gd name="T28" fmla="*/ 7 w 29"/>
                  <a:gd name="T29" fmla="*/ 26 h 32"/>
                  <a:gd name="T30" fmla="*/ 5 w 29"/>
                  <a:gd name="T31" fmla="*/ 27 h 32"/>
                  <a:gd name="T32" fmla="*/ 4 w 29"/>
                  <a:gd name="T33" fmla="*/ 28 h 32"/>
                  <a:gd name="T34" fmla="*/ 2 w 29"/>
                  <a:gd name="T35" fmla="*/ 30 h 32"/>
                  <a:gd name="T36" fmla="*/ 0 w 29"/>
                  <a:gd name="T37" fmla="*/ 31 h 32"/>
                  <a:gd name="T38" fmla="*/ 0 w 29"/>
                  <a:gd name="T39" fmla="*/ 29 h 32"/>
                  <a:gd name="T40" fmla="*/ 1 w 29"/>
                  <a:gd name="T41" fmla="*/ 27 h 32"/>
                  <a:gd name="T42" fmla="*/ 1 w 29"/>
                  <a:gd name="T43" fmla="*/ 25 h 32"/>
                  <a:gd name="T44" fmla="*/ 2 w 29"/>
                  <a:gd name="T45" fmla="*/ 24 h 32"/>
                  <a:gd name="T46" fmla="*/ 3 w 29"/>
                  <a:gd name="T47" fmla="*/ 22 h 32"/>
                  <a:gd name="T48" fmla="*/ 4 w 29"/>
                  <a:gd name="T49" fmla="*/ 20 h 32"/>
                  <a:gd name="T50" fmla="*/ 6 w 29"/>
                  <a:gd name="T51" fmla="*/ 19 h 32"/>
                  <a:gd name="T52" fmla="*/ 7 w 29"/>
                  <a:gd name="T53" fmla="*/ 17 h 32"/>
                  <a:gd name="T54" fmla="*/ 8 w 29"/>
                  <a:gd name="T55" fmla="*/ 16 h 32"/>
                  <a:gd name="T56" fmla="*/ 9 w 29"/>
                  <a:gd name="T57" fmla="*/ 14 h 32"/>
                  <a:gd name="T58" fmla="*/ 10 w 29"/>
                  <a:gd name="T59" fmla="*/ 13 h 32"/>
                  <a:gd name="T60" fmla="*/ 11 w 29"/>
                  <a:gd name="T61" fmla="*/ 12 h 32"/>
                  <a:gd name="T62" fmla="*/ 13 w 29"/>
                  <a:gd name="T63" fmla="*/ 9 h 32"/>
                  <a:gd name="T64" fmla="*/ 16 w 29"/>
                  <a:gd name="T65" fmla="*/ 7 h 32"/>
                  <a:gd name="T66" fmla="*/ 17 w 29"/>
                  <a:gd name="T67" fmla="*/ 6 h 32"/>
                  <a:gd name="T68" fmla="*/ 19 w 29"/>
                  <a:gd name="T69" fmla="*/ 5 h 32"/>
                  <a:gd name="T70" fmla="*/ 20 w 29"/>
                  <a:gd name="T71" fmla="*/ 4 h 32"/>
                  <a:gd name="T72" fmla="*/ 21 w 29"/>
                  <a:gd name="T73" fmla="*/ 3 h 32"/>
                  <a:gd name="T74" fmla="*/ 23 w 29"/>
                  <a:gd name="T75" fmla="*/ 2 h 32"/>
                  <a:gd name="T76" fmla="*/ 24 w 29"/>
                  <a:gd name="T77" fmla="*/ 1 h 32"/>
                  <a:gd name="T78" fmla="*/ 25 w 29"/>
                  <a:gd name="T79" fmla="*/ 1 h 32"/>
                  <a:gd name="T80" fmla="*/ 27 w 29"/>
                  <a:gd name="T81" fmla="*/ 0 h 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"/>
                  <a:gd name="T124" fmla="*/ 0 h 32"/>
                  <a:gd name="T125" fmla="*/ 29 w 29"/>
                  <a:gd name="T126" fmla="*/ 32 h 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" h="32">
                    <a:moveTo>
                      <a:pt x="27" y="0"/>
                    </a:moveTo>
                    <a:lnTo>
                      <a:pt x="2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3" y="7"/>
                    </a:lnTo>
                    <a:lnTo>
                      <a:pt x="21" y="9"/>
                    </a:lnTo>
                    <a:lnTo>
                      <a:pt x="19" y="12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4" y="19"/>
                    </a:lnTo>
                    <a:lnTo>
                      <a:pt x="12" y="21"/>
                    </a:lnTo>
                    <a:lnTo>
                      <a:pt x="11" y="22"/>
                    </a:lnTo>
                    <a:lnTo>
                      <a:pt x="9" y="24"/>
                    </a:lnTo>
                    <a:lnTo>
                      <a:pt x="7" y="26"/>
                    </a:lnTo>
                    <a:lnTo>
                      <a:pt x="5" y="27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6" y="7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0" name="Freeform 192"/>
              <p:cNvSpPr>
                <a:spLocks/>
              </p:cNvSpPr>
              <p:nvPr/>
            </p:nvSpPr>
            <p:spPr bwMode="auto">
              <a:xfrm>
                <a:off x="2040" y="1907"/>
                <a:ext cx="45" cy="97"/>
              </a:xfrm>
              <a:custGeom>
                <a:avLst/>
                <a:gdLst>
                  <a:gd name="T0" fmla="*/ 39 w 45"/>
                  <a:gd name="T1" fmla="*/ 2 h 97"/>
                  <a:gd name="T2" fmla="*/ 43 w 45"/>
                  <a:gd name="T3" fmla="*/ 5 h 97"/>
                  <a:gd name="T4" fmla="*/ 44 w 45"/>
                  <a:gd name="T5" fmla="*/ 9 h 97"/>
                  <a:gd name="T6" fmla="*/ 41 w 45"/>
                  <a:gd name="T7" fmla="*/ 13 h 97"/>
                  <a:gd name="T8" fmla="*/ 37 w 45"/>
                  <a:gd name="T9" fmla="*/ 17 h 97"/>
                  <a:gd name="T10" fmla="*/ 34 w 45"/>
                  <a:gd name="T11" fmla="*/ 22 h 97"/>
                  <a:gd name="T12" fmla="*/ 29 w 45"/>
                  <a:gd name="T13" fmla="*/ 26 h 97"/>
                  <a:gd name="T14" fmla="*/ 27 w 45"/>
                  <a:gd name="T15" fmla="*/ 31 h 97"/>
                  <a:gd name="T16" fmla="*/ 24 w 45"/>
                  <a:gd name="T17" fmla="*/ 37 h 97"/>
                  <a:gd name="T18" fmla="*/ 21 w 45"/>
                  <a:gd name="T19" fmla="*/ 44 h 97"/>
                  <a:gd name="T20" fmla="*/ 19 w 45"/>
                  <a:gd name="T21" fmla="*/ 52 h 97"/>
                  <a:gd name="T22" fmla="*/ 19 w 45"/>
                  <a:gd name="T23" fmla="*/ 60 h 97"/>
                  <a:gd name="T24" fmla="*/ 19 w 45"/>
                  <a:gd name="T25" fmla="*/ 68 h 97"/>
                  <a:gd name="T26" fmla="*/ 19 w 45"/>
                  <a:gd name="T27" fmla="*/ 76 h 97"/>
                  <a:gd name="T28" fmla="*/ 20 w 45"/>
                  <a:gd name="T29" fmla="*/ 84 h 97"/>
                  <a:gd name="T30" fmla="*/ 20 w 45"/>
                  <a:gd name="T31" fmla="*/ 92 h 97"/>
                  <a:gd name="T32" fmla="*/ 19 w 45"/>
                  <a:gd name="T33" fmla="*/ 95 h 97"/>
                  <a:gd name="T34" fmla="*/ 15 w 45"/>
                  <a:gd name="T35" fmla="*/ 91 h 97"/>
                  <a:gd name="T36" fmla="*/ 12 w 45"/>
                  <a:gd name="T37" fmla="*/ 88 h 97"/>
                  <a:gd name="T38" fmla="*/ 10 w 45"/>
                  <a:gd name="T39" fmla="*/ 83 h 97"/>
                  <a:gd name="T40" fmla="*/ 8 w 45"/>
                  <a:gd name="T41" fmla="*/ 78 h 97"/>
                  <a:gd name="T42" fmla="*/ 6 w 45"/>
                  <a:gd name="T43" fmla="*/ 73 h 97"/>
                  <a:gd name="T44" fmla="*/ 4 w 45"/>
                  <a:gd name="T45" fmla="*/ 67 h 97"/>
                  <a:gd name="T46" fmla="*/ 2 w 45"/>
                  <a:gd name="T47" fmla="*/ 63 h 97"/>
                  <a:gd name="T48" fmla="*/ 0 w 45"/>
                  <a:gd name="T49" fmla="*/ 56 h 97"/>
                  <a:gd name="T50" fmla="*/ 1 w 45"/>
                  <a:gd name="T51" fmla="*/ 46 h 97"/>
                  <a:gd name="T52" fmla="*/ 3 w 45"/>
                  <a:gd name="T53" fmla="*/ 37 h 97"/>
                  <a:gd name="T54" fmla="*/ 6 w 45"/>
                  <a:gd name="T55" fmla="*/ 29 h 97"/>
                  <a:gd name="T56" fmla="*/ 11 w 45"/>
                  <a:gd name="T57" fmla="*/ 21 h 97"/>
                  <a:gd name="T58" fmla="*/ 17 w 45"/>
                  <a:gd name="T59" fmla="*/ 14 h 97"/>
                  <a:gd name="T60" fmla="*/ 24 w 45"/>
                  <a:gd name="T61" fmla="*/ 8 h 97"/>
                  <a:gd name="T62" fmla="*/ 32 w 45"/>
                  <a:gd name="T63" fmla="*/ 2 h 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"/>
                  <a:gd name="T97" fmla="*/ 0 h 97"/>
                  <a:gd name="T98" fmla="*/ 45 w 45"/>
                  <a:gd name="T99" fmla="*/ 97 h 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" h="97">
                    <a:moveTo>
                      <a:pt x="36" y="0"/>
                    </a:moveTo>
                    <a:lnTo>
                      <a:pt x="39" y="2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3" y="11"/>
                    </a:lnTo>
                    <a:lnTo>
                      <a:pt x="41" y="13"/>
                    </a:lnTo>
                    <a:lnTo>
                      <a:pt x="40" y="16"/>
                    </a:lnTo>
                    <a:lnTo>
                      <a:pt x="37" y="17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1" y="24"/>
                    </a:lnTo>
                    <a:lnTo>
                      <a:pt x="29" y="26"/>
                    </a:lnTo>
                    <a:lnTo>
                      <a:pt x="28" y="29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4" y="37"/>
                    </a:lnTo>
                    <a:lnTo>
                      <a:pt x="23" y="41"/>
                    </a:lnTo>
                    <a:lnTo>
                      <a:pt x="21" y="44"/>
                    </a:lnTo>
                    <a:lnTo>
                      <a:pt x="20" y="49"/>
                    </a:lnTo>
                    <a:lnTo>
                      <a:pt x="19" y="52"/>
                    </a:lnTo>
                    <a:lnTo>
                      <a:pt x="19" y="56"/>
                    </a:lnTo>
                    <a:lnTo>
                      <a:pt x="19" y="60"/>
                    </a:lnTo>
                    <a:lnTo>
                      <a:pt x="19" y="64"/>
                    </a:lnTo>
                    <a:lnTo>
                      <a:pt x="19" y="68"/>
                    </a:lnTo>
                    <a:lnTo>
                      <a:pt x="19" y="72"/>
                    </a:lnTo>
                    <a:lnTo>
                      <a:pt x="19" y="76"/>
                    </a:lnTo>
                    <a:lnTo>
                      <a:pt x="20" y="80"/>
                    </a:lnTo>
                    <a:lnTo>
                      <a:pt x="20" y="84"/>
                    </a:lnTo>
                    <a:lnTo>
                      <a:pt x="20" y="88"/>
                    </a:lnTo>
                    <a:lnTo>
                      <a:pt x="20" y="92"/>
                    </a:lnTo>
                    <a:lnTo>
                      <a:pt x="21" y="96"/>
                    </a:lnTo>
                    <a:lnTo>
                      <a:pt x="19" y="95"/>
                    </a:lnTo>
                    <a:lnTo>
                      <a:pt x="17" y="93"/>
                    </a:lnTo>
                    <a:lnTo>
                      <a:pt x="15" y="91"/>
                    </a:lnTo>
                    <a:lnTo>
                      <a:pt x="14" y="90"/>
                    </a:lnTo>
                    <a:lnTo>
                      <a:pt x="12" y="88"/>
                    </a:lnTo>
                    <a:lnTo>
                      <a:pt x="11" y="86"/>
                    </a:lnTo>
                    <a:lnTo>
                      <a:pt x="10" y="83"/>
                    </a:lnTo>
                    <a:lnTo>
                      <a:pt x="9" y="81"/>
                    </a:lnTo>
                    <a:lnTo>
                      <a:pt x="8" y="78"/>
                    </a:lnTo>
                    <a:lnTo>
                      <a:pt x="7" y="75"/>
                    </a:lnTo>
                    <a:lnTo>
                      <a:pt x="6" y="73"/>
                    </a:lnTo>
                    <a:lnTo>
                      <a:pt x="5" y="70"/>
                    </a:lnTo>
                    <a:lnTo>
                      <a:pt x="4" y="67"/>
                    </a:lnTo>
                    <a:lnTo>
                      <a:pt x="3" y="65"/>
                    </a:lnTo>
                    <a:lnTo>
                      <a:pt x="2" y="63"/>
                    </a:lnTo>
                    <a:lnTo>
                      <a:pt x="1" y="61"/>
                    </a:lnTo>
                    <a:lnTo>
                      <a:pt x="0" y="56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2" y="41"/>
                    </a:lnTo>
                    <a:lnTo>
                      <a:pt x="3" y="37"/>
                    </a:lnTo>
                    <a:lnTo>
                      <a:pt x="4" y="33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1" y="21"/>
                    </a:lnTo>
                    <a:lnTo>
                      <a:pt x="14" y="18"/>
                    </a:lnTo>
                    <a:lnTo>
                      <a:pt x="17" y="14"/>
                    </a:lnTo>
                    <a:lnTo>
                      <a:pt x="20" y="11"/>
                    </a:lnTo>
                    <a:lnTo>
                      <a:pt x="24" y="8"/>
                    </a:lnTo>
                    <a:lnTo>
                      <a:pt x="28" y="5"/>
                    </a:lnTo>
                    <a:lnTo>
                      <a:pt x="32" y="2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1" name="Freeform 193"/>
              <p:cNvSpPr>
                <a:spLocks/>
              </p:cNvSpPr>
              <p:nvPr/>
            </p:nvSpPr>
            <p:spPr bwMode="auto">
              <a:xfrm>
                <a:off x="2155" y="1914"/>
                <a:ext cx="52" cy="65"/>
              </a:xfrm>
              <a:custGeom>
                <a:avLst/>
                <a:gdLst>
                  <a:gd name="T0" fmla="*/ 15 w 52"/>
                  <a:gd name="T1" fmla="*/ 3 h 65"/>
                  <a:gd name="T2" fmla="*/ 22 w 52"/>
                  <a:gd name="T3" fmla="*/ 9 h 65"/>
                  <a:gd name="T4" fmla="*/ 29 w 52"/>
                  <a:gd name="T5" fmla="*/ 16 h 65"/>
                  <a:gd name="T6" fmla="*/ 35 w 52"/>
                  <a:gd name="T7" fmla="*/ 23 h 65"/>
                  <a:gd name="T8" fmla="*/ 40 w 52"/>
                  <a:gd name="T9" fmla="*/ 31 h 65"/>
                  <a:gd name="T10" fmla="*/ 45 w 52"/>
                  <a:gd name="T11" fmla="*/ 40 h 65"/>
                  <a:gd name="T12" fmla="*/ 48 w 52"/>
                  <a:gd name="T13" fmla="*/ 48 h 65"/>
                  <a:gd name="T14" fmla="*/ 50 w 52"/>
                  <a:gd name="T15" fmla="*/ 57 h 65"/>
                  <a:gd name="T16" fmla="*/ 49 w 52"/>
                  <a:gd name="T17" fmla="*/ 64 h 65"/>
                  <a:gd name="T18" fmla="*/ 45 w 52"/>
                  <a:gd name="T19" fmla="*/ 63 h 65"/>
                  <a:gd name="T20" fmla="*/ 41 w 52"/>
                  <a:gd name="T21" fmla="*/ 61 h 65"/>
                  <a:gd name="T22" fmla="*/ 40 w 52"/>
                  <a:gd name="T23" fmla="*/ 58 h 65"/>
                  <a:gd name="T24" fmla="*/ 42 w 52"/>
                  <a:gd name="T25" fmla="*/ 57 h 65"/>
                  <a:gd name="T26" fmla="*/ 39 w 52"/>
                  <a:gd name="T27" fmla="*/ 55 h 65"/>
                  <a:gd name="T28" fmla="*/ 36 w 52"/>
                  <a:gd name="T29" fmla="*/ 54 h 65"/>
                  <a:gd name="T30" fmla="*/ 33 w 52"/>
                  <a:gd name="T31" fmla="*/ 52 h 65"/>
                  <a:gd name="T32" fmla="*/ 31 w 52"/>
                  <a:gd name="T33" fmla="*/ 51 h 65"/>
                  <a:gd name="T34" fmla="*/ 29 w 52"/>
                  <a:gd name="T35" fmla="*/ 49 h 65"/>
                  <a:gd name="T36" fmla="*/ 29 w 52"/>
                  <a:gd name="T37" fmla="*/ 45 h 65"/>
                  <a:gd name="T38" fmla="*/ 28 w 52"/>
                  <a:gd name="T39" fmla="*/ 42 h 65"/>
                  <a:gd name="T40" fmla="*/ 29 w 52"/>
                  <a:gd name="T41" fmla="*/ 37 h 65"/>
                  <a:gd name="T42" fmla="*/ 28 w 52"/>
                  <a:gd name="T43" fmla="*/ 34 h 65"/>
                  <a:gd name="T44" fmla="*/ 27 w 52"/>
                  <a:gd name="T45" fmla="*/ 31 h 65"/>
                  <a:gd name="T46" fmla="*/ 24 w 52"/>
                  <a:gd name="T47" fmla="*/ 26 h 65"/>
                  <a:gd name="T48" fmla="*/ 20 w 52"/>
                  <a:gd name="T49" fmla="*/ 22 h 65"/>
                  <a:gd name="T50" fmla="*/ 17 w 52"/>
                  <a:gd name="T51" fmla="*/ 17 h 65"/>
                  <a:gd name="T52" fmla="*/ 16 w 52"/>
                  <a:gd name="T53" fmla="*/ 21 h 65"/>
                  <a:gd name="T54" fmla="*/ 17 w 52"/>
                  <a:gd name="T55" fmla="*/ 24 h 65"/>
                  <a:gd name="T56" fmla="*/ 18 w 52"/>
                  <a:gd name="T57" fmla="*/ 28 h 65"/>
                  <a:gd name="T58" fmla="*/ 19 w 52"/>
                  <a:gd name="T59" fmla="*/ 32 h 65"/>
                  <a:gd name="T60" fmla="*/ 17 w 52"/>
                  <a:gd name="T61" fmla="*/ 34 h 65"/>
                  <a:gd name="T62" fmla="*/ 18 w 52"/>
                  <a:gd name="T63" fmla="*/ 38 h 65"/>
                  <a:gd name="T64" fmla="*/ 19 w 52"/>
                  <a:gd name="T65" fmla="*/ 43 h 65"/>
                  <a:gd name="T66" fmla="*/ 19 w 52"/>
                  <a:gd name="T67" fmla="*/ 47 h 65"/>
                  <a:gd name="T68" fmla="*/ 16 w 52"/>
                  <a:gd name="T69" fmla="*/ 48 h 65"/>
                  <a:gd name="T70" fmla="*/ 13 w 52"/>
                  <a:gd name="T71" fmla="*/ 49 h 65"/>
                  <a:gd name="T72" fmla="*/ 10 w 52"/>
                  <a:gd name="T73" fmla="*/ 50 h 65"/>
                  <a:gd name="T74" fmla="*/ 7 w 52"/>
                  <a:gd name="T75" fmla="*/ 50 h 65"/>
                  <a:gd name="T76" fmla="*/ 5 w 52"/>
                  <a:gd name="T77" fmla="*/ 46 h 65"/>
                  <a:gd name="T78" fmla="*/ 4 w 52"/>
                  <a:gd name="T79" fmla="*/ 42 h 65"/>
                  <a:gd name="T80" fmla="*/ 2 w 52"/>
                  <a:gd name="T81" fmla="*/ 38 h 65"/>
                  <a:gd name="T82" fmla="*/ 1 w 52"/>
                  <a:gd name="T83" fmla="*/ 35 h 65"/>
                  <a:gd name="T84" fmla="*/ 0 w 52"/>
                  <a:gd name="T85" fmla="*/ 31 h 65"/>
                  <a:gd name="T86" fmla="*/ 1 w 52"/>
                  <a:gd name="T87" fmla="*/ 28 h 65"/>
                  <a:gd name="T88" fmla="*/ 3 w 52"/>
                  <a:gd name="T89" fmla="*/ 26 h 65"/>
                  <a:gd name="T90" fmla="*/ 7 w 52"/>
                  <a:gd name="T91" fmla="*/ 24 h 65"/>
                  <a:gd name="T92" fmla="*/ 7 w 52"/>
                  <a:gd name="T93" fmla="*/ 21 h 65"/>
                  <a:gd name="T94" fmla="*/ 7 w 52"/>
                  <a:gd name="T95" fmla="*/ 18 h 65"/>
                  <a:gd name="T96" fmla="*/ 7 w 52"/>
                  <a:gd name="T97" fmla="*/ 15 h 65"/>
                  <a:gd name="T98" fmla="*/ 8 w 52"/>
                  <a:gd name="T99" fmla="*/ 13 h 65"/>
                  <a:gd name="T100" fmla="*/ 9 w 52"/>
                  <a:gd name="T101" fmla="*/ 8 h 65"/>
                  <a:gd name="T102" fmla="*/ 9 w 52"/>
                  <a:gd name="T103" fmla="*/ 4 h 65"/>
                  <a:gd name="T104" fmla="*/ 8 w 52"/>
                  <a:gd name="T105" fmla="*/ 2 h 65"/>
                  <a:gd name="T106" fmla="*/ 9 w 52"/>
                  <a:gd name="T107" fmla="*/ 1 h 65"/>
                  <a:gd name="T108" fmla="*/ 11 w 52"/>
                  <a:gd name="T109" fmla="*/ 0 h 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"/>
                  <a:gd name="T166" fmla="*/ 0 h 65"/>
                  <a:gd name="T167" fmla="*/ 52 w 52"/>
                  <a:gd name="T168" fmla="*/ 65 h 6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" h="65">
                    <a:moveTo>
                      <a:pt x="12" y="0"/>
                    </a:moveTo>
                    <a:lnTo>
                      <a:pt x="15" y="3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6" y="12"/>
                    </a:lnTo>
                    <a:lnTo>
                      <a:pt x="29" y="16"/>
                    </a:lnTo>
                    <a:lnTo>
                      <a:pt x="32" y="19"/>
                    </a:lnTo>
                    <a:lnTo>
                      <a:pt x="35" y="23"/>
                    </a:lnTo>
                    <a:lnTo>
                      <a:pt x="38" y="27"/>
                    </a:lnTo>
                    <a:lnTo>
                      <a:pt x="40" y="31"/>
                    </a:lnTo>
                    <a:lnTo>
                      <a:pt x="43" y="35"/>
                    </a:lnTo>
                    <a:lnTo>
                      <a:pt x="45" y="40"/>
                    </a:lnTo>
                    <a:lnTo>
                      <a:pt x="47" y="44"/>
                    </a:lnTo>
                    <a:lnTo>
                      <a:pt x="48" y="48"/>
                    </a:lnTo>
                    <a:lnTo>
                      <a:pt x="50" y="52"/>
                    </a:lnTo>
                    <a:lnTo>
                      <a:pt x="50" y="57"/>
                    </a:lnTo>
                    <a:lnTo>
                      <a:pt x="51" y="62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5" y="63"/>
                    </a:lnTo>
                    <a:lnTo>
                      <a:pt x="43" y="62"/>
                    </a:lnTo>
                    <a:lnTo>
                      <a:pt x="41" y="61"/>
                    </a:lnTo>
                    <a:lnTo>
                      <a:pt x="40" y="59"/>
                    </a:lnTo>
                    <a:lnTo>
                      <a:pt x="40" y="58"/>
                    </a:lnTo>
                    <a:lnTo>
                      <a:pt x="41" y="57"/>
                    </a:lnTo>
                    <a:lnTo>
                      <a:pt x="42" y="57"/>
                    </a:lnTo>
                    <a:lnTo>
                      <a:pt x="40" y="56"/>
                    </a:lnTo>
                    <a:lnTo>
                      <a:pt x="39" y="55"/>
                    </a:lnTo>
                    <a:lnTo>
                      <a:pt x="37" y="54"/>
                    </a:lnTo>
                    <a:lnTo>
                      <a:pt x="36" y="54"/>
                    </a:lnTo>
                    <a:lnTo>
                      <a:pt x="34" y="53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8" y="39"/>
                    </a:lnTo>
                    <a:lnTo>
                      <a:pt x="29" y="37"/>
                    </a:lnTo>
                    <a:lnTo>
                      <a:pt x="28" y="35"/>
                    </a:lnTo>
                    <a:lnTo>
                      <a:pt x="28" y="34"/>
                    </a:lnTo>
                    <a:lnTo>
                      <a:pt x="28" y="33"/>
                    </a:lnTo>
                    <a:lnTo>
                      <a:pt x="27" y="31"/>
                    </a:lnTo>
                    <a:lnTo>
                      <a:pt x="25" y="29"/>
                    </a:lnTo>
                    <a:lnTo>
                      <a:pt x="24" y="26"/>
                    </a:lnTo>
                    <a:lnTo>
                      <a:pt x="22" y="24"/>
                    </a:lnTo>
                    <a:lnTo>
                      <a:pt x="20" y="22"/>
                    </a:lnTo>
                    <a:lnTo>
                      <a:pt x="18" y="19"/>
                    </a:lnTo>
                    <a:lnTo>
                      <a:pt x="17" y="17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6" y="22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9" y="32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7" y="47"/>
                    </a:lnTo>
                    <a:lnTo>
                      <a:pt x="16" y="48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7" y="50"/>
                    </a:lnTo>
                    <a:lnTo>
                      <a:pt x="6" y="48"/>
                    </a:lnTo>
                    <a:lnTo>
                      <a:pt x="5" y="46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3" y="40"/>
                    </a:lnTo>
                    <a:lnTo>
                      <a:pt x="2" y="38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3" y="26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2" name="Freeform 194"/>
              <p:cNvSpPr>
                <a:spLocks/>
              </p:cNvSpPr>
              <p:nvPr/>
            </p:nvSpPr>
            <p:spPr bwMode="auto">
              <a:xfrm>
                <a:off x="2144" y="1915"/>
                <a:ext cx="12" cy="18"/>
              </a:xfrm>
              <a:custGeom>
                <a:avLst/>
                <a:gdLst>
                  <a:gd name="T0" fmla="*/ 5 w 12"/>
                  <a:gd name="T1" fmla="*/ 0 h 18"/>
                  <a:gd name="T2" fmla="*/ 6 w 12"/>
                  <a:gd name="T3" fmla="*/ 0 h 18"/>
                  <a:gd name="T4" fmla="*/ 7 w 12"/>
                  <a:gd name="T5" fmla="*/ 0 h 18"/>
                  <a:gd name="T6" fmla="*/ 9 w 12"/>
                  <a:gd name="T7" fmla="*/ 1 h 18"/>
                  <a:gd name="T8" fmla="*/ 10 w 12"/>
                  <a:gd name="T9" fmla="*/ 2 h 18"/>
                  <a:gd name="T10" fmla="*/ 10 w 12"/>
                  <a:gd name="T11" fmla="*/ 4 h 18"/>
                  <a:gd name="T12" fmla="*/ 11 w 12"/>
                  <a:gd name="T13" fmla="*/ 6 h 18"/>
                  <a:gd name="T14" fmla="*/ 11 w 12"/>
                  <a:gd name="T15" fmla="*/ 8 h 18"/>
                  <a:gd name="T16" fmla="*/ 11 w 12"/>
                  <a:gd name="T17" fmla="*/ 10 h 18"/>
                  <a:gd name="T18" fmla="*/ 11 w 12"/>
                  <a:gd name="T19" fmla="*/ 11 h 18"/>
                  <a:gd name="T20" fmla="*/ 10 w 12"/>
                  <a:gd name="T21" fmla="*/ 14 h 18"/>
                  <a:gd name="T22" fmla="*/ 10 w 12"/>
                  <a:gd name="T23" fmla="*/ 15 h 18"/>
                  <a:gd name="T24" fmla="*/ 9 w 12"/>
                  <a:gd name="T25" fmla="*/ 16 h 18"/>
                  <a:gd name="T26" fmla="*/ 8 w 12"/>
                  <a:gd name="T27" fmla="*/ 17 h 18"/>
                  <a:gd name="T28" fmla="*/ 7 w 12"/>
                  <a:gd name="T29" fmla="*/ 17 h 18"/>
                  <a:gd name="T30" fmla="*/ 6 w 12"/>
                  <a:gd name="T31" fmla="*/ 16 h 18"/>
                  <a:gd name="T32" fmla="*/ 5 w 12"/>
                  <a:gd name="T33" fmla="*/ 15 h 18"/>
                  <a:gd name="T34" fmla="*/ 3 w 12"/>
                  <a:gd name="T35" fmla="*/ 16 h 18"/>
                  <a:gd name="T36" fmla="*/ 2 w 12"/>
                  <a:gd name="T37" fmla="*/ 16 h 18"/>
                  <a:gd name="T38" fmla="*/ 1 w 12"/>
                  <a:gd name="T39" fmla="*/ 16 h 18"/>
                  <a:gd name="T40" fmla="*/ 1 w 12"/>
                  <a:gd name="T41" fmla="*/ 15 h 18"/>
                  <a:gd name="T42" fmla="*/ 0 w 12"/>
                  <a:gd name="T43" fmla="*/ 13 h 18"/>
                  <a:gd name="T44" fmla="*/ 0 w 12"/>
                  <a:gd name="T45" fmla="*/ 11 h 18"/>
                  <a:gd name="T46" fmla="*/ 0 w 12"/>
                  <a:gd name="T47" fmla="*/ 9 h 18"/>
                  <a:gd name="T48" fmla="*/ 0 w 12"/>
                  <a:gd name="T49" fmla="*/ 8 h 18"/>
                  <a:gd name="T50" fmla="*/ 1 w 12"/>
                  <a:gd name="T51" fmla="*/ 7 h 18"/>
                  <a:gd name="T52" fmla="*/ 1 w 12"/>
                  <a:gd name="T53" fmla="*/ 5 h 18"/>
                  <a:gd name="T54" fmla="*/ 2 w 12"/>
                  <a:gd name="T55" fmla="*/ 3 h 18"/>
                  <a:gd name="T56" fmla="*/ 3 w 12"/>
                  <a:gd name="T57" fmla="*/ 2 h 18"/>
                  <a:gd name="T58" fmla="*/ 3 w 12"/>
                  <a:gd name="T59" fmla="*/ 1 h 18"/>
                  <a:gd name="T60" fmla="*/ 5 w 12"/>
                  <a:gd name="T61" fmla="*/ 0 h 1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"/>
                  <a:gd name="T94" fmla="*/ 0 h 18"/>
                  <a:gd name="T95" fmla="*/ 12 w 12"/>
                  <a:gd name="T96" fmla="*/ 18 h 1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" h="18">
                    <a:moveTo>
                      <a:pt x="5" y="0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5" y="15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3" name="Freeform 195"/>
              <p:cNvSpPr>
                <a:spLocks/>
              </p:cNvSpPr>
              <p:nvPr/>
            </p:nvSpPr>
            <p:spPr bwMode="auto">
              <a:xfrm>
                <a:off x="2011" y="1917"/>
                <a:ext cx="4" cy="10"/>
              </a:xfrm>
              <a:custGeom>
                <a:avLst/>
                <a:gdLst>
                  <a:gd name="T0" fmla="*/ 2 w 4"/>
                  <a:gd name="T1" fmla="*/ 0 h 10"/>
                  <a:gd name="T2" fmla="*/ 3 w 4"/>
                  <a:gd name="T3" fmla="*/ 2 h 10"/>
                  <a:gd name="T4" fmla="*/ 2 w 4"/>
                  <a:gd name="T5" fmla="*/ 5 h 10"/>
                  <a:gd name="T6" fmla="*/ 1 w 4"/>
                  <a:gd name="T7" fmla="*/ 6 h 10"/>
                  <a:gd name="T8" fmla="*/ 1 w 4"/>
                  <a:gd name="T9" fmla="*/ 8 h 10"/>
                  <a:gd name="T10" fmla="*/ 2 w 4"/>
                  <a:gd name="T11" fmla="*/ 9 h 10"/>
                  <a:gd name="T12" fmla="*/ 1 w 4"/>
                  <a:gd name="T13" fmla="*/ 9 h 10"/>
                  <a:gd name="T14" fmla="*/ 0 w 4"/>
                  <a:gd name="T15" fmla="*/ 8 h 10"/>
                  <a:gd name="T16" fmla="*/ 0 w 4"/>
                  <a:gd name="T17" fmla="*/ 6 h 10"/>
                  <a:gd name="T18" fmla="*/ 0 w 4"/>
                  <a:gd name="T19" fmla="*/ 5 h 10"/>
                  <a:gd name="T20" fmla="*/ 0 w 4"/>
                  <a:gd name="T21" fmla="*/ 2 h 10"/>
                  <a:gd name="T22" fmla="*/ 2 w 4"/>
                  <a:gd name="T23" fmla="*/ 0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10"/>
                  <a:gd name="T38" fmla="*/ 4 w 4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10">
                    <a:moveTo>
                      <a:pt x="2" y="0"/>
                    </a:moveTo>
                    <a:lnTo>
                      <a:pt x="3" y="2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4" name="Freeform 196"/>
              <p:cNvSpPr>
                <a:spLocks/>
              </p:cNvSpPr>
              <p:nvPr/>
            </p:nvSpPr>
            <p:spPr bwMode="auto">
              <a:xfrm>
                <a:off x="2105" y="1920"/>
                <a:ext cx="29" cy="26"/>
              </a:xfrm>
              <a:custGeom>
                <a:avLst/>
                <a:gdLst>
                  <a:gd name="T0" fmla="*/ 7 w 29"/>
                  <a:gd name="T1" fmla="*/ 0 h 26"/>
                  <a:gd name="T2" fmla="*/ 9 w 29"/>
                  <a:gd name="T3" fmla="*/ 1 h 26"/>
                  <a:gd name="T4" fmla="*/ 11 w 29"/>
                  <a:gd name="T5" fmla="*/ 2 h 26"/>
                  <a:gd name="T6" fmla="*/ 12 w 29"/>
                  <a:gd name="T7" fmla="*/ 4 h 26"/>
                  <a:gd name="T8" fmla="*/ 13 w 29"/>
                  <a:gd name="T9" fmla="*/ 6 h 26"/>
                  <a:gd name="T10" fmla="*/ 14 w 29"/>
                  <a:gd name="T11" fmla="*/ 5 h 26"/>
                  <a:gd name="T12" fmla="*/ 16 w 29"/>
                  <a:gd name="T13" fmla="*/ 5 h 26"/>
                  <a:gd name="T14" fmla="*/ 18 w 29"/>
                  <a:gd name="T15" fmla="*/ 5 h 26"/>
                  <a:gd name="T16" fmla="*/ 20 w 29"/>
                  <a:gd name="T17" fmla="*/ 7 h 26"/>
                  <a:gd name="T18" fmla="*/ 22 w 29"/>
                  <a:gd name="T19" fmla="*/ 7 h 26"/>
                  <a:gd name="T20" fmla="*/ 24 w 29"/>
                  <a:gd name="T21" fmla="*/ 9 h 26"/>
                  <a:gd name="T22" fmla="*/ 26 w 29"/>
                  <a:gd name="T23" fmla="*/ 10 h 26"/>
                  <a:gd name="T24" fmla="*/ 28 w 29"/>
                  <a:gd name="T25" fmla="*/ 10 h 26"/>
                  <a:gd name="T26" fmla="*/ 27 w 29"/>
                  <a:gd name="T27" fmla="*/ 13 h 26"/>
                  <a:gd name="T28" fmla="*/ 26 w 29"/>
                  <a:gd name="T29" fmla="*/ 15 h 26"/>
                  <a:gd name="T30" fmla="*/ 24 w 29"/>
                  <a:gd name="T31" fmla="*/ 17 h 26"/>
                  <a:gd name="T32" fmla="*/ 22 w 29"/>
                  <a:gd name="T33" fmla="*/ 18 h 26"/>
                  <a:gd name="T34" fmla="*/ 22 w 29"/>
                  <a:gd name="T35" fmla="*/ 19 h 26"/>
                  <a:gd name="T36" fmla="*/ 22 w 29"/>
                  <a:gd name="T37" fmla="*/ 21 h 26"/>
                  <a:gd name="T38" fmla="*/ 22 w 29"/>
                  <a:gd name="T39" fmla="*/ 23 h 26"/>
                  <a:gd name="T40" fmla="*/ 22 w 29"/>
                  <a:gd name="T41" fmla="*/ 25 h 26"/>
                  <a:gd name="T42" fmla="*/ 21 w 29"/>
                  <a:gd name="T43" fmla="*/ 24 h 26"/>
                  <a:gd name="T44" fmla="*/ 20 w 29"/>
                  <a:gd name="T45" fmla="*/ 24 h 26"/>
                  <a:gd name="T46" fmla="*/ 18 w 29"/>
                  <a:gd name="T47" fmla="*/ 23 h 26"/>
                  <a:gd name="T48" fmla="*/ 17 w 29"/>
                  <a:gd name="T49" fmla="*/ 23 h 26"/>
                  <a:gd name="T50" fmla="*/ 16 w 29"/>
                  <a:gd name="T51" fmla="*/ 22 h 26"/>
                  <a:gd name="T52" fmla="*/ 15 w 29"/>
                  <a:gd name="T53" fmla="*/ 21 h 26"/>
                  <a:gd name="T54" fmla="*/ 13 w 29"/>
                  <a:gd name="T55" fmla="*/ 21 h 26"/>
                  <a:gd name="T56" fmla="*/ 12 w 29"/>
                  <a:gd name="T57" fmla="*/ 20 h 26"/>
                  <a:gd name="T58" fmla="*/ 11 w 29"/>
                  <a:gd name="T59" fmla="*/ 19 h 26"/>
                  <a:gd name="T60" fmla="*/ 9 w 29"/>
                  <a:gd name="T61" fmla="*/ 18 h 26"/>
                  <a:gd name="T62" fmla="*/ 8 w 29"/>
                  <a:gd name="T63" fmla="*/ 17 h 26"/>
                  <a:gd name="T64" fmla="*/ 7 w 29"/>
                  <a:gd name="T65" fmla="*/ 16 h 26"/>
                  <a:gd name="T66" fmla="*/ 5 w 29"/>
                  <a:gd name="T67" fmla="*/ 13 h 26"/>
                  <a:gd name="T68" fmla="*/ 3 w 29"/>
                  <a:gd name="T69" fmla="*/ 12 h 26"/>
                  <a:gd name="T70" fmla="*/ 1 w 29"/>
                  <a:gd name="T71" fmla="*/ 10 h 26"/>
                  <a:gd name="T72" fmla="*/ 1 w 29"/>
                  <a:gd name="T73" fmla="*/ 8 h 26"/>
                  <a:gd name="T74" fmla="*/ 0 w 29"/>
                  <a:gd name="T75" fmla="*/ 6 h 26"/>
                  <a:gd name="T76" fmla="*/ 0 w 29"/>
                  <a:gd name="T77" fmla="*/ 5 h 26"/>
                  <a:gd name="T78" fmla="*/ 1 w 29"/>
                  <a:gd name="T79" fmla="*/ 3 h 26"/>
                  <a:gd name="T80" fmla="*/ 2 w 29"/>
                  <a:gd name="T81" fmla="*/ 2 h 26"/>
                  <a:gd name="T82" fmla="*/ 3 w 29"/>
                  <a:gd name="T83" fmla="*/ 1 h 26"/>
                  <a:gd name="T84" fmla="*/ 4 w 29"/>
                  <a:gd name="T85" fmla="*/ 1 h 26"/>
                  <a:gd name="T86" fmla="*/ 5 w 29"/>
                  <a:gd name="T87" fmla="*/ 0 h 26"/>
                  <a:gd name="T88" fmla="*/ 7 w 29"/>
                  <a:gd name="T89" fmla="*/ 0 h 2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"/>
                  <a:gd name="T136" fmla="*/ 0 h 26"/>
                  <a:gd name="T137" fmla="*/ 29 w 29"/>
                  <a:gd name="T138" fmla="*/ 26 h 2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" h="26">
                    <a:moveTo>
                      <a:pt x="7" y="0"/>
                    </a:moveTo>
                    <a:lnTo>
                      <a:pt x="9" y="1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4" y="9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27" y="13"/>
                    </a:lnTo>
                    <a:lnTo>
                      <a:pt x="26" y="15"/>
                    </a:lnTo>
                    <a:lnTo>
                      <a:pt x="24" y="17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2" y="21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2" y="20"/>
                    </a:lnTo>
                    <a:lnTo>
                      <a:pt x="11" y="19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5" y="13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5" name="Freeform 197"/>
              <p:cNvSpPr>
                <a:spLocks/>
              </p:cNvSpPr>
              <p:nvPr/>
            </p:nvSpPr>
            <p:spPr bwMode="auto">
              <a:xfrm>
                <a:off x="2074" y="1931"/>
                <a:ext cx="70" cy="84"/>
              </a:xfrm>
              <a:custGeom>
                <a:avLst/>
                <a:gdLst>
                  <a:gd name="T0" fmla="*/ 24 w 70"/>
                  <a:gd name="T1" fmla="*/ 1 h 84"/>
                  <a:gd name="T2" fmla="*/ 30 w 70"/>
                  <a:gd name="T3" fmla="*/ 4 h 84"/>
                  <a:gd name="T4" fmla="*/ 36 w 70"/>
                  <a:gd name="T5" fmla="*/ 10 h 84"/>
                  <a:gd name="T6" fmla="*/ 41 w 70"/>
                  <a:gd name="T7" fmla="*/ 16 h 84"/>
                  <a:gd name="T8" fmla="*/ 46 w 70"/>
                  <a:gd name="T9" fmla="*/ 21 h 84"/>
                  <a:gd name="T10" fmla="*/ 50 w 70"/>
                  <a:gd name="T11" fmla="*/ 23 h 84"/>
                  <a:gd name="T12" fmla="*/ 59 w 70"/>
                  <a:gd name="T13" fmla="*/ 19 h 84"/>
                  <a:gd name="T14" fmla="*/ 65 w 70"/>
                  <a:gd name="T15" fmla="*/ 24 h 84"/>
                  <a:gd name="T16" fmla="*/ 69 w 70"/>
                  <a:gd name="T17" fmla="*/ 33 h 84"/>
                  <a:gd name="T18" fmla="*/ 69 w 70"/>
                  <a:gd name="T19" fmla="*/ 44 h 84"/>
                  <a:gd name="T20" fmla="*/ 65 w 70"/>
                  <a:gd name="T21" fmla="*/ 52 h 84"/>
                  <a:gd name="T22" fmla="*/ 60 w 70"/>
                  <a:gd name="T23" fmla="*/ 49 h 84"/>
                  <a:gd name="T24" fmla="*/ 56 w 70"/>
                  <a:gd name="T25" fmla="*/ 42 h 84"/>
                  <a:gd name="T26" fmla="*/ 51 w 70"/>
                  <a:gd name="T27" fmla="*/ 36 h 84"/>
                  <a:gd name="T28" fmla="*/ 46 w 70"/>
                  <a:gd name="T29" fmla="*/ 30 h 84"/>
                  <a:gd name="T30" fmla="*/ 40 w 70"/>
                  <a:gd name="T31" fmla="*/ 26 h 84"/>
                  <a:gd name="T32" fmla="*/ 36 w 70"/>
                  <a:gd name="T33" fmla="*/ 27 h 84"/>
                  <a:gd name="T34" fmla="*/ 40 w 70"/>
                  <a:gd name="T35" fmla="*/ 38 h 84"/>
                  <a:gd name="T36" fmla="*/ 45 w 70"/>
                  <a:gd name="T37" fmla="*/ 48 h 84"/>
                  <a:gd name="T38" fmla="*/ 50 w 70"/>
                  <a:gd name="T39" fmla="*/ 58 h 84"/>
                  <a:gd name="T40" fmla="*/ 57 w 70"/>
                  <a:gd name="T41" fmla="*/ 68 h 84"/>
                  <a:gd name="T42" fmla="*/ 65 w 70"/>
                  <a:gd name="T43" fmla="*/ 78 h 84"/>
                  <a:gd name="T44" fmla="*/ 61 w 70"/>
                  <a:gd name="T45" fmla="*/ 80 h 84"/>
                  <a:gd name="T46" fmla="*/ 57 w 70"/>
                  <a:gd name="T47" fmla="*/ 82 h 84"/>
                  <a:gd name="T48" fmla="*/ 53 w 70"/>
                  <a:gd name="T49" fmla="*/ 83 h 84"/>
                  <a:gd name="T50" fmla="*/ 49 w 70"/>
                  <a:gd name="T51" fmla="*/ 83 h 84"/>
                  <a:gd name="T52" fmla="*/ 44 w 70"/>
                  <a:gd name="T53" fmla="*/ 81 h 84"/>
                  <a:gd name="T54" fmla="*/ 38 w 70"/>
                  <a:gd name="T55" fmla="*/ 78 h 84"/>
                  <a:gd name="T56" fmla="*/ 33 w 70"/>
                  <a:gd name="T57" fmla="*/ 74 h 84"/>
                  <a:gd name="T58" fmla="*/ 30 w 70"/>
                  <a:gd name="T59" fmla="*/ 68 h 84"/>
                  <a:gd name="T60" fmla="*/ 27 w 70"/>
                  <a:gd name="T61" fmla="*/ 60 h 84"/>
                  <a:gd name="T62" fmla="*/ 24 w 70"/>
                  <a:gd name="T63" fmla="*/ 55 h 84"/>
                  <a:gd name="T64" fmla="*/ 17 w 70"/>
                  <a:gd name="T65" fmla="*/ 53 h 84"/>
                  <a:gd name="T66" fmla="*/ 15 w 70"/>
                  <a:gd name="T67" fmla="*/ 46 h 84"/>
                  <a:gd name="T68" fmla="*/ 14 w 70"/>
                  <a:gd name="T69" fmla="*/ 41 h 84"/>
                  <a:gd name="T70" fmla="*/ 14 w 70"/>
                  <a:gd name="T71" fmla="*/ 34 h 84"/>
                  <a:gd name="T72" fmla="*/ 15 w 70"/>
                  <a:gd name="T73" fmla="*/ 28 h 84"/>
                  <a:gd name="T74" fmla="*/ 15 w 70"/>
                  <a:gd name="T75" fmla="*/ 21 h 84"/>
                  <a:gd name="T76" fmla="*/ 12 w 70"/>
                  <a:gd name="T77" fmla="*/ 22 h 84"/>
                  <a:gd name="T78" fmla="*/ 8 w 70"/>
                  <a:gd name="T79" fmla="*/ 27 h 84"/>
                  <a:gd name="T80" fmla="*/ 4 w 70"/>
                  <a:gd name="T81" fmla="*/ 32 h 84"/>
                  <a:gd name="T82" fmla="*/ 0 w 70"/>
                  <a:gd name="T83" fmla="*/ 32 h 84"/>
                  <a:gd name="T84" fmla="*/ 1 w 70"/>
                  <a:gd name="T85" fmla="*/ 25 h 84"/>
                  <a:gd name="T86" fmla="*/ 3 w 70"/>
                  <a:gd name="T87" fmla="*/ 19 h 84"/>
                  <a:gd name="T88" fmla="*/ 6 w 70"/>
                  <a:gd name="T89" fmla="*/ 15 h 84"/>
                  <a:gd name="T90" fmla="*/ 9 w 70"/>
                  <a:gd name="T91" fmla="*/ 10 h 84"/>
                  <a:gd name="T92" fmla="*/ 13 w 70"/>
                  <a:gd name="T93" fmla="*/ 5 h 84"/>
                  <a:gd name="T94" fmla="*/ 17 w 70"/>
                  <a:gd name="T95" fmla="*/ 1 h 8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"/>
                  <a:gd name="T145" fmla="*/ 0 h 84"/>
                  <a:gd name="T146" fmla="*/ 70 w 70"/>
                  <a:gd name="T147" fmla="*/ 84 h 8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" h="84">
                    <a:moveTo>
                      <a:pt x="18" y="0"/>
                    </a:moveTo>
                    <a:lnTo>
                      <a:pt x="21" y="0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7" y="12"/>
                    </a:lnTo>
                    <a:lnTo>
                      <a:pt x="39" y="14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4" y="20"/>
                    </a:lnTo>
                    <a:lnTo>
                      <a:pt x="46" y="21"/>
                    </a:lnTo>
                    <a:lnTo>
                      <a:pt x="48" y="23"/>
                    </a:lnTo>
                    <a:lnTo>
                      <a:pt x="50" y="25"/>
                    </a:lnTo>
                    <a:lnTo>
                      <a:pt x="50" y="23"/>
                    </a:lnTo>
                    <a:lnTo>
                      <a:pt x="53" y="20"/>
                    </a:lnTo>
                    <a:lnTo>
                      <a:pt x="56" y="19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3" y="21"/>
                    </a:lnTo>
                    <a:lnTo>
                      <a:pt x="65" y="24"/>
                    </a:lnTo>
                    <a:lnTo>
                      <a:pt x="67" y="27"/>
                    </a:lnTo>
                    <a:lnTo>
                      <a:pt x="68" y="30"/>
                    </a:lnTo>
                    <a:lnTo>
                      <a:pt x="69" y="33"/>
                    </a:lnTo>
                    <a:lnTo>
                      <a:pt x="69" y="37"/>
                    </a:lnTo>
                    <a:lnTo>
                      <a:pt x="69" y="41"/>
                    </a:lnTo>
                    <a:lnTo>
                      <a:pt x="69" y="44"/>
                    </a:lnTo>
                    <a:lnTo>
                      <a:pt x="68" y="48"/>
                    </a:lnTo>
                    <a:lnTo>
                      <a:pt x="67" y="50"/>
                    </a:lnTo>
                    <a:lnTo>
                      <a:pt x="65" y="52"/>
                    </a:lnTo>
                    <a:lnTo>
                      <a:pt x="63" y="53"/>
                    </a:lnTo>
                    <a:lnTo>
                      <a:pt x="62" y="51"/>
                    </a:lnTo>
                    <a:lnTo>
                      <a:pt x="60" y="49"/>
                    </a:lnTo>
                    <a:lnTo>
                      <a:pt x="59" y="46"/>
                    </a:lnTo>
                    <a:lnTo>
                      <a:pt x="57" y="44"/>
                    </a:lnTo>
                    <a:lnTo>
                      <a:pt x="56" y="42"/>
                    </a:lnTo>
                    <a:lnTo>
                      <a:pt x="54" y="40"/>
                    </a:lnTo>
                    <a:lnTo>
                      <a:pt x="53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48" y="32"/>
                    </a:lnTo>
                    <a:lnTo>
                      <a:pt x="46" y="30"/>
                    </a:lnTo>
                    <a:lnTo>
                      <a:pt x="44" y="29"/>
                    </a:lnTo>
                    <a:lnTo>
                      <a:pt x="42" y="27"/>
                    </a:lnTo>
                    <a:lnTo>
                      <a:pt x="40" y="26"/>
                    </a:lnTo>
                    <a:lnTo>
                      <a:pt x="38" y="24"/>
                    </a:lnTo>
                    <a:lnTo>
                      <a:pt x="36" y="23"/>
                    </a:lnTo>
                    <a:lnTo>
                      <a:pt x="36" y="27"/>
                    </a:lnTo>
                    <a:lnTo>
                      <a:pt x="38" y="30"/>
                    </a:lnTo>
                    <a:lnTo>
                      <a:pt x="39" y="34"/>
                    </a:lnTo>
                    <a:lnTo>
                      <a:pt x="40" y="38"/>
                    </a:lnTo>
                    <a:lnTo>
                      <a:pt x="42" y="41"/>
                    </a:lnTo>
                    <a:lnTo>
                      <a:pt x="43" y="45"/>
                    </a:lnTo>
                    <a:lnTo>
                      <a:pt x="45" y="48"/>
                    </a:lnTo>
                    <a:lnTo>
                      <a:pt x="47" y="52"/>
                    </a:lnTo>
                    <a:lnTo>
                      <a:pt x="49" y="55"/>
                    </a:lnTo>
                    <a:lnTo>
                      <a:pt x="50" y="58"/>
                    </a:lnTo>
                    <a:lnTo>
                      <a:pt x="53" y="61"/>
                    </a:lnTo>
                    <a:lnTo>
                      <a:pt x="55" y="65"/>
                    </a:lnTo>
                    <a:lnTo>
                      <a:pt x="57" y="68"/>
                    </a:lnTo>
                    <a:lnTo>
                      <a:pt x="59" y="72"/>
                    </a:lnTo>
                    <a:lnTo>
                      <a:pt x="62" y="75"/>
                    </a:lnTo>
                    <a:lnTo>
                      <a:pt x="65" y="78"/>
                    </a:lnTo>
                    <a:lnTo>
                      <a:pt x="64" y="79"/>
                    </a:lnTo>
                    <a:lnTo>
                      <a:pt x="62" y="79"/>
                    </a:lnTo>
                    <a:lnTo>
                      <a:pt x="61" y="80"/>
                    </a:lnTo>
                    <a:lnTo>
                      <a:pt x="60" y="81"/>
                    </a:lnTo>
                    <a:lnTo>
                      <a:pt x="58" y="81"/>
                    </a:lnTo>
                    <a:lnTo>
                      <a:pt x="57" y="82"/>
                    </a:lnTo>
                    <a:lnTo>
                      <a:pt x="56" y="82"/>
                    </a:lnTo>
                    <a:lnTo>
                      <a:pt x="54" y="83"/>
                    </a:lnTo>
                    <a:lnTo>
                      <a:pt x="53" y="83"/>
                    </a:lnTo>
                    <a:lnTo>
                      <a:pt x="52" y="83"/>
                    </a:lnTo>
                    <a:lnTo>
                      <a:pt x="50" y="83"/>
                    </a:lnTo>
                    <a:lnTo>
                      <a:pt x="49" y="83"/>
                    </a:lnTo>
                    <a:lnTo>
                      <a:pt x="47" y="82"/>
                    </a:lnTo>
                    <a:lnTo>
                      <a:pt x="46" y="82"/>
                    </a:lnTo>
                    <a:lnTo>
                      <a:pt x="44" y="81"/>
                    </a:lnTo>
                    <a:lnTo>
                      <a:pt x="43" y="80"/>
                    </a:lnTo>
                    <a:lnTo>
                      <a:pt x="42" y="79"/>
                    </a:lnTo>
                    <a:lnTo>
                      <a:pt x="38" y="78"/>
                    </a:lnTo>
                    <a:lnTo>
                      <a:pt x="36" y="77"/>
                    </a:lnTo>
                    <a:lnTo>
                      <a:pt x="34" y="76"/>
                    </a:lnTo>
                    <a:lnTo>
                      <a:pt x="33" y="74"/>
                    </a:lnTo>
                    <a:lnTo>
                      <a:pt x="31" y="72"/>
                    </a:lnTo>
                    <a:lnTo>
                      <a:pt x="30" y="70"/>
                    </a:lnTo>
                    <a:lnTo>
                      <a:pt x="30" y="68"/>
                    </a:lnTo>
                    <a:lnTo>
                      <a:pt x="29" y="65"/>
                    </a:lnTo>
                    <a:lnTo>
                      <a:pt x="28" y="63"/>
                    </a:lnTo>
                    <a:lnTo>
                      <a:pt x="27" y="60"/>
                    </a:lnTo>
                    <a:lnTo>
                      <a:pt x="27" y="58"/>
                    </a:lnTo>
                    <a:lnTo>
                      <a:pt x="26" y="56"/>
                    </a:lnTo>
                    <a:lnTo>
                      <a:pt x="24" y="55"/>
                    </a:lnTo>
                    <a:lnTo>
                      <a:pt x="22" y="54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5" y="45"/>
                    </a:lnTo>
                    <a:lnTo>
                      <a:pt x="14" y="43"/>
                    </a:lnTo>
                    <a:lnTo>
                      <a:pt x="14" y="41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5" y="28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10" y="26"/>
                    </a:lnTo>
                    <a:lnTo>
                      <a:pt x="8" y="27"/>
                    </a:lnTo>
                    <a:lnTo>
                      <a:pt x="7" y="29"/>
                    </a:lnTo>
                    <a:lnTo>
                      <a:pt x="6" y="30"/>
                    </a:lnTo>
                    <a:lnTo>
                      <a:pt x="4" y="32"/>
                    </a:lnTo>
                    <a:lnTo>
                      <a:pt x="2" y="33"/>
                    </a:lnTo>
                    <a:lnTo>
                      <a:pt x="1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7" y="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6" name="Freeform 198"/>
              <p:cNvSpPr>
                <a:spLocks/>
              </p:cNvSpPr>
              <p:nvPr/>
            </p:nvSpPr>
            <p:spPr bwMode="auto">
              <a:xfrm>
                <a:off x="2079" y="1933"/>
                <a:ext cx="197" cy="111"/>
              </a:xfrm>
              <a:custGeom>
                <a:avLst/>
                <a:gdLst>
                  <a:gd name="T0" fmla="*/ 151 w 197"/>
                  <a:gd name="T1" fmla="*/ 6 h 111"/>
                  <a:gd name="T2" fmla="*/ 169 w 197"/>
                  <a:gd name="T3" fmla="*/ 14 h 111"/>
                  <a:gd name="T4" fmla="*/ 188 w 197"/>
                  <a:gd name="T5" fmla="*/ 20 h 111"/>
                  <a:gd name="T6" fmla="*/ 194 w 197"/>
                  <a:gd name="T7" fmla="*/ 26 h 111"/>
                  <a:gd name="T8" fmla="*/ 192 w 197"/>
                  <a:gd name="T9" fmla="*/ 34 h 111"/>
                  <a:gd name="T10" fmla="*/ 181 w 197"/>
                  <a:gd name="T11" fmla="*/ 35 h 111"/>
                  <a:gd name="T12" fmla="*/ 169 w 197"/>
                  <a:gd name="T13" fmla="*/ 43 h 111"/>
                  <a:gd name="T14" fmla="*/ 159 w 197"/>
                  <a:gd name="T15" fmla="*/ 54 h 111"/>
                  <a:gd name="T16" fmla="*/ 150 w 197"/>
                  <a:gd name="T17" fmla="*/ 63 h 111"/>
                  <a:gd name="T18" fmla="*/ 141 w 197"/>
                  <a:gd name="T19" fmla="*/ 69 h 111"/>
                  <a:gd name="T20" fmla="*/ 131 w 197"/>
                  <a:gd name="T21" fmla="*/ 74 h 111"/>
                  <a:gd name="T22" fmla="*/ 117 w 197"/>
                  <a:gd name="T23" fmla="*/ 83 h 111"/>
                  <a:gd name="T24" fmla="*/ 100 w 197"/>
                  <a:gd name="T25" fmla="*/ 95 h 111"/>
                  <a:gd name="T26" fmla="*/ 84 w 197"/>
                  <a:gd name="T27" fmla="*/ 105 h 111"/>
                  <a:gd name="T28" fmla="*/ 65 w 197"/>
                  <a:gd name="T29" fmla="*/ 107 h 111"/>
                  <a:gd name="T30" fmla="*/ 42 w 197"/>
                  <a:gd name="T31" fmla="*/ 101 h 111"/>
                  <a:gd name="T32" fmla="*/ 18 w 197"/>
                  <a:gd name="T33" fmla="*/ 95 h 111"/>
                  <a:gd name="T34" fmla="*/ 1 w 197"/>
                  <a:gd name="T35" fmla="*/ 87 h 111"/>
                  <a:gd name="T36" fmla="*/ 11 w 197"/>
                  <a:gd name="T37" fmla="*/ 85 h 111"/>
                  <a:gd name="T38" fmla="*/ 25 w 197"/>
                  <a:gd name="T39" fmla="*/ 88 h 111"/>
                  <a:gd name="T40" fmla="*/ 38 w 197"/>
                  <a:gd name="T41" fmla="*/ 91 h 111"/>
                  <a:gd name="T42" fmla="*/ 55 w 197"/>
                  <a:gd name="T43" fmla="*/ 96 h 111"/>
                  <a:gd name="T44" fmla="*/ 74 w 197"/>
                  <a:gd name="T45" fmla="*/ 99 h 111"/>
                  <a:gd name="T46" fmla="*/ 88 w 197"/>
                  <a:gd name="T47" fmla="*/ 90 h 111"/>
                  <a:gd name="T48" fmla="*/ 91 w 197"/>
                  <a:gd name="T49" fmla="*/ 78 h 111"/>
                  <a:gd name="T50" fmla="*/ 81 w 197"/>
                  <a:gd name="T51" fmla="*/ 73 h 111"/>
                  <a:gd name="T52" fmla="*/ 72 w 197"/>
                  <a:gd name="T53" fmla="*/ 69 h 111"/>
                  <a:gd name="T54" fmla="*/ 66 w 197"/>
                  <a:gd name="T55" fmla="*/ 63 h 111"/>
                  <a:gd name="T56" fmla="*/ 75 w 197"/>
                  <a:gd name="T57" fmla="*/ 53 h 111"/>
                  <a:gd name="T58" fmla="*/ 88 w 197"/>
                  <a:gd name="T59" fmla="*/ 44 h 111"/>
                  <a:gd name="T60" fmla="*/ 101 w 197"/>
                  <a:gd name="T61" fmla="*/ 45 h 111"/>
                  <a:gd name="T62" fmla="*/ 115 w 197"/>
                  <a:gd name="T63" fmla="*/ 52 h 111"/>
                  <a:gd name="T64" fmla="*/ 130 w 197"/>
                  <a:gd name="T65" fmla="*/ 60 h 111"/>
                  <a:gd name="T66" fmla="*/ 143 w 197"/>
                  <a:gd name="T67" fmla="*/ 62 h 111"/>
                  <a:gd name="T68" fmla="*/ 152 w 197"/>
                  <a:gd name="T69" fmla="*/ 52 h 111"/>
                  <a:gd name="T70" fmla="*/ 157 w 197"/>
                  <a:gd name="T71" fmla="*/ 43 h 111"/>
                  <a:gd name="T72" fmla="*/ 162 w 197"/>
                  <a:gd name="T73" fmla="*/ 35 h 111"/>
                  <a:gd name="T74" fmla="*/ 163 w 197"/>
                  <a:gd name="T75" fmla="*/ 30 h 111"/>
                  <a:gd name="T76" fmla="*/ 151 w 197"/>
                  <a:gd name="T77" fmla="*/ 36 h 111"/>
                  <a:gd name="T78" fmla="*/ 146 w 197"/>
                  <a:gd name="T79" fmla="*/ 36 h 111"/>
                  <a:gd name="T80" fmla="*/ 150 w 197"/>
                  <a:gd name="T81" fmla="*/ 28 h 111"/>
                  <a:gd name="T82" fmla="*/ 156 w 197"/>
                  <a:gd name="T83" fmla="*/ 19 h 111"/>
                  <a:gd name="T84" fmla="*/ 148 w 197"/>
                  <a:gd name="T85" fmla="*/ 22 h 111"/>
                  <a:gd name="T86" fmla="*/ 140 w 197"/>
                  <a:gd name="T87" fmla="*/ 26 h 111"/>
                  <a:gd name="T88" fmla="*/ 135 w 197"/>
                  <a:gd name="T89" fmla="*/ 25 h 111"/>
                  <a:gd name="T90" fmla="*/ 140 w 197"/>
                  <a:gd name="T91" fmla="*/ 15 h 111"/>
                  <a:gd name="T92" fmla="*/ 140 w 197"/>
                  <a:gd name="T93" fmla="*/ 10 h 111"/>
                  <a:gd name="T94" fmla="*/ 133 w 197"/>
                  <a:gd name="T95" fmla="*/ 13 h 111"/>
                  <a:gd name="T96" fmla="*/ 125 w 197"/>
                  <a:gd name="T97" fmla="*/ 14 h 111"/>
                  <a:gd name="T98" fmla="*/ 126 w 197"/>
                  <a:gd name="T99" fmla="*/ 9 h 111"/>
                  <a:gd name="T100" fmla="*/ 134 w 197"/>
                  <a:gd name="T101" fmla="*/ 2 h 1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7"/>
                  <a:gd name="T154" fmla="*/ 0 h 111"/>
                  <a:gd name="T155" fmla="*/ 197 w 197"/>
                  <a:gd name="T156" fmla="*/ 111 h 1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7" h="111">
                    <a:moveTo>
                      <a:pt x="137" y="0"/>
                    </a:moveTo>
                    <a:lnTo>
                      <a:pt x="141" y="1"/>
                    </a:lnTo>
                    <a:lnTo>
                      <a:pt x="144" y="3"/>
                    </a:lnTo>
                    <a:lnTo>
                      <a:pt x="148" y="4"/>
                    </a:lnTo>
                    <a:lnTo>
                      <a:pt x="151" y="6"/>
                    </a:lnTo>
                    <a:lnTo>
                      <a:pt x="155" y="8"/>
                    </a:lnTo>
                    <a:lnTo>
                      <a:pt x="158" y="9"/>
                    </a:lnTo>
                    <a:lnTo>
                      <a:pt x="162" y="11"/>
                    </a:lnTo>
                    <a:lnTo>
                      <a:pt x="165" y="13"/>
                    </a:lnTo>
                    <a:lnTo>
                      <a:pt x="169" y="14"/>
                    </a:lnTo>
                    <a:lnTo>
                      <a:pt x="172" y="15"/>
                    </a:lnTo>
                    <a:lnTo>
                      <a:pt x="176" y="17"/>
                    </a:lnTo>
                    <a:lnTo>
                      <a:pt x="180" y="18"/>
                    </a:lnTo>
                    <a:lnTo>
                      <a:pt x="184" y="19"/>
                    </a:lnTo>
                    <a:lnTo>
                      <a:pt x="188" y="20"/>
                    </a:lnTo>
                    <a:lnTo>
                      <a:pt x="192" y="21"/>
                    </a:lnTo>
                    <a:lnTo>
                      <a:pt x="196" y="22"/>
                    </a:lnTo>
                    <a:lnTo>
                      <a:pt x="196" y="23"/>
                    </a:lnTo>
                    <a:lnTo>
                      <a:pt x="195" y="25"/>
                    </a:lnTo>
                    <a:lnTo>
                      <a:pt x="194" y="26"/>
                    </a:lnTo>
                    <a:lnTo>
                      <a:pt x="194" y="28"/>
                    </a:lnTo>
                    <a:lnTo>
                      <a:pt x="193" y="29"/>
                    </a:lnTo>
                    <a:lnTo>
                      <a:pt x="193" y="30"/>
                    </a:lnTo>
                    <a:lnTo>
                      <a:pt x="192" y="32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88" y="33"/>
                    </a:lnTo>
                    <a:lnTo>
                      <a:pt x="185" y="33"/>
                    </a:lnTo>
                    <a:lnTo>
                      <a:pt x="183" y="34"/>
                    </a:lnTo>
                    <a:lnTo>
                      <a:pt x="181" y="35"/>
                    </a:lnTo>
                    <a:lnTo>
                      <a:pt x="178" y="36"/>
                    </a:lnTo>
                    <a:lnTo>
                      <a:pt x="176" y="37"/>
                    </a:lnTo>
                    <a:lnTo>
                      <a:pt x="174" y="39"/>
                    </a:lnTo>
                    <a:lnTo>
                      <a:pt x="171" y="41"/>
                    </a:lnTo>
                    <a:lnTo>
                      <a:pt x="169" y="43"/>
                    </a:lnTo>
                    <a:lnTo>
                      <a:pt x="167" y="45"/>
                    </a:lnTo>
                    <a:lnTo>
                      <a:pt x="165" y="47"/>
                    </a:lnTo>
                    <a:lnTo>
                      <a:pt x="163" y="50"/>
                    </a:lnTo>
                    <a:lnTo>
                      <a:pt x="161" y="52"/>
                    </a:lnTo>
                    <a:lnTo>
                      <a:pt x="159" y="54"/>
                    </a:lnTo>
                    <a:lnTo>
                      <a:pt x="158" y="56"/>
                    </a:lnTo>
                    <a:lnTo>
                      <a:pt x="156" y="58"/>
                    </a:lnTo>
                    <a:lnTo>
                      <a:pt x="154" y="60"/>
                    </a:lnTo>
                    <a:lnTo>
                      <a:pt x="152" y="62"/>
                    </a:lnTo>
                    <a:lnTo>
                      <a:pt x="150" y="63"/>
                    </a:lnTo>
                    <a:lnTo>
                      <a:pt x="148" y="65"/>
                    </a:lnTo>
                    <a:lnTo>
                      <a:pt x="147" y="66"/>
                    </a:lnTo>
                    <a:lnTo>
                      <a:pt x="145" y="67"/>
                    </a:lnTo>
                    <a:lnTo>
                      <a:pt x="143" y="68"/>
                    </a:lnTo>
                    <a:lnTo>
                      <a:pt x="141" y="69"/>
                    </a:lnTo>
                    <a:lnTo>
                      <a:pt x="139" y="70"/>
                    </a:lnTo>
                    <a:lnTo>
                      <a:pt x="137" y="71"/>
                    </a:lnTo>
                    <a:lnTo>
                      <a:pt x="135" y="72"/>
                    </a:lnTo>
                    <a:lnTo>
                      <a:pt x="133" y="73"/>
                    </a:lnTo>
                    <a:lnTo>
                      <a:pt x="131" y="74"/>
                    </a:lnTo>
                    <a:lnTo>
                      <a:pt x="129" y="76"/>
                    </a:lnTo>
                    <a:lnTo>
                      <a:pt x="127" y="78"/>
                    </a:lnTo>
                    <a:lnTo>
                      <a:pt x="124" y="79"/>
                    </a:lnTo>
                    <a:lnTo>
                      <a:pt x="120" y="81"/>
                    </a:lnTo>
                    <a:lnTo>
                      <a:pt x="117" y="83"/>
                    </a:lnTo>
                    <a:lnTo>
                      <a:pt x="113" y="85"/>
                    </a:lnTo>
                    <a:lnTo>
                      <a:pt x="110" y="88"/>
                    </a:lnTo>
                    <a:lnTo>
                      <a:pt x="107" y="90"/>
                    </a:lnTo>
                    <a:lnTo>
                      <a:pt x="104" y="92"/>
                    </a:lnTo>
                    <a:lnTo>
                      <a:pt x="100" y="95"/>
                    </a:lnTo>
                    <a:lnTo>
                      <a:pt x="97" y="97"/>
                    </a:lnTo>
                    <a:lnTo>
                      <a:pt x="94" y="99"/>
                    </a:lnTo>
                    <a:lnTo>
                      <a:pt x="90" y="101"/>
                    </a:lnTo>
                    <a:lnTo>
                      <a:pt x="87" y="103"/>
                    </a:lnTo>
                    <a:lnTo>
                      <a:pt x="84" y="105"/>
                    </a:lnTo>
                    <a:lnTo>
                      <a:pt x="81" y="107"/>
                    </a:lnTo>
                    <a:lnTo>
                      <a:pt x="77" y="108"/>
                    </a:lnTo>
                    <a:lnTo>
                      <a:pt x="74" y="110"/>
                    </a:lnTo>
                    <a:lnTo>
                      <a:pt x="69" y="109"/>
                    </a:lnTo>
                    <a:lnTo>
                      <a:pt x="65" y="107"/>
                    </a:lnTo>
                    <a:lnTo>
                      <a:pt x="60" y="106"/>
                    </a:lnTo>
                    <a:lnTo>
                      <a:pt x="55" y="105"/>
                    </a:lnTo>
                    <a:lnTo>
                      <a:pt x="51" y="104"/>
                    </a:lnTo>
                    <a:lnTo>
                      <a:pt x="46" y="103"/>
                    </a:lnTo>
                    <a:lnTo>
                      <a:pt x="42" y="101"/>
                    </a:lnTo>
                    <a:lnTo>
                      <a:pt x="37" y="100"/>
                    </a:lnTo>
                    <a:lnTo>
                      <a:pt x="32" y="99"/>
                    </a:lnTo>
                    <a:lnTo>
                      <a:pt x="28" y="98"/>
                    </a:lnTo>
                    <a:lnTo>
                      <a:pt x="23" y="97"/>
                    </a:lnTo>
                    <a:lnTo>
                      <a:pt x="18" y="95"/>
                    </a:lnTo>
                    <a:lnTo>
                      <a:pt x="13" y="94"/>
                    </a:lnTo>
                    <a:lnTo>
                      <a:pt x="9" y="92"/>
                    </a:lnTo>
                    <a:lnTo>
                      <a:pt x="4" y="91"/>
                    </a:lnTo>
                    <a:lnTo>
                      <a:pt x="0" y="89"/>
                    </a:lnTo>
                    <a:lnTo>
                      <a:pt x="1" y="87"/>
                    </a:lnTo>
                    <a:lnTo>
                      <a:pt x="3" y="86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11" y="85"/>
                    </a:lnTo>
                    <a:lnTo>
                      <a:pt x="14" y="85"/>
                    </a:lnTo>
                    <a:lnTo>
                      <a:pt x="17" y="86"/>
                    </a:lnTo>
                    <a:lnTo>
                      <a:pt x="19" y="87"/>
                    </a:lnTo>
                    <a:lnTo>
                      <a:pt x="22" y="88"/>
                    </a:lnTo>
                    <a:lnTo>
                      <a:pt x="25" y="88"/>
                    </a:lnTo>
                    <a:lnTo>
                      <a:pt x="28" y="89"/>
                    </a:lnTo>
                    <a:lnTo>
                      <a:pt x="30" y="90"/>
                    </a:lnTo>
                    <a:lnTo>
                      <a:pt x="33" y="90"/>
                    </a:lnTo>
                    <a:lnTo>
                      <a:pt x="35" y="90"/>
                    </a:lnTo>
                    <a:lnTo>
                      <a:pt x="38" y="91"/>
                    </a:lnTo>
                    <a:lnTo>
                      <a:pt x="41" y="91"/>
                    </a:lnTo>
                    <a:lnTo>
                      <a:pt x="45" y="92"/>
                    </a:lnTo>
                    <a:lnTo>
                      <a:pt x="48" y="93"/>
                    </a:lnTo>
                    <a:lnTo>
                      <a:pt x="52" y="95"/>
                    </a:lnTo>
                    <a:lnTo>
                      <a:pt x="55" y="96"/>
                    </a:lnTo>
                    <a:lnTo>
                      <a:pt x="59" y="97"/>
                    </a:lnTo>
                    <a:lnTo>
                      <a:pt x="63" y="98"/>
                    </a:lnTo>
                    <a:lnTo>
                      <a:pt x="67" y="99"/>
                    </a:lnTo>
                    <a:lnTo>
                      <a:pt x="70" y="99"/>
                    </a:lnTo>
                    <a:lnTo>
                      <a:pt x="74" y="99"/>
                    </a:lnTo>
                    <a:lnTo>
                      <a:pt x="77" y="99"/>
                    </a:lnTo>
                    <a:lnTo>
                      <a:pt x="80" y="98"/>
                    </a:lnTo>
                    <a:lnTo>
                      <a:pt x="83" y="96"/>
                    </a:lnTo>
                    <a:lnTo>
                      <a:pt x="85" y="94"/>
                    </a:lnTo>
                    <a:lnTo>
                      <a:pt x="88" y="90"/>
                    </a:lnTo>
                    <a:lnTo>
                      <a:pt x="89" y="87"/>
                    </a:lnTo>
                    <a:lnTo>
                      <a:pt x="88" y="84"/>
                    </a:lnTo>
                    <a:lnTo>
                      <a:pt x="89" y="82"/>
                    </a:lnTo>
                    <a:lnTo>
                      <a:pt x="90" y="80"/>
                    </a:lnTo>
                    <a:lnTo>
                      <a:pt x="91" y="78"/>
                    </a:lnTo>
                    <a:lnTo>
                      <a:pt x="89" y="77"/>
                    </a:lnTo>
                    <a:lnTo>
                      <a:pt x="88" y="76"/>
                    </a:lnTo>
                    <a:lnTo>
                      <a:pt x="85" y="75"/>
                    </a:lnTo>
                    <a:lnTo>
                      <a:pt x="84" y="74"/>
                    </a:lnTo>
                    <a:lnTo>
                      <a:pt x="81" y="73"/>
                    </a:lnTo>
                    <a:lnTo>
                      <a:pt x="80" y="73"/>
                    </a:lnTo>
                    <a:lnTo>
                      <a:pt x="78" y="72"/>
                    </a:lnTo>
                    <a:lnTo>
                      <a:pt x="76" y="71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71" y="68"/>
                    </a:lnTo>
                    <a:lnTo>
                      <a:pt x="69" y="67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6" y="63"/>
                    </a:lnTo>
                    <a:lnTo>
                      <a:pt x="65" y="61"/>
                    </a:lnTo>
                    <a:lnTo>
                      <a:pt x="68" y="59"/>
                    </a:lnTo>
                    <a:lnTo>
                      <a:pt x="70" y="57"/>
                    </a:lnTo>
                    <a:lnTo>
                      <a:pt x="73" y="55"/>
                    </a:lnTo>
                    <a:lnTo>
                      <a:pt x="75" y="53"/>
                    </a:lnTo>
                    <a:lnTo>
                      <a:pt x="78" y="51"/>
                    </a:lnTo>
                    <a:lnTo>
                      <a:pt x="80" y="49"/>
                    </a:lnTo>
                    <a:lnTo>
                      <a:pt x="83" y="47"/>
                    </a:lnTo>
                    <a:lnTo>
                      <a:pt x="85" y="46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3" y="43"/>
                    </a:lnTo>
                    <a:lnTo>
                      <a:pt x="96" y="43"/>
                    </a:lnTo>
                    <a:lnTo>
                      <a:pt x="98" y="43"/>
                    </a:lnTo>
                    <a:lnTo>
                      <a:pt x="101" y="45"/>
                    </a:lnTo>
                    <a:lnTo>
                      <a:pt x="104" y="46"/>
                    </a:lnTo>
                    <a:lnTo>
                      <a:pt x="106" y="49"/>
                    </a:lnTo>
                    <a:lnTo>
                      <a:pt x="109" y="50"/>
                    </a:lnTo>
                    <a:lnTo>
                      <a:pt x="112" y="51"/>
                    </a:lnTo>
                    <a:lnTo>
                      <a:pt x="115" y="52"/>
                    </a:lnTo>
                    <a:lnTo>
                      <a:pt x="118" y="54"/>
                    </a:lnTo>
                    <a:lnTo>
                      <a:pt x="120" y="55"/>
                    </a:lnTo>
                    <a:lnTo>
                      <a:pt x="124" y="57"/>
                    </a:lnTo>
                    <a:lnTo>
                      <a:pt x="127" y="59"/>
                    </a:lnTo>
                    <a:lnTo>
                      <a:pt x="130" y="60"/>
                    </a:lnTo>
                    <a:lnTo>
                      <a:pt x="133" y="61"/>
                    </a:lnTo>
                    <a:lnTo>
                      <a:pt x="135" y="62"/>
                    </a:lnTo>
                    <a:lnTo>
                      <a:pt x="138" y="63"/>
                    </a:lnTo>
                    <a:lnTo>
                      <a:pt x="141" y="63"/>
                    </a:lnTo>
                    <a:lnTo>
                      <a:pt x="143" y="62"/>
                    </a:lnTo>
                    <a:lnTo>
                      <a:pt x="146" y="60"/>
                    </a:lnTo>
                    <a:lnTo>
                      <a:pt x="148" y="58"/>
                    </a:lnTo>
                    <a:lnTo>
                      <a:pt x="150" y="55"/>
                    </a:lnTo>
                    <a:lnTo>
                      <a:pt x="151" y="53"/>
                    </a:lnTo>
                    <a:lnTo>
                      <a:pt x="152" y="52"/>
                    </a:lnTo>
                    <a:lnTo>
                      <a:pt x="153" y="50"/>
                    </a:lnTo>
                    <a:lnTo>
                      <a:pt x="154" y="48"/>
                    </a:lnTo>
                    <a:lnTo>
                      <a:pt x="155" y="47"/>
                    </a:lnTo>
                    <a:lnTo>
                      <a:pt x="156" y="45"/>
                    </a:lnTo>
                    <a:lnTo>
                      <a:pt x="157" y="43"/>
                    </a:lnTo>
                    <a:lnTo>
                      <a:pt x="158" y="42"/>
                    </a:lnTo>
                    <a:lnTo>
                      <a:pt x="159" y="40"/>
                    </a:lnTo>
                    <a:lnTo>
                      <a:pt x="160" y="38"/>
                    </a:lnTo>
                    <a:lnTo>
                      <a:pt x="161" y="37"/>
                    </a:lnTo>
                    <a:lnTo>
                      <a:pt x="162" y="35"/>
                    </a:lnTo>
                    <a:lnTo>
                      <a:pt x="163" y="33"/>
                    </a:lnTo>
                    <a:lnTo>
                      <a:pt x="163" y="32"/>
                    </a:lnTo>
                    <a:lnTo>
                      <a:pt x="164" y="30"/>
                    </a:lnTo>
                    <a:lnTo>
                      <a:pt x="165" y="28"/>
                    </a:lnTo>
                    <a:lnTo>
                      <a:pt x="163" y="30"/>
                    </a:lnTo>
                    <a:lnTo>
                      <a:pt x="161" y="32"/>
                    </a:lnTo>
                    <a:lnTo>
                      <a:pt x="158" y="33"/>
                    </a:lnTo>
                    <a:lnTo>
                      <a:pt x="156" y="35"/>
                    </a:lnTo>
                    <a:lnTo>
                      <a:pt x="154" y="35"/>
                    </a:lnTo>
                    <a:lnTo>
                      <a:pt x="151" y="36"/>
                    </a:lnTo>
                    <a:lnTo>
                      <a:pt x="150" y="37"/>
                    </a:lnTo>
                    <a:lnTo>
                      <a:pt x="149" y="37"/>
                    </a:lnTo>
                    <a:lnTo>
                      <a:pt x="147" y="37"/>
                    </a:lnTo>
                    <a:lnTo>
                      <a:pt x="146" y="38"/>
                    </a:lnTo>
                    <a:lnTo>
                      <a:pt x="146" y="36"/>
                    </a:lnTo>
                    <a:lnTo>
                      <a:pt x="147" y="35"/>
                    </a:lnTo>
                    <a:lnTo>
                      <a:pt x="147" y="34"/>
                    </a:lnTo>
                    <a:lnTo>
                      <a:pt x="147" y="32"/>
                    </a:lnTo>
                    <a:lnTo>
                      <a:pt x="149" y="30"/>
                    </a:lnTo>
                    <a:lnTo>
                      <a:pt x="150" y="28"/>
                    </a:lnTo>
                    <a:lnTo>
                      <a:pt x="152" y="25"/>
                    </a:lnTo>
                    <a:lnTo>
                      <a:pt x="154" y="23"/>
                    </a:lnTo>
                    <a:lnTo>
                      <a:pt x="154" y="22"/>
                    </a:lnTo>
                    <a:lnTo>
                      <a:pt x="155" y="21"/>
                    </a:lnTo>
                    <a:lnTo>
                      <a:pt x="156" y="19"/>
                    </a:lnTo>
                    <a:lnTo>
                      <a:pt x="157" y="18"/>
                    </a:lnTo>
                    <a:lnTo>
                      <a:pt x="155" y="18"/>
                    </a:lnTo>
                    <a:lnTo>
                      <a:pt x="153" y="19"/>
                    </a:lnTo>
                    <a:lnTo>
                      <a:pt x="150" y="21"/>
                    </a:lnTo>
                    <a:lnTo>
                      <a:pt x="148" y="22"/>
                    </a:lnTo>
                    <a:lnTo>
                      <a:pt x="147" y="23"/>
                    </a:lnTo>
                    <a:lnTo>
                      <a:pt x="145" y="24"/>
                    </a:lnTo>
                    <a:lnTo>
                      <a:pt x="144" y="25"/>
                    </a:lnTo>
                    <a:lnTo>
                      <a:pt x="143" y="25"/>
                    </a:lnTo>
                    <a:lnTo>
                      <a:pt x="140" y="26"/>
                    </a:lnTo>
                    <a:lnTo>
                      <a:pt x="138" y="27"/>
                    </a:lnTo>
                    <a:lnTo>
                      <a:pt x="137" y="27"/>
                    </a:lnTo>
                    <a:lnTo>
                      <a:pt x="136" y="27"/>
                    </a:lnTo>
                    <a:lnTo>
                      <a:pt x="135" y="26"/>
                    </a:lnTo>
                    <a:lnTo>
                      <a:pt x="135" y="25"/>
                    </a:lnTo>
                    <a:lnTo>
                      <a:pt x="135" y="23"/>
                    </a:lnTo>
                    <a:lnTo>
                      <a:pt x="136" y="21"/>
                    </a:lnTo>
                    <a:lnTo>
                      <a:pt x="137" y="19"/>
                    </a:lnTo>
                    <a:lnTo>
                      <a:pt x="139" y="17"/>
                    </a:lnTo>
                    <a:lnTo>
                      <a:pt x="140" y="15"/>
                    </a:lnTo>
                    <a:lnTo>
                      <a:pt x="140" y="14"/>
                    </a:lnTo>
                    <a:lnTo>
                      <a:pt x="141" y="13"/>
                    </a:lnTo>
                    <a:lnTo>
                      <a:pt x="142" y="11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9" y="11"/>
                    </a:lnTo>
                    <a:lnTo>
                      <a:pt x="138" y="12"/>
                    </a:lnTo>
                    <a:lnTo>
                      <a:pt x="136" y="12"/>
                    </a:lnTo>
                    <a:lnTo>
                      <a:pt x="134" y="13"/>
                    </a:lnTo>
                    <a:lnTo>
                      <a:pt x="133" y="13"/>
                    </a:lnTo>
                    <a:lnTo>
                      <a:pt x="131" y="14"/>
                    </a:lnTo>
                    <a:lnTo>
                      <a:pt x="130" y="15"/>
                    </a:lnTo>
                    <a:lnTo>
                      <a:pt x="127" y="15"/>
                    </a:lnTo>
                    <a:lnTo>
                      <a:pt x="126" y="15"/>
                    </a:lnTo>
                    <a:lnTo>
                      <a:pt x="125" y="14"/>
                    </a:lnTo>
                    <a:lnTo>
                      <a:pt x="124" y="13"/>
                    </a:lnTo>
                    <a:lnTo>
                      <a:pt x="124" y="12"/>
                    </a:lnTo>
                    <a:lnTo>
                      <a:pt x="125" y="11"/>
                    </a:lnTo>
                    <a:lnTo>
                      <a:pt x="125" y="10"/>
                    </a:lnTo>
                    <a:lnTo>
                      <a:pt x="126" y="9"/>
                    </a:lnTo>
                    <a:lnTo>
                      <a:pt x="127" y="8"/>
                    </a:lnTo>
                    <a:lnTo>
                      <a:pt x="129" y="7"/>
                    </a:lnTo>
                    <a:lnTo>
                      <a:pt x="131" y="4"/>
                    </a:lnTo>
                    <a:lnTo>
                      <a:pt x="133" y="3"/>
                    </a:lnTo>
                    <a:lnTo>
                      <a:pt x="134" y="2"/>
                    </a:lnTo>
                    <a:lnTo>
                      <a:pt x="135" y="1"/>
                    </a:lnTo>
                    <a:lnTo>
                      <a:pt x="136" y="0"/>
                    </a:lnTo>
                    <a:lnTo>
                      <a:pt x="137" y="0"/>
                    </a:lnTo>
                  </a:path>
                </a:pathLst>
              </a:custGeom>
              <a:solidFill>
                <a:srgbClr val="99CC9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7" name="Freeform 199"/>
              <p:cNvSpPr>
                <a:spLocks/>
              </p:cNvSpPr>
              <p:nvPr/>
            </p:nvSpPr>
            <p:spPr bwMode="auto">
              <a:xfrm>
                <a:off x="1983" y="1939"/>
                <a:ext cx="14" cy="61"/>
              </a:xfrm>
              <a:custGeom>
                <a:avLst/>
                <a:gdLst>
                  <a:gd name="T0" fmla="*/ 13 w 14"/>
                  <a:gd name="T1" fmla="*/ 0 h 61"/>
                  <a:gd name="T2" fmla="*/ 12 w 14"/>
                  <a:gd name="T3" fmla="*/ 3 h 61"/>
                  <a:gd name="T4" fmla="*/ 11 w 14"/>
                  <a:gd name="T5" fmla="*/ 7 h 61"/>
                  <a:gd name="T6" fmla="*/ 11 w 14"/>
                  <a:gd name="T7" fmla="*/ 11 h 61"/>
                  <a:gd name="T8" fmla="*/ 10 w 14"/>
                  <a:gd name="T9" fmla="*/ 14 h 61"/>
                  <a:gd name="T10" fmla="*/ 9 w 14"/>
                  <a:gd name="T11" fmla="*/ 18 h 61"/>
                  <a:gd name="T12" fmla="*/ 9 w 14"/>
                  <a:gd name="T13" fmla="*/ 22 h 61"/>
                  <a:gd name="T14" fmla="*/ 8 w 14"/>
                  <a:gd name="T15" fmla="*/ 25 h 61"/>
                  <a:gd name="T16" fmla="*/ 7 w 14"/>
                  <a:gd name="T17" fmla="*/ 29 h 61"/>
                  <a:gd name="T18" fmla="*/ 7 w 14"/>
                  <a:gd name="T19" fmla="*/ 33 h 61"/>
                  <a:gd name="T20" fmla="*/ 6 w 14"/>
                  <a:gd name="T21" fmla="*/ 37 h 61"/>
                  <a:gd name="T22" fmla="*/ 5 w 14"/>
                  <a:gd name="T23" fmla="*/ 40 h 61"/>
                  <a:gd name="T24" fmla="*/ 4 w 14"/>
                  <a:gd name="T25" fmla="*/ 44 h 61"/>
                  <a:gd name="T26" fmla="*/ 4 w 14"/>
                  <a:gd name="T27" fmla="*/ 48 h 61"/>
                  <a:gd name="T28" fmla="*/ 3 w 14"/>
                  <a:gd name="T29" fmla="*/ 52 h 61"/>
                  <a:gd name="T30" fmla="*/ 3 w 14"/>
                  <a:gd name="T31" fmla="*/ 56 h 61"/>
                  <a:gd name="T32" fmla="*/ 2 w 14"/>
                  <a:gd name="T33" fmla="*/ 60 h 61"/>
                  <a:gd name="T34" fmla="*/ 2 w 14"/>
                  <a:gd name="T35" fmla="*/ 58 h 61"/>
                  <a:gd name="T36" fmla="*/ 1 w 14"/>
                  <a:gd name="T37" fmla="*/ 57 h 61"/>
                  <a:gd name="T38" fmla="*/ 1 w 14"/>
                  <a:gd name="T39" fmla="*/ 56 h 61"/>
                  <a:gd name="T40" fmla="*/ 1 w 14"/>
                  <a:gd name="T41" fmla="*/ 54 h 61"/>
                  <a:gd name="T42" fmla="*/ 1 w 14"/>
                  <a:gd name="T43" fmla="*/ 53 h 61"/>
                  <a:gd name="T44" fmla="*/ 0 w 14"/>
                  <a:gd name="T45" fmla="*/ 51 h 61"/>
                  <a:gd name="T46" fmla="*/ 0 w 14"/>
                  <a:gd name="T47" fmla="*/ 49 h 61"/>
                  <a:gd name="T48" fmla="*/ 0 w 14"/>
                  <a:gd name="T49" fmla="*/ 48 h 61"/>
                  <a:gd name="T50" fmla="*/ 0 w 14"/>
                  <a:gd name="T51" fmla="*/ 46 h 61"/>
                  <a:gd name="T52" fmla="*/ 0 w 14"/>
                  <a:gd name="T53" fmla="*/ 44 h 61"/>
                  <a:gd name="T54" fmla="*/ 0 w 14"/>
                  <a:gd name="T55" fmla="*/ 42 h 61"/>
                  <a:gd name="T56" fmla="*/ 0 w 14"/>
                  <a:gd name="T57" fmla="*/ 40 h 61"/>
                  <a:gd name="T58" fmla="*/ 0 w 14"/>
                  <a:gd name="T59" fmla="*/ 38 h 61"/>
                  <a:gd name="T60" fmla="*/ 0 w 14"/>
                  <a:gd name="T61" fmla="*/ 36 h 61"/>
                  <a:gd name="T62" fmla="*/ 1 w 14"/>
                  <a:gd name="T63" fmla="*/ 34 h 61"/>
                  <a:gd name="T64" fmla="*/ 1 w 14"/>
                  <a:gd name="T65" fmla="*/ 33 h 61"/>
                  <a:gd name="T66" fmla="*/ 1 w 14"/>
                  <a:gd name="T67" fmla="*/ 30 h 61"/>
                  <a:gd name="T68" fmla="*/ 1 w 14"/>
                  <a:gd name="T69" fmla="*/ 29 h 61"/>
                  <a:gd name="T70" fmla="*/ 1 w 14"/>
                  <a:gd name="T71" fmla="*/ 27 h 61"/>
                  <a:gd name="T72" fmla="*/ 1 w 14"/>
                  <a:gd name="T73" fmla="*/ 25 h 61"/>
                  <a:gd name="T74" fmla="*/ 1 w 14"/>
                  <a:gd name="T75" fmla="*/ 23 h 61"/>
                  <a:gd name="T76" fmla="*/ 1 w 14"/>
                  <a:gd name="T77" fmla="*/ 22 h 61"/>
                  <a:gd name="T78" fmla="*/ 1 w 14"/>
                  <a:gd name="T79" fmla="*/ 20 h 61"/>
                  <a:gd name="T80" fmla="*/ 2 w 14"/>
                  <a:gd name="T81" fmla="*/ 19 h 61"/>
                  <a:gd name="T82" fmla="*/ 2 w 14"/>
                  <a:gd name="T83" fmla="*/ 17 h 61"/>
                  <a:gd name="T84" fmla="*/ 2 w 14"/>
                  <a:gd name="T85" fmla="*/ 16 h 61"/>
                  <a:gd name="T86" fmla="*/ 2 w 14"/>
                  <a:gd name="T87" fmla="*/ 14 h 61"/>
                  <a:gd name="T88" fmla="*/ 3 w 14"/>
                  <a:gd name="T89" fmla="*/ 13 h 61"/>
                  <a:gd name="T90" fmla="*/ 4 w 14"/>
                  <a:gd name="T91" fmla="*/ 11 h 61"/>
                  <a:gd name="T92" fmla="*/ 6 w 14"/>
                  <a:gd name="T93" fmla="*/ 8 h 61"/>
                  <a:gd name="T94" fmla="*/ 8 w 14"/>
                  <a:gd name="T95" fmla="*/ 6 h 61"/>
                  <a:gd name="T96" fmla="*/ 10 w 14"/>
                  <a:gd name="T97" fmla="*/ 4 h 61"/>
                  <a:gd name="T98" fmla="*/ 11 w 14"/>
                  <a:gd name="T99" fmla="*/ 2 h 61"/>
                  <a:gd name="T100" fmla="*/ 13 w 14"/>
                  <a:gd name="T101" fmla="*/ 0 h 6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"/>
                  <a:gd name="T154" fmla="*/ 0 h 61"/>
                  <a:gd name="T155" fmla="*/ 14 w 14"/>
                  <a:gd name="T156" fmla="*/ 61 h 6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" h="61">
                    <a:moveTo>
                      <a:pt x="13" y="0"/>
                    </a:moveTo>
                    <a:lnTo>
                      <a:pt x="12" y="3"/>
                    </a:lnTo>
                    <a:lnTo>
                      <a:pt x="11" y="7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9" y="18"/>
                    </a:lnTo>
                    <a:lnTo>
                      <a:pt x="9" y="22"/>
                    </a:lnTo>
                    <a:lnTo>
                      <a:pt x="8" y="25"/>
                    </a:lnTo>
                    <a:lnTo>
                      <a:pt x="7" y="29"/>
                    </a:lnTo>
                    <a:lnTo>
                      <a:pt x="7" y="33"/>
                    </a:lnTo>
                    <a:lnTo>
                      <a:pt x="6" y="37"/>
                    </a:lnTo>
                    <a:lnTo>
                      <a:pt x="5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3" y="52"/>
                    </a:lnTo>
                    <a:lnTo>
                      <a:pt x="3" y="56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4"/>
                    </a:lnTo>
                    <a:lnTo>
                      <a:pt x="1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1" y="2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8" name="Freeform 200"/>
              <p:cNvSpPr>
                <a:spLocks/>
              </p:cNvSpPr>
              <p:nvPr/>
            </p:nvSpPr>
            <p:spPr bwMode="auto">
              <a:xfrm>
                <a:off x="1933" y="1952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5 w 6"/>
                  <a:gd name="T5" fmla="*/ 0 h 5"/>
                  <a:gd name="T6" fmla="*/ 4 w 6"/>
                  <a:gd name="T7" fmla="*/ 1 h 5"/>
                  <a:gd name="T8" fmla="*/ 3 w 6"/>
                  <a:gd name="T9" fmla="*/ 2 h 5"/>
                  <a:gd name="T10" fmla="*/ 1 w 6"/>
                  <a:gd name="T11" fmla="*/ 3 h 5"/>
                  <a:gd name="T12" fmla="*/ 0 w 6"/>
                  <a:gd name="T13" fmla="*/ 4 h 5"/>
                  <a:gd name="T14" fmla="*/ 0 w 6"/>
                  <a:gd name="T15" fmla="*/ 3 h 5"/>
                  <a:gd name="T16" fmla="*/ 2 w 6"/>
                  <a:gd name="T17" fmla="*/ 2 h 5"/>
                  <a:gd name="T18" fmla="*/ 3 w 6"/>
                  <a:gd name="T19" fmla="*/ 1 h 5"/>
                  <a:gd name="T20" fmla="*/ 4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5"/>
                  <a:gd name="T35" fmla="*/ 6 w 6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5">
                    <a:moveTo>
                      <a:pt x="4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9" name="Freeform 201"/>
              <p:cNvSpPr>
                <a:spLocks/>
              </p:cNvSpPr>
              <p:nvPr/>
            </p:nvSpPr>
            <p:spPr bwMode="auto">
              <a:xfrm>
                <a:off x="1934" y="1952"/>
                <a:ext cx="19" cy="35"/>
              </a:xfrm>
              <a:custGeom>
                <a:avLst/>
                <a:gdLst>
                  <a:gd name="T0" fmla="*/ 18 w 19"/>
                  <a:gd name="T1" fmla="*/ 0 h 35"/>
                  <a:gd name="T2" fmla="*/ 17 w 19"/>
                  <a:gd name="T3" fmla="*/ 2 h 35"/>
                  <a:gd name="T4" fmla="*/ 16 w 19"/>
                  <a:gd name="T5" fmla="*/ 4 h 35"/>
                  <a:gd name="T6" fmla="*/ 15 w 19"/>
                  <a:gd name="T7" fmla="*/ 6 h 35"/>
                  <a:gd name="T8" fmla="*/ 13 w 19"/>
                  <a:gd name="T9" fmla="*/ 9 h 35"/>
                  <a:gd name="T10" fmla="*/ 12 w 19"/>
                  <a:gd name="T11" fmla="*/ 11 h 35"/>
                  <a:gd name="T12" fmla="*/ 11 w 19"/>
                  <a:gd name="T13" fmla="*/ 13 h 35"/>
                  <a:gd name="T14" fmla="*/ 10 w 19"/>
                  <a:gd name="T15" fmla="*/ 15 h 35"/>
                  <a:gd name="T16" fmla="*/ 8 w 19"/>
                  <a:gd name="T17" fmla="*/ 18 h 35"/>
                  <a:gd name="T18" fmla="*/ 7 w 19"/>
                  <a:gd name="T19" fmla="*/ 19 h 35"/>
                  <a:gd name="T20" fmla="*/ 6 w 19"/>
                  <a:gd name="T21" fmla="*/ 21 h 35"/>
                  <a:gd name="T22" fmla="*/ 5 w 19"/>
                  <a:gd name="T23" fmla="*/ 23 h 35"/>
                  <a:gd name="T24" fmla="*/ 5 w 19"/>
                  <a:gd name="T25" fmla="*/ 24 h 35"/>
                  <a:gd name="T26" fmla="*/ 3 w 19"/>
                  <a:gd name="T27" fmla="*/ 27 h 35"/>
                  <a:gd name="T28" fmla="*/ 2 w 19"/>
                  <a:gd name="T29" fmla="*/ 29 h 35"/>
                  <a:gd name="T30" fmla="*/ 1 w 19"/>
                  <a:gd name="T31" fmla="*/ 32 h 35"/>
                  <a:gd name="T32" fmla="*/ 0 w 19"/>
                  <a:gd name="T33" fmla="*/ 34 h 35"/>
                  <a:gd name="T34" fmla="*/ 0 w 19"/>
                  <a:gd name="T35" fmla="*/ 32 h 35"/>
                  <a:gd name="T36" fmla="*/ 0 w 19"/>
                  <a:gd name="T37" fmla="*/ 30 h 35"/>
                  <a:gd name="T38" fmla="*/ 1 w 19"/>
                  <a:gd name="T39" fmla="*/ 27 h 35"/>
                  <a:gd name="T40" fmla="*/ 1 w 19"/>
                  <a:gd name="T41" fmla="*/ 25 h 35"/>
                  <a:gd name="T42" fmla="*/ 2 w 19"/>
                  <a:gd name="T43" fmla="*/ 23 h 35"/>
                  <a:gd name="T44" fmla="*/ 3 w 19"/>
                  <a:gd name="T45" fmla="*/ 21 h 35"/>
                  <a:gd name="T46" fmla="*/ 4 w 19"/>
                  <a:gd name="T47" fmla="*/ 19 h 35"/>
                  <a:gd name="T48" fmla="*/ 6 w 19"/>
                  <a:gd name="T49" fmla="*/ 17 h 35"/>
                  <a:gd name="T50" fmla="*/ 7 w 19"/>
                  <a:gd name="T51" fmla="*/ 15 h 35"/>
                  <a:gd name="T52" fmla="*/ 8 w 19"/>
                  <a:gd name="T53" fmla="*/ 13 h 35"/>
                  <a:gd name="T54" fmla="*/ 10 w 19"/>
                  <a:gd name="T55" fmla="*/ 10 h 35"/>
                  <a:gd name="T56" fmla="*/ 12 w 19"/>
                  <a:gd name="T57" fmla="*/ 9 h 35"/>
                  <a:gd name="T58" fmla="*/ 14 w 19"/>
                  <a:gd name="T59" fmla="*/ 6 h 35"/>
                  <a:gd name="T60" fmla="*/ 15 w 19"/>
                  <a:gd name="T61" fmla="*/ 4 h 35"/>
                  <a:gd name="T62" fmla="*/ 17 w 19"/>
                  <a:gd name="T63" fmla="*/ 2 h 35"/>
                  <a:gd name="T64" fmla="*/ 18 w 19"/>
                  <a:gd name="T65" fmla="*/ 0 h 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35"/>
                  <a:gd name="T101" fmla="*/ 19 w 19"/>
                  <a:gd name="T102" fmla="*/ 35 h 3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35">
                    <a:moveTo>
                      <a:pt x="18" y="0"/>
                    </a:moveTo>
                    <a:lnTo>
                      <a:pt x="17" y="2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8" y="18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2" y="29"/>
                    </a:lnTo>
                    <a:lnTo>
                      <a:pt x="1" y="32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2" y="23"/>
                    </a:lnTo>
                    <a:lnTo>
                      <a:pt x="3" y="21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7" y="15"/>
                    </a:lnTo>
                    <a:lnTo>
                      <a:pt x="8" y="13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0" name="Freeform 202"/>
              <p:cNvSpPr>
                <a:spLocks/>
              </p:cNvSpPr>
              <p:nvPr/>
            </p:nvSpPr>
            <p:spPr bwMode="auto">
              <a:xfrm>
                <a:off x="1933" y="1955"/>
                <a:ext cx="11" cy="16"/>
              </a:xfrm>
              <a:custGeom>
                <a:avLst/>
                <a:gdLst>
                  <a:gd name="T0" fmla="*/ 8 w 11"/>
                  <a:gd name="T1" fmla="*/ 0 h 16"/>
                  <a:gd name="T2" fmla="*/ 9 w 11"/>
                  <a:gd name="T3" fmla="*/ 0 h 16"/>
                  <a:gd name="T4" fmla="*/ 10 w 11"/>
                  <a:gd name="T5" fmla="*/ 0 h 16"/>
                  <a:gd name="T6" fmla="*/ 9 w 11"/>
                  <a:gd name="T7" fmla="*/ 2 h 16"/>
                  <a:gd name="T8" fmla="*/ 8 w 11"/>
                  <a:gd name="T9" fmla="*/ 4 h 16"/>
                  <a:gd name="T10" fmla="*/ 7 w 11"/>
                  <a:gd name="T11" fmla="*/ 6 h 16"/>
                  <a:gd name="T12" fmla="*/ 6 w 11"/>
                  <a:gd name="T13" fmla="*/ 8 h 16"/>
                  <a:gd name="T14" fmla="*/ 4 w 11"/>
                  <a:gd name="T15" fmla="*/ 9 h 16"/>
                  <a:gd name="T16" fmla="*/ 3 w 11"/>
                  <a:gd name="T17" fmla="*/ 11 h 16"/>
                  <a:gd name="T18" fmla="*/ 2 w 11"/>
                  <a:gd name="T19" fmla="*/ 13 h 16"/>
                  <a:gd name="T20" fmla="*/ 2 w 11"/>
                  <a:gd name="T21" fmla="*/ 15 h 16"/>
                  <a:gd name="T22" fmla="*/ 1 w 11"/>
                  <a:gd name="T23" fmla="*/ 15 h 16"/>
                  <a:gd name="T24" fmla="*/ 1 w 11"/>
                  <a:gd name="T25" fmla="*/ 14 h 16"/>
                  <a:gd name="T26" fmla="*/ 0 w 11"/>
                  <a:gd name="T27" fmla="*/ 12 h 16"/>
                  <a:gd name="T28" fmla="*/ 0 w 11"/>
                  <a:gd name="T29" fmla="*/ 11 h 16"/>
                  <a:gd name="T30" fmla="*/ 0 w 11"/>
                  <a:gd name="T31" fmla="*/ 10 h 16"/>
                  <a:gd name="T32" fmla="*/ 1 w 11"/>
                  <a:gd name="T33" fmla="*/ 8 h 16"/>
                  <a:gd name="T34" fmla="*/ 1 w 11"/>
                  <a:gd name="T35" fmla="*/ 6 h 16"/>
                  <a:gd name="T36" fmla="*/ 2 w 11"/>
                  <a:gd name="T37" fmla="*/ 3 h 16"/>
                  <a:gd name="T38" fmla="*/ 4 w 11"/>
                  <a:gd name="T39" fmla="*/ 2 h 16"/>
                  <a:gd name="T40" fmla="*/ 6 w 11"/>
                  <a:gd name="T41" fmla="*/ 0 h 16"/>
                  <a:gd name="T42" fmla="*/ 8 w 11"/>
                  <a:gd name="T43" fmla="*/ 0 h 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"/>
                  <a:gd name="T67" fmla="*/ 0 h 16"/>
                  <a:gd name="T68" fmla="*/ 11 w 11"/>
                  <a:gd name="T69" fmla="*/ 16 h 1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" h="16">
                    <a:moveTo>
                      <a:pt x="8" y="0"/>
                    </a:moveTo>
                    <a:lnTo>
                      <a:pt x="9" y="0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1" name="Freeform 203"/>
              <p:cNvSpPr>
                <a:spLocks/>
              </p:cNvSpPr>
              <p:nvPr/>
            </p:nvSpPr>
            <p:spPr bwMode="auto">
              <a:xfrm>
                <a:off x="2165" y="1955"/>
                <a:ext cx="127" cy="104"/>
              </a:xfrm>
              <a:custGeom>
                <a:avLst/>
                <a:gdLst>
                  <a:gd name="T0" fmla="*/ 124 w 127"/>
                  <a:gd name="T1" fmla="*/ 2 h 104"/>
                  <a:gd name="T2" fmla="*/ 126 w 127"/>
                  <a:gd name="T3" fmla="*/ 6 h 104"/>
                  <a:gd name="T4" fmla="*/ 125 w 127"/>
                  <a:gd name="T5" fmla="*/ 10 h 104"/>
                  <a:gd name="T6" fmla="*/ 121 w 127"/>
                  <a:gd name="T7" fmla="*/ 15 h 104"/>
                  <a:gd name="T8" fmla="*/ 117 w 127"/>
                  <a:gd name="T9" fmla="*/ 19 h 104"/>
                  <a:gd name="T10" fmla="*/ 112 w 127"/>
                  <a:gd name="T11" fmla="*/ 23 h 104"/>
                  <a:gd name="T12" fmla="*/ 106 w 127"/>
                  <a:gd name="T13" fmla="*/ 27 h 104"/>
                  <a:gd name="T14" fmla="*/ 102 w 127"/>
                  <a:gd name="T15" fmla="*/ 30 h 104"/>
                  <a:gd name="T16" fmla="*/ 94 w 127"/>
                  <a:gd name="T17" fmla="*/ 37 h 104"/>
                  <a:gd name="T18" fmla="*/ 83 w 127"/>
                  <a:gd name="T19" fmla="*/ 46 h 104"/>
                  <a:gd name="T20" fmla="*/ 71 w 127"/>
                  <a:gd name="T21" fmla="*/ 54 h 104"/>
                  <a:gd name="T22" fmla="*/ 59 w 127"/>
                  <a:gd name="T23" fmla="*/ 63 h 104"/>
                  <a:gd name="T24" fmla="*/ 48 w 127"/>
                  <a:gd name="T25" fmla="*/ 71 h 104"/>
                  <a:gd name="T26" fmla="*/ 36 w 127"/>
                  <a:gd name="T27" fmla="*/ 79 h 104"/>
                  <a:gd name="T28" fmla="*/ 25 w 127"/>
                  <a:gd name="T29" fmla="*/ 88 h 104"/>
                  <a:gd name="T30" fmla="*/ 14 w 127"/>
                  <a:gd name="T31" fmla="*/ 98 h 104"/>
                  <a:gd name="T32" fmla="*/ 6 w 127"/>
                  <a:gd name="T33" fmla="*/ 102 h 104"/>
                  <a:gd name="T34" fmla="*/ 2 w 127"/>
                  <a:gd name="T35" fmla="*/ 100 h 104"/>
                  <a:gd name="T36" fmla="*/ 0 w 127"/>
                  <a:gd name="T37" fmla="*/ 98 h 104"/>
                  <a:gd name="T38" fmla="*/ 1 w 127"/>
                  <a:gd name="T39" fmla="*/ 95 h 104"/>
                  <a:gd name="T40" fmla="*/ 2 w 127"/>
                  <a:gd name="T41" fmla="*/ 92 h 104"/>
                  <a:gd name="T42" fmla="*/ 5 w 127"/>
                  <a:gd name="T43" fmla="*/ 90 h 104"/>
                  <a:gd name="T44" fmla="*/ 9 w 127"/>
                  <a:gd name="T45" fmla="*/ 87 h 104"/>
                  <a:gd name="T46" fmla="*/ 12 w 127"/>
                  <a:gd name="T47" fmla="*/ 84 h 104"/>
                  <a:gd name="T48" fmla="*/ 21 w 127"/>
                  <a:gd name="T49" fmla="*/ 77 h 104"/>
                  <a:gd name="T50" fmla="*/ 35 w 127"/>
                  <a:gd name="T51" fmla="*/ 68 h 104"/>
                  <a:gd name="T52" fmla="*/ 48 w 127"/>
                  <a:gd name="T53" fmla="*/ 57 h 104"/>
                  <a:gd name="T54" fmla="*/ 62 w 127"/>
                  <a:gd name="T55" fmla="*/ 47 h 104"/>
                  <a:gd name="T56" fmla="*/ 76 w 127"/>
                  <a:gd name="T57" fmla="*/ 37 h 104"/>
                  <a:gd name="T58" fmla="*/ 90 w 127"/>
                  <a:gd name="T59" fmla="*/ 27 h 104"/>
                  <a:gd name="T60" fmla="*/ 103 w 127"/>
                  <a:gd name="T61" fmla="*/ 16 h 104"/>
                  <a:gd name="T62" fmla="*/ 116 w 127"/>
                  <a:gd name="T63" fmla="*/ 5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7"/>
                  <a:gd name="T97" fmla="*/ 0 h 104"/>
                  <a:gd name="T98" fmla="*/ 127 w 127"/>
                  <a:gd name="T99" fmla="*/ 104 h 1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7" h="104">
                    <a:moveTo>
                      <a:pt x="123" y="0"/>
                    </a:moveTo>
                    <a:lnTo>
                      <a:pt x="124" y="2"/>
                    </a:lnTo>
                    <a:lnTo>
                      <a:pt x="126" y="4"/>
                    </a:lnTo>
                    <a:lnTo>
                      <a:pt x="126" y="6"/>
                    </a:lnTo>
                    <a:lnTo>
                      <a:pt x="126" y="9"/>
                    </a:lnTo>
                    <a:lnTo>
                      <a:pt x="125" y="10"/>
                    </a:lnTo>
                    <a:lnTo>
                      <a:pt x="123" y="13"/>
                    </a:lnTo>
                    <a:lnTo>
                      <a:pt x="121" y="15"/>
                    </a:lnTo>
                    <a:lnTo>
                      <a:pt x="120" y="17"/>
                    </a:lnTo>
                    <a:lnTo>
                      <a:pt x="117" y="19"/>
                    </a:lnTo>
                    <a:lnTo>
                      <a:pt x="115" y="21"/>
                    </a:lnTo>
                    <a:lnTo>
                      <a:pt x="112" y="23"/>
                    </a:lnTo>
                    <a:lnTo>
                      <a:pt x="109" y="25"/>
                    </a:lnTo>
                    <a:lnTo>
                      <a:pt x="106" y="27"/>
                    </a:lnTo>
                    <a:lnTo>
                      <a:pt x="104" y="29"/>
                    </a:lnTo>
                    <a:lnTo>
                      <a:pt x="102" y="30"/>
                    </a:lnTo>
                    <a:lnTo>
                      <a:pt x="100" y="32"/>
                    </a:lnTo>
                    <a:lnTo>
                      <a:pt x="94" y="37"/>
                    </a:lnTo>
                    <a:lnTo>
                      <a:pt x="89" y="42"/>
                    </a:lnTo>
                    <a:lnTo>
                      <a:pt x="83" y="46"/>
                    </a:lnTo>
                    <a:lnTo>
                      <a:pt x="77" y="50"/>
                    </a:lnTo>
                    <a:lnTo>
                      <a:pt x="71" y="54"/>
                    </a:lnTo>
                    <a:lnTo>
                      <a:pt x="65" y="59"/>
                    </a:lnTo>
                    <a:lnTo>
                      <a:pt x="59" y="63"/>
                    </a:lnTo>
                    <a:lnTo>
                      <a:pt x="54" y="67"/>
                    </a:lnTo>
                    <a:lnTo>
                      <a:pt x="48" y="71"/>
                    </a:lnTo>
                    <a:lnTo>
                      <a:pt x="42" y="75"/>
                    </a:lnTo>
                    <a:lnTo>
                      <a:pt x="36" y="79"/>
                    </a:lnTo>
                    <a:lnTo>
                      <a:pt x="31" y="84"/>
                    </a:lnTo>
                    <a:lnTo>
                      <a:pt x="25" y="88"/>
                    </a:lnTo>
                    <a:lnTo>
                      <a:pt x="19" y="93"/>
                    </a:lnTo>
                    <a:lnTo>
                      <a:pt x="14" y="98"/>
                    </a:lnTo>
                    <a:lnTo>
                      <a:pt x="9" y="103"/>
                    </a:lnTo>
                    <a:lnTo>
                      <a:pt x="6" y="102"/>
                    </a:lnTo>
                    <a:lnTo>
                      <a:pt x="4" y="101"/>
                    </a:lnTo>
                    <a:lnTo>
                      <a:pt x="2" y="100"/>
                    </a:lnTo>
                    <a:lnTo>
                      <a:pt x="1" y="99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2" y="92"/>
                    </a:lnTo>
                    <a:lnTo>
                      <a:pt x="4" y="91"/>
                    </a:lnTo>
                    <a:lnTo>
                      <a:pt x="5" y="90"/>
                    </a:lnTo>
                    <a:lnTo>
                      <a:pt x="7" y="88"/>
                    </a:lnTo>
                    <a:lnTo>
                      <a:pt x="9" y="87"/>
                    </a:lnTo>
                    <a:lnTo>
                      <a:pt x="11" y="85"/>
                    </a:lnTo>
                    <a:lnTo>
                      <a:pt x="12" y="84"/>
                    </a:lnTo>
                    <a:lnTo>
                      <a:pt x="14" y="83"/>
                    </a:lnTo>
                    <a:lnTo>
                      <a:pt x="21" y="77"/>
                    </a:lnTo>
                    <a:lnTo>
                      <a:pt x="28" y="73"/>
                    </a:lnTo>
                    <a:lnTo>
                      <a:pt x="35" y="68"/>
                    </a:lnTo>
                    <a:lnTo>
                      <a:pt x="42" y="62"/>
                    </a:lnTo>
                    <a:lnTo>
                      <a:pt x="48" y="57"/>
                    </a:lnTo>
                    <a:lnTo>
                      <a:pt x="55" y="52"/>
                    </a:lnTo>
                    <a:lnTo>
                      <a:pt x="62" y="47"/>
                    </a:lnTo>
                    <a:lnTo>
                      <a:pt x="69" y="42"/>
                    </a:lnTo>
                    <a:lnTo>
                      <a:pt x="76" y="37"/>
                    </a:lnTo>
                    <a:lnTo>
                      <a:pt x="83" y="32"/>
                    </a:lnTo>
                    <a:lnTo>
                      <a:pt x="90" y="27"/>
                    </a:lnTo>
                    <a:lnTo>
                      <a:pt x="97" y="22"/>
                    </a:lnTo>
                    <a:lnTo>
                      <a:pt x="103" y="16"/>
                    </a:lnTo>
                    <a:lnTo>
                      <a:pt x="110" y="11"/>
                    </a:lnTo>
                    <a:lnTo>
                      <a:pt x="116" y="5"/>
                    </a:lnTo>
                    <a:lnTo>
                      <a:pt x="123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2" name="Freeform 204"/>
              <p:cNvSpPr>
                <a:spLocks/>
              </p:cNvSpPr>
              <p:nvPr/>
            </p:nvSpPr>
            <p:spPr bwMode="auto">
              <a:xfrm>
                <a:off x="2075" y="1970"/>
                <a:ext cx="19" cy="40"/>
              </a:xfrm>
              <a:custGeom>
                <a:avLst/>
                <a:gdLst>
                  <a:gd name="T0" fmla="*/ 1 w 19"/>
                  <a:gd name="T1" fmla="*/ 0 h 40"/>
                  <a:gd name="T2" fmla="*/ 2 w 19"/>
                  <a:gd name="T3" fmla="*/ 2 h 40"/>
                  <a:gd name="T4" fmla="*/ 3 w 19"/>
                  <a:gd name="T5" fmla="*/ 4 h 40"/>
                  <a:gd name="T6" fmla="*/ 4 w 19"/>
                  <a:gd name="T7" fmla="*/ 7 h 40"/>
                  <a:gd name="T8" fmla="*/ 6 w 19"/>
                  <a:gd name="T9" fmla="*/ 9 h 40"/>
                  <a:gd name="T10" fmla="*/ 7 w 19"/>
                  <a:gd name="T11" fmla="*/ 11 h 40"/>
                  <a:gd name="T12" fmla="*/ 8 w 19"/>
                  <a:gd name="T13" fmla="*/ 14 h 40"/>
                  <a:gd name="T14" fmla="*/ 9 w 19"/>
                  <a:gd name="T15" fmla="*/ 16 h 40"/>
                  <a:gd name="T16" fmla="*/ 10 w 19"/>
                  <a:gd name="T17" fmla="*/ 19 h 40"/>
                  <a:gd name="T18" fmla="*/ 11 w 19"/>
                  <a:gd name="T19" fmla="*/ 21 h 40"/>
                  <a:gd name="T20" fmla="*/ 12 w 19"/>
                  <a:gd name="T21" fmla="*/ 24 h 40"/>
                  <a:gd name="T22" fmla="*/ 13 w 19"/>
                  <a:gd name="T23" fmla="*/ 26 h 40"/>
                  <a:gd name="T24" fmla="*/ 14 w 19"/>
                  <a:gd name="T25" fmla="*/ 29 h 40"/>
                  <a:gd name="T26" fmla="*/ 15 w 19"/>
                  <a:gd name="T27" fmla="*/ 32 h 40"/>
                  <a:gd name="T28" fmla="*/ 16 w 19"/>
                  <a:gd name="T29" fmla="*/ 34 h 40"/>
                  <a:gd name="T30" fmla="*/ 17 w 19"/>
                  <a:gd name="T31" fmla="*/ 37 h 40"/>
                  <a:gd name="T32" fmla="*/ 18 w 19"/>
                  <a:gd name="T33" fmla="*/ 39 h 40"/>
                  <a:gd name="T34" fmla="*/ 17 w 19"/>
                  <a:gd name="T35" fmla="*/ 37 h 40"/>
                  <a:gd name="T36" fmla="*/ 15 w 19"/>
                  <a:gd name="T37" fmla="*/ 34 h 40"/>
                  <a:gd name="T38" fmla="*/ 14 w 19"/>
                  <a:gd name="T39" fmla="*/ 32 h 40"/>
                  <a:gd name="T40" fmla="*/ 12 w 19"/>
                  <a:gd name="T41" fmla="*/ 30 h 40"/>
                  <a:gd name="T42" fmla="*/ 10 w 19"/>
                  <a:gd name="T43" fmla="*/ 27 h 40"/>
                  <a:gd name="T44" fmla="*/ 9 w 19"/>
                  <a:gd name="T45" fmla="*/ 25 h 40"/>
                  <a:gd name="T46" fmla="*/ 7 w 19"/>
                  <a:gd name="T47" fmla="*/ 23 h 40"/>
                  <a:gd name="T48" fmla="*/ 6 w 19"/>
                  <a:gd name="T49" fmla="*/ 20 h 40"/>
                  <a:gd name="T50" fmla="*/ 4 w 19"/>
                  <a:gd name="T51" fmla="*/ 18 h 40"/>
                  <a:gd name="T52" fmla="*/ 3 w 19"/>
                  <a:gd name="T53" fmla="*/ 15 h 40"/>
                  <a:gd name="T54" fmla="*/ 1 w 19"/>
                  <a:gd name="T55" fmla="*/ 13 h 40"/>
                  <a:gd name="T56" fmla="*/ 1 w 19"/>
                  <a:gd name="T57" fmla="*/ 10 h 40"/>
                  <a:gd name="T58" fmla="*/ 0 w 19"/>
                  <a:gd name="T59" fmla="*/ 7 h 40"/>
                  <a:gd name="T60" fmla="*/ 0 w 19"/>
                  <a:gd name="T61" fmla="*/ 5 h 40"/>
                  <a:gd name="T62" fmla="*/ 0 w 19"/>
                  <a:gd name="T63" fmla="*/ 2 h 40"/>
                  <a:gd name="T64" fmla="*/ 1 w 19"/>
                  <a:gd name="T65" fmla="*/ 0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40"/>
                  <a:gd name="T101" fmla="*/ 19 w 19"/>
                  <a:gd name="T102" fmla="*/ 40 h 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40">
                    <a:moveTo>
                      <a:pt x="1" y="0"/>
                    </a:moveTo>
                    <a:lnTo>
                      <a:pt x="2" y="2"/>
                    </a:lnTo>
                    <a:lnTo>
                      <a:pt x="3" y="4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7" y="11"/>
                    </a:lnTo>
                    <a:lnTo>
                      <a:pt x="8" y="14"/>
                    </a:lnTo>
                    <a:lnTo>
                      <a:pt x="9" y="16"/>
                    </a:lnTo>
                    <a:lnTo>
                      <a:pt x="10" y="19"/>
                    </a:lnTo>
                    <a:lnTo>
                      <a:pt x="11" y="21"/>
                    </a:lnTo>
                    <a:lnTo>
                      <a:pt x="12" y="24"/>
                    </a:lnTo>
                    <a:lnTo>
                      <a:pt x="13" y="26"/>
                    </a:lnTo>
                    <a:lnTo>
                      <a:pt x="14" y="29"/>
                    </a:lnTo>
                    <a:lnTo>
                      <a:pt x="15" y="32"/>
                    </a:lnTo>
                    <a:lnTo>
                      <a:pt x="16" y="34"/>
                    </a:lnTo>
                    <a:lnTo>
                      <a:pt x="17" y="37"/>
                    </a:lnTo>
                    <a:lnTo>
                      <a:pt x="18" y="39"/>
                    </a:lnTo>
                    <a:lnTo>
                      <a:pt x="17" y="37"/>
                    </a:lnTo>
                    <a:lnTo>
                      <a:pt x="15" y="34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0" y="27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FC9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3" name="Freeform 205"/>
              <p:cNvSpPr>
                <a:spLocks/>
              </p:cNvSpPr>
              <p:nvPr/>
            </p:nvSpPr>
            <p:spPr bwMode="auto">
              <a:xfrm>
                <a:off x="2210" y="1970"/>
                <a:ext cx="12" cy="20"/>
              </a:xfrm>
              <a:custGeom>
                <a:avLst/>
                <a:gdLst>
                  <a:gd name="T0" fmla="*/ 10 w 12"/>
                  <a:gd name="T1" fmla="*/ 0 h 20"/>
                  <a:gd name="T2" fmla="*/ 10 w 12"/>
                  <a:gd name="T3" fmla="*/ 1 h 20"/>
                  <a:gd name="T4" fmla="*/ 10 w 12"/>
                  <a:gd name="T5" fmla="*/ 2 h 20"/>
                  <a:gd name="T6" fmla="*/ 10 w 12"/>
                  <a:gd name="T7" fmla="*/ 4 h 20"/>
                  <a:gd name="T8" fmla="*/ 11 w 12"/>
                  <a:gd name="T9" fmla="*/ 6 h 20"/>
                  <a:gd name="T10" fmla="*/ 11 w 12"/>
                  <a:gd name="T11" fmla="*/ 8 h 20"/>
                  <a:gd name="T12" fmla="*/ 11 w 12"/>
                  <a:gd name="T13" fmla="*/ 10 h 20"/>
                  <a:gd name="T14" fmla="*/ 11 w 12"/>
                  <a:gd name="T15" fmla="*/ 12 h 20"/>
                  <a:gd name="T16" fmla="*/ 11 w 12"/>
                  <a:gd name="T17" fmla="*/ 15 h 20"/>
                  <a:gd name="T18" fmla="*/ 10 w 12"/>
                  <a:gd name="T19" fmla="*/ 16 h 20"/>
                  <a:gd name="T20" fmla="*/ 10 w 12"/>
                  <a:gd name="T21" fmla="*/ 17 h 20"/>
                  <a:gd name="T22" fmla="*/ 9 w 12"/>
                  <a:gd name="T23" fmla="*/ 18 h 20"/>
                  <a:gd name="T24" fmla="*/ 9 w 12"/>
                  <a:gd name="T25" fmla="*/ 19 h 20"/>
                  <a:gd name="T26" fmla="*/ 7 w 12"/>
                  <a:gd name="T27" fmla="*/ 19 h 20"/>
                  <a:gd name="T28" fmla="*/ 6 w 12"/>
                  <a:gd name="T29" fmla="*/ 18 h 20"/>
                  <a:gd name="T30" fmla="*/ 4 w 12"/>
                  <a:gd name="T31" fmla="*/ 17 h 20"/>
                  <a:gd name="T32" fmla="*/ 3 w 12"/>
                  <a:gd name="T33" fmla="*/ 15 h 20"/>
                  <a:gd name="T34" fmla="*/ 1 w 12"/>
                  <a:gd name="T35" fmla="*/ 13 h 20"/>
                  <a:gd name="T36" fmla="*/ 0 w 12"/>
                  <a:gd name="T37" fmla="*/ 10 h 20"/>
                  <a:gd name="T38" fmla="*/ 1 w 12"/>
                  <a:gd name="T39" fmla="*/ 8 h 20"/>
                  <a:gd name="T40" fmla="*/ 2 w 12"/>
                  <a:gd name="T41" fmla="*/ 6 h 20"/>
                  <a:gd name="T42" fmla="*/ 3 w 12"/>
                  <a:gd name="T43" fmla="*/ 4 h 20"/>
                  <a:gd name="T44" fmla="*/ 5 w 12"/>
                  <a:gd name="T45" fmla="*/ 2 h 20"/>
                  <a:gd name="T46" fmla="*/ 6 w 12"/>
                  <a:gd name="T47" fmla="*/ 2 h 20"/>
                  <a:gd name="T48" fmla="*/ 7 w 12"/>
                  <a:gd name="T49" fmla="*/ 1 h 20"/>
                  <a:gd name="T50" fmla="*/ 9 w 12"/>
                  <a:gd name="T51" fmla="*/ 0 h 20"/>
                  <a:gd name="T52" fmla="*/ 10 w 12"/>
                  <a:gd name="T53" fmla="*/ 0 h 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20"/>
                  <a:gd name="T83" fmla="*/ 12 w 12"/>
                  <a:gd name="T84" fmla="*/ 20 h 2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20">
                    <a:moveTo>
                      <a:pt x="10" y="0"/>
                    </a:moveTo>
                    <a:lnTo>
                      <a:pt x="10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4" name="Freeform 206"/>
              <p:cNvSpPr>
                <a:spLocks/>
              </p:cNvSpPr>
              <p:nvPr/>
            </p:nvSpPr>
            <p:spPr bwMode="auto">
              <a:xfrm>
                <a:off x="1998" y="1975"/>
                <a:ext cx="4" cy="12"/>
              </a:xfrm>
              <a:custGeom>
                <a:avLst/>
                <a:gdLst>
                  <a:gd name="T0" fmla="*/ 3 w 4"/>
                  <a:gd name="T1" fmla="*/ 0 h 12"/>
                  <a:gd name="T2" fmla="*/ 3 w 4"/>
                  <a:gd name="T3" fmla="*/ 1 h 12"/>
                  <a:gd name="T4" fmla="*/ 3 w 4"/>
                  <a:gd name="T5" fmla="*/ 2 h 12"/>
                  <a:gd name="T6" fmla="*/ 3 w 4"/>
                  <a:gd name="T7" fmla="*/ 4 h 12"/>
                  <a:gd name="T8" fmla="*/ 3 w 4"/>
                  <a:gd name="T9" fmla="*/ 5 h 12"/>
                  <a:gd name="T10" fmla="*/ 2 w 4"/>
                  <a:gd name="T11" fmla="*/ 7 h 12"/>
                  <a:gd name="T12" fmla="*/ 2 w 4"/>
                  <a:gd name="T13" fmla="*/ 9 h 12"/>
                  <a:gd name="T14" fmla="*/ 2 w 4"/>
                  <a:gd name="T15" fmla="*/ 10 h 12"/>
                  <a:gd name="T16" fmla="*/ 1 w 4"/>
                  <a:gd name="T17" fmla="*/ 11 h 12"/>
                  <a:gd name="T18" fmla="*/ 0 w 4"/>
                  <a:gd name="T19" fmla="*/ 11 h 12"/>
                  <a:gd name="T20" fmla="*/ 0 w 4"/>
                  <a:gd name="T21" fmla="*/ 10 h 12"/>
                  <a:gd name="T22" fmla="*/ 0 w 4"/>
                  <a:gd name="T23" fmla="*/ 9 h 12"/>
                  <a:gd name="T24" fmla="*/ 0 w 4"/>
                  <a:gd name="T25" fmla="*/ 7 h 12"/>
                  <a:gd name="T26" fmla="*/ 0 w 4"/>
                  <a:gd name="T27" fmla="*/ 5 h 12"/>
                  <a:gd name="T28" fmla="*/ 1 w 4"/>
                  <a:gd name="T29" fmla="*/ 3 h 12"/>
                  <a:gd name="T30" fmla="*/ 2 w 4"/>
                  <a:gd name="T31" fmla="*/ 1 h 12"/>
                  <a:gd name="T32" fmla="*/ 2 w 4"/>
                  <a:gd name="T33" fmla="*/ 0 h 12"/>
                  <a:gd name="T34" fmla="*/ 3 w 4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12"/>
                  <a:gd name="T56" fmla="*/ 4 w 4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12">
                    <a:moveTo>
                      <a:pt x="3" y="0"/>
                    </a:move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5" name="Freeform 207"/>
              <p:cNvSpPr>
                <a:spLocks/>
              </p:cNvSpPr>
              <p:nvPr/>
            </p:nvSpPr>
            <p:spPr bwMode="auto">
              <a:xfrm>
                <a:off x="2175" y="1986"/>
                <a:ext cx="8" cy="6"/>
              </a:xfrm>
              <a:custGeom>
                <a:avLst/>
                <a:gdLst>
                  <a:gd name="T0" fmla="*/ 7 w 8"/>
                  <a:gd name="T1" fmla="*/ 0 h 6"/>
                  <a:gd name="T2" fmla="*/ 7 w 8"/>
                  <a:gd name="T3" fmla="*/ 1 h 6"/>
                  <a:gd name="T4" fmla="*/ 7 w 8"/>
                  <a:gd name="T5" fmla="*/ 3 h 6"/>
                  <a:gd name="T6" fmla="*/ 6 w 8"/>
                  <a:gd name="T7" fmla="*/ 3 h 6"/>
                  <a:gd name="T8" fmla="*/ 5 w 8"/>
                  <a:gd name="T9" fmla="*/ 4 h 6"/>
                  <a:gd name="T10" fmla="*/ 3 w 8"/>
                  <a:gd name="T11" fmla="*/ 5 h 6"/>
                  <a:gd name="T12" fmla="*/ 2 w 8"/>
                  <a:gd name="T13" fmla="*/ 5 h 6"/>
                  <a:gd name="T14" fmla="*/ 0 w 8"/>
                  <a:gd name="T15" fmla="*/ 5 h 6"/>
                  <a:gd name="T16" fmla="*/ 0 w 8"/>
                  <a:gd name="T17" fmla="*/ 4 h 6"/>
                  <a:gd name="T18" fmla="*/ 1 w 8"/>
                  <a:gd name="T19" fmla="*/ 3 h 6"/>
                  <a:gd name="T20" fmla="*/ 2 w 8"/>
                  <a:gd name="T21" fmla="*/ 3 h 6"/>
                  <a:gd name="T22" fmla="*/ 4 w 8"/>
                  <a:gd name="T23" fmla="*/ 1 h 6"/>
                  <a:gd name="T24" fmla="*/ 5 w 8"/>
                  <a:gd name="T25" fmla="*/ 1 h 6"/>
                  <a:gd name="T26" fmla="*/ 7 w 8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6"/>
                  <a:gd name="T44" fmla="*/ 8 w 8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6">
                    <a:moveTo>
                      <a:pt x="7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6" name="Freeform 208"/>
              <p:cNvSpPr>
                <a:spLocks/>
              </p:cNvSpPr>
              <p:nvPr/>
            </p:nvSpPr>
            <p:spPr bwMode="auto">
              <a:xfrm>
                <a:off x="2160" y="1986"/>
                <a:ext cx="134" cy="178"/>
              </a:xfrm>
              <a:custGeom>
                <a:avLst/>
                <a:gdLst>
                  <a:gd name="T0" fmla="*/ 127 w 134"/>
                  <a:gd name="T1" fmla="*/ 3 h 178"/>
                  <a:gd name="T2" fmla="*/ 130 w 134"/>
                  <a:gd name="T3" fmla="*/ 11 h 178"/>
                  <a:gd name="T4" fmla="*/ 131 w 134"/>
                  <a:gd name="T5" fmla="*/ 21 h 178"/>
                  <a:gd name="T6" fmla="*/ 131 w 134"/>
                  <a:gd name="T7" fmla="*/ 31 h 178"/>
                  <a:gd name="T8" fmla="*/ 132 w 134"/>
                  <a:gd name="T9" fmla="*/ 41 h 178"/>
                  <a:gd name="T10" fmla="*/ 133 w 134"/>
                  <a:gd name="T11" fmla="*/ 48 h 178"/>
                  <a:gd name="T12" fmla="*/ 131 w 134"/>
                  <a:gd name="T13" fmla="*/ 53 h 178"/>
                  <a:gd name="T14" fmla="*/ 129 w 134"/>
                  <a:gd name="T15" fmla="*/ 52 h 178"/>
                  <a:gd name="T16" fmla="*/ 127 w 134"/>
                  <a:gd name="T17" fmla="*/ 51 h 178"/>
                  <a:gd name="T18" fmla="*/ 126 w 134"/>
                  <a:gd name="T19" fmla="*/ 56 h 178"/>
                  <a:gd name="T20" fmla="*/ 124 w 134"/>
                  <a:gd name="T21" fmla="*/ 61 h 178"/>
                  <a:gd name="T22" fmla="*/ 122 w 134"/>
                  <a:gd name="T23" fmla="*/ 56 h 178"/>
                  <a:gd name="T24" fmla="*/ 118 w 134"/>
                  <a:gd name="T25" fmla="*/ 46 h 178"/>
                  <a:gd name="T26" fmla="*/ 114 w 134"/>
                  <a:gd name="T27" fmla="*/ 40 h 178"/>
                  <a:gd name="T28" fmla="*/ 106 w 134"/>
                  <a:gd name="T29" fmla="*/ 37 h 178"/>
                  <a:gd name="T30" fmla="*/ 99 w 134"/>
                  <a:gd name="T31" fmla="*/ 39 h 178"/>
                  <a:gd name="T32" fmla="*/ 93 w 134"/>
                  <a:gd name="T33" fmla="*/ 46 h 178"/>
                  <a:gd name="T34" fmla="*/ 92 w 134"/>
                  <a:gd name="T35" fmla="*/ 49 h 178"/>
                  <a:gd name="T36" fmla="*/ 87 w 134"/>
                  <a:gd name="T37" fmla="*/ 51 h 178"/>
                  <a:gd name="T38" fmla="*/ 83 w 134"/>
                  <a:gd name="T39" fmla="*/ 54 h 178"/>
                  <a:gd name="T40" fmla="*/ 68 w 134"/>
                  <a:gd name="T41" fmla="*/ 62 h 178"/>
                  <a:gd name="T42" fmla="*/ 59 w 134"/>
                  <a:gd name="T43" fmla="*/ 76 h 178"/>
                  <a:gd name="T44" fmla="*/ 53 w 134"/>
                  <a:gd name="T45" fmla="*/ 93 h 178"/>
                  <a:gd name="T46" fmla="*/ 50 w 134"/>
                  <a:gd name="T47" fmla="*/ 111 h 178"/>
                  <a:gd name="T48" fmla="*/ 49 w 134"/>
                  <a:gd name="T49" fmla="*/ 128 h 178"/>
                  <a:gd name="T50" fmla="*/ 49 w 134"/>
                  <a:gd name="T51" fmla="*/ 138 h 178"/>
                  <a:gd name="T52" fmla="*/ 51 w 134"/>
                  <a:gd name="T53" fmla="*/ 143 h 178"/>
                  <a:gd name="T54" fmla="*/ 53 w 134"/>
                  <a:gd name="T55" fmla="*/ 150 h 178"/>
                  <a:gd name="T56" fmla="*/ 48 w 134"/>
                  <a:gd name="T57" fmla="*/ 154 h 178"/>
                  <a:gd name="T58" fmla="*/ 42 w 134"/>
                  <a:gd name="T59" fmla="*/ 161 h 178"/>
                  <a:gd name="T60" fmla="*/ 37 w 134"/>
                  <a:gd name="T61" fmla="*/ 163 h 178"/>
                  <a:gd name="T62" fmla="*/ 31 w 134"/>
                  <a:gd name="T63" fmla="*/ 167 h 178"/>
                  <a:gd name="T64" fmla="*/ 22 w 134"/>
                  <a:gd name="T65" fmla="*/ 172 h 178"/>
                  <a:gd name="T66" fmla="*/ 14 w 134"/>
                  <a:gd name="T67" fmla="*/ 176 h 178"/>
                  <a:gd name="T68" fmla="*/ 7 w 134"/>
                  <a:gd name="T69" fmla="*/ 176 h 178"/>
                  <a:gd name="T70" fmla="*/ 3 w 134"/>
                  <a:gd name="T71" fmla="*/ 172 h 178"/>
                  <a:gd name="T72" fmla="*/ 3 w 134"/>
                  <a:gd name="T73" fmla="*/ 159 h 178"/>
                  <a:gd name="T74" fmla="*/ 2 w 134"/>
                  <a:gd name="T75" fmla="*/ 145 h 178"/>
                  <a:gd name="T76" fmla="*/ 1 w 134"/>
                  <a:gd name="T77" fmla="*/ 131 h 178"/>
                  <a:gd name="T78" fmla="*/ 0 w 134"/>
                  <a:gd name="T79" fmla="*/ 116 h 178"/>
                  <a:gd name="T80" fmla="*/ 0 w 134"/>
                  <a:gd name="T81" fmla="*/ 103 h 178"/>
                  <a:gd name="T82" fmla="*/ 2 w 134"/>
                  <a:gd name="T83" fmla="*/ 91 h 178"/>
                  <a:gd name="T84" fmla="*/ 11 w 134"/>
                  <a:gd name="T85" fmla="*/ 86 h 178"/>
                  <a:gd name="T86" fmla="*/ 20 w 134"/>
                  <a:gd name="T87" fmla="*/ 79 h 178"/>
                  <a:gd name="T88" fmla="*/ 29 w 134"/>
                  <a:gd name="T89" fmla="*/ 71 h 178"/>
                  <a:gd name="T90" fmla="*/ 38 w 134"/>
                  <a:gd name="T91" fmla="*/ 63 h 178"/>
                  <a:gd name="T92" fmla="*/ 48 w 134"/>
                  <a:gd name="T93" fmla="*/ 55 h 178"/>
                  <a:gd name="T94" fmla="*/ 56 w 134"/>
                  <a:gd name="T95" fmla="*/ 50 h 178"/>
                  <a:gd name="T96" fmla="*/ 63 w 134"/>
                  <a:gd name="T97" fmla="*/ 43 h 178"/>
                  <a:gd name="T98" fmla="*/ 70 w 134"/>
                  <a:gd name="T99" fmla="*/ 36 h 178"/>
                  <a:gd name="T100" fmla="*/ 77 w 134"/>
                  <a:gd name="T101" fmla="*/ 30 h 178"/>
                  <a:gd name="T102" fmla="*/ 84 w 134"/>
                  <a:gd name="T103" fmla="*/ 27 h 178"/>
                  <a:gd name="T104" fmla="*/ 90 w 134"/>
                  <a:gd name="T105" fmla="*/ 25 h 178"/>
                  <a:gd name="T106" fmla="*/ 96 w 134"/>
                  <a:gd name="T107" fmla="*/ 19 h 178"/>
                  <a:gd name="T108" fmla="*/ 103 w 134"/>
                  <a:gd name="T109" fmla="*/ 14 h 178"/>
                  <a:gd name="T110" fmla="*/ 110 w 134"/>
                  <a:gd name="T111" fmla="*/ 8 h 178"/>
                  <a:gd name="T112" fmla="*/ 116 w 134"/>
                  <a:gd name="T113" fmla="*/ 3 h 178"/>
                  <a:gd name="T114" fmla="*/ 123 w 134"/>
                  <a:gd name="T115" fmla="*/ 0 h 17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4"/>
                  <a:gd name="T175" fmla="*/ 0 h 178"/>
                  <a:gd name="T176" fmla="*/ 134 w 134"/>
                  <a:gd name="T177" fmla="*/ 178 h 17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4" h="178">
                    <a:moveTo>
                      <a:pt x="123" y="0"/>
                    </a:moveTo>
                    <a:lnTo>
                      <a:pt x="125" y="1"/>
                    </a:lnTo>
                    <a:lnTo>
                      <a:pt x="127" y="3"/>
                    </a:lnTo>
                    <a:lnTo>
                      <a:pt x="128" y="6"/>
                    </a:lnTo>
                    <a:lnTo>
                      <a:pt x="129" y="8"/>
                    </a:lnTo>
                    <a:lnTo>
                      <a:pt x="130" y="11"/>
                    </a:lnTo>
                    <a:lnTo>
                      <a:pt x="130" y="14"/>
                    </a:lnTo>
                    <a:lnTo>
                      <a:pt x="131" y="17"/>
                    </a:lnTo>
                    <a:lnTo>
                      <a:pt x="131" y="21"/>
                    </a:lnTo>
                    <a:lnTo>
                      <a:pt x="131" y="24"/>
                    </a:lnTo>
                    <a:lnTo>
                      <a:pt x="131" y="27"/>
                    </a:lnTo>
                    <a:lnTo>
                      <a:pt x="131" y="31"/>
                    </a:lnTo>
                    <a:lnTo>
                      <a:pt x="131" y="34"/>
                    </a:lnTo>
                    <a:lnTo>
                      <a:pt x="131" y="38"/>
                    </a:lnTo>
                    <a:lnTo>
                      <a:pt x="132" y="41"/>
                    </a:lnTo>
                    <a:lnTo>
                      <a:pt x="132" y="44"/>
                    </a:lnTo>
                    <a:lnTo>
                      <a:pt x="133" y="47"/>
                    </a:lnTo>
                    <a:lnTo>
                      <a:pt x="133" y="48"/>
                    </a:lnTo>
                    <a:lnTo>
                      <a:pt x="133" y="50"/>
                    </a:lnTo>
                    <a:lnTo>
                      <a:pt x="132" y="52"/>
                    </a:lnTo>
                    <a:lnTo>
                      <a:pt x="131" y="53"/>
                    </a:lnTo>
                    <a:lnTo>
                      <a:pt x="130" y="54"/>
                    </a:lnTo>
                    <a:lnTo>
                      <a:pt x="129" y="53"/>
                    </a:lnTo>
                    <a:lnTo>
                      <a:pt x="129" y="52"/>
                    </a:lnTo>
                    <a:lnTo>
                      <a:pt x="129" y="51"/>
                    </a:lnTo>
                    <a:lnTo>
                      <a:pt x="129" y="50"/>
                    </a:lnTo>
                    <a:lnTo>
                      <a:pt x="127" y="51"/>
                    </a:lnTo>
                    <a:lnTo>
                      <a:pt x="126" y="53"/>
                    </a:lnTo>
                    <a:lnTo>
                      <a:pt x="126" y="54"/>
                    </a:lnTo>
                    <a:lnTo>
                      <a:pt x="126" y="56"/>
                    </a:lnTo>
                    <a:lnTo>
                      <a:pt x="125" y="58"/>
                    </a:lnTo>
                    <a:lnTo>
                      <a:pt x="125" y="59"/>
                    </a:lnTo>
                    <a:lnTo>
                      <a:pt x="124" y="61"/>
                    </a:lnTo>
                    <a:lnTo>
                      <a:pt x="123" y="62"/>
                    </a:lnTo>
                    <a:lnTo>
                      <a:pt x="122" y="59"/>
                    </a:lnTo>
                    <a:lnTo>
                      <a:pt x="122" y="56"/>
                    </a:lnTo>
                    <a:lnTo>
                      <a:pt x="121" y="52"/>
                    </a:lnTo>
                    <a:lnTo>
                      <a:pt x="120" y="50"/>
                    </a:lnTo>
                    <a:lnTo>
                      <a:pt x="118" y="46"/>
                    </a:lnTo>
                    <a:lnTo>
                      <a:pt x="117" y="44"/>
                    </a:lnTo>
                    <a:lnTo>
                      <a:pt x="115" y="42"/>
                    </a:lnTo>
                    <a:lnTo>
                      <a:pt x="114" y="40"/>
                    </a:lnTo>
                    <a:lnTo>
                      <a:pt x="111" y="38"/>
                    </a:lnTo>
                    <a:lnTo>
                      <a:pt x="109" y="38"/>
                    </a:lnTo>
                    <a:lnTo>
                      <a:pt x="106" y="37"/>
                    </a:lnTo>
                    <a:lnTo>
                      <a:pt x="104" y="37"/>
                    </a:lnTo>
                    <a:lnTo>
                      <a:pt x="101" y="38"/>
                    </a:lnTo>
                    <a:lnTo>
                      <a:pt x="99" y="39"/>
                    </a:lnTo>
                    <a:lnTo>
                      <a:pt x="96" y="42"/>
                    </a:lnTo>
                    <a:lnTo>
                      <a:pt x="94" y="45"/>
                    </a:lnTo>
                    <a:lnTo>
                      <a:pt x="93" y="46"/>
                    </a:lnTo>
                    <a:lnTo>
                      <a:pt x="93" y="47"/>
                    </a:lnTo>
                    <a:lnTo>
                      <a:pt x="92" y="48"/>
                    </a:lnTo>
                    <a:lnTo>
                      <a:pt x="92" y="49"/>
                    </a:lnTo>
                    <a:lnTo>
                      <a:pt x="90" y="50"/>
                    </a:lnTo>
                    <a:lnTo>
                      <a:pt x="88" y="51"/>
                    </a:lnTo>
                    <a:lnTo>
                      <a:pt x="87" y="51"/>
                    </a:lnTo>
                    <a:lnTo>
                      <a:pt x="85" y="51"/>
                    </a:lnTo>
                    <a:lnTo>
                      <a:pt x="84" y="52"/>
                    </a:lnTo>
                    <a:lnTo>
                      <a:pt x="83" y="54"/>
                    </a:lnTo>
                    <a:lnTo>
                      <a:pt x="77" y="56"/>
                    </a:lnTo>
                    <a:lnTo>
                      <a:pt x="73" y="59"/>
                    </a:lnTo>
                    <a:lnTo>
                      <a:pt x="68" y="62"/>
                    </a:lnTo>
                    <a:lnTo>
                      <a:pt x="65" y="66"/>
                    </a:lnTo>
                    <a:lnTo>
                      <a:pt x="61" y="71"/>
                    </a:lnTo>
                    <a:lnTo>
                      <a:pt x="59" y="76"/>
                    </a:lnTo>
                    <a:lnTo>
                      <a:pt x="57" y="81"/>
                    </a:lnTo>
                    <a:lnTo>
                      <a:pt x="55" y="87"/>
                    </a:lnTo>
                    <a:lnTo>
                      <a:pt x="53" y="93"/>
                    </a:lnTo>
                    <a:lnTo>
                      <a:pt x="52" y="99"/>
                    </a:lnTo>
                    <a:lnTo>
                      <a:pt x="51" y="104"/>
                    </a:lnTo>
                    <a:lnTo>
                      <a:pt x="50" y="111"/>
                    </a:lnTo>
                    <a:lnTo>
                      <a:pt x="50" y="117"/>
                    </a:lnTo>
                    <a:lnTo>
                      <a:pt x="49" y="123"/>
                    </a:lnTo>
                    <a:lnTo>
                      <a:pt x="49" y="128"/>
                    </a:lnTo>
                    <a:lnTo>
                      <a:pt x="49" y="134"/>
                    </a:lnTo>
                    <a:lnTo>
                      <a:pt x="48" y="136"/>
                    </a:lnTo>
                    <a:lnTo>
                      <a:pt x="49" y="138"/>
                    </a:lnTo>
                    <a:lnTo>
                      <a:pt x="49" y="140"/>
                    </a:lnTo>
                    <a:lnTo>
                      <a:pt x="50" y="142"/>
                    </a:lnTo>
                    <a:lnTo>
                      <a:pt x="51" y="143"/>
                    </a:lnTo>
                    <a:lnTo>
                      <a:pt x="52" y="145"/>
                    </a:lnTo>
                    <a:lnTo>
                      <a:pt x="53" y="148"/>
                    </a:lnTo>
                    <a:lnTo>
                      <a:pt x="53" y="150"/>
                    </a:lnTo>
                    <a:lnTo>
                      <a:pt x="51" y="150"/>
                    </a:lnTo>
                    <a:lnTo>
                      <a:pt x="49" y="151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2" y="161"/>
                    </a:lnTo>
                    <a:lnTo>
                      <a:pt x="41" y="161"/>
                    </a:lnTo>
                    <a:lnTo>
                      <a:pt x="39" y="162"/>
                    </a:lnTo>
                    <a:lnTo>
                      <a:pt x="37" y="163"/>
                    </a:lnTo>
                    <a:lnTo>
                      <a:pt x="36" y="164"/>
                    </a:lnTo>
                    <a:lnTo>
                      <a:pt x="33" y="165"/>
                    </a:lnTo>
                    <a:lnTo>
                      <a:pt x="31" y="167"/>
                    </a:lnTo>
                    <a:lnTo>
                      <a:pt x="28" y="168"/>
                    </a:lnTo>
                    <a:lnTo>
                      <a:pt x="25" y="170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17" y="175"/>
                    </a:lnTo>
                    <a:lnTo>
                      <a:pt x="14" y="176"/>
                    </a:lnTo>
                    <a:lnTo>
                      <a:pt x="11" y="177"/>
                    </a:lnTo>
                    <a:lnTo>
                      <a:pt x="9" y="177"/>
                    </a:lnTo>
                    <a:lnTo>
                      <a:pt x="7" y="176"/>
                    </a:lnTo>
                    <a:lnTo>
                      <a:pt x="5" y="176"/>
                    </a:lnTo>
                    <a:lnTo>
                      <a:pt x="4" y="174"/>
                    </a:lnTo>
                    <a:lnTo>
                      <a:pt x="3" y="172"/>
                    </a:lnTo>
                    <a:lnTo>
                      <a:pt x="3" y="168"/>
                    </a:lnTo>
                    <a:lnTo>
                      <a:pt x="3" y="164"/>
                    </a:lnTo>
                    <a:lnTo>
                      <a:pt x="3" y="159"/>
                    </a:lnTo>
                    <a:lnTo>
                      <a:pt x="3" y="154"/>
                    </a:lnTo>
                    <a:lnTo>
                      <a:pt x="3" y="149"/>
                    </a:lnTo>
                    <a:lnTo>
                      <a:pt x="2" y="145"/>
                    </a:lnTo>
                    <a:lnTo>
                      <a:pt x="2" y="140"/>
                    </a:lnTo>
                    <a:lnTo>
                      <a:pt x="2" y="135"/>
                    </a:lnTo>
                    <a:lnTo>
                      <a:pt x="1" y="131"/>
                    </a:lnTo>
                    <a:lnTo>
                      <a:pt x="1" y="126"/>
                    </a:lnTo>
                    <a:lnTo>
                      <a:pt x="1" y="121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8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9"/>
                    </a:lnTo>
                    <a:lnTo>
                      <a:pt x="8" y="88"/>
                    </a:lnTo>
                    <a:lnTo>
                      <a:pt x="11" y="86"/>
                    </a:lnTo>
                    <a:lnTo>
                      <a:pt x="14" y="84"/>
                    </a:lnTo>
                    <a:lnTo>
                      <a:pt x="17" y="81"/>
                    </a:lnTo>
                    <a:lnTo>
                      <a:pt x="20" y="79"/>
                    </a:lnTo>
                    <a:lnTo>
                      <a:pt x="23" y="76"/>
                    </a:lnTo>
                    <a:lnTo>
                      <a:pt x="26" y="74"/>
                    </a:lnTo>
                    <a:lnTo>
                      <a:pt x="29" y="71"/>
                    </a:lnTo>
                    <a:lnTo>
                      <a:pt x="32" y="68"/>
                    </a:lnTo>
                    <a:lnTo>
                      <a:pt x="35" y="65"/>
                    </a:lnTo>
                    <a:lnTo>
                      <a:pt x="38" y="63"/>
                    </a:lnTo>
                    <a:lnTo>
                      <a:pt x="41" y="60"/>
                    </a:lnTo>
                    <a:lnTo>
                      <a:pt x="45" y="58"/>
                    </a:lnTo>
                    <a:lnTo>
                      <a:pt x="48" y="55"/>
                    </a:lnTo>
                    <a:lnTo>
                      <a:pt x="52" y="53"/>
                    </a:lnTo>
                    <a:lnTo>
                      <a:pt x="54" y="51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6"/>
                    </a:lnTo>
                    <a:lnTo>
                      <a:pt x="63" y="43"/>
                    </a:lnTo>
                    <a:lnTo>
                      <a:pt x="65" y="41"/>
                    </a:lnTo>
                    <a:lnTo>
                      <a:pt x="67" y="38"/>
                    </a:lnTo>
                    <a:lnTo>
                      <a:pt x="70" y="36"/>
                    </a:lnTo>
                    <a:lnTo>
                      <a:pt x="72" y="34"/>
                    </a:lnTo>
                    <a:lnTo>
                      <a:pt x="74" y="32"/>
                    </a:lnTo>
                    <a:lnTo>
                      <a:pt x="77" y="30"/>
                    </a:lnTo>
                    <a:lnTo>
                      <a:pt x="79" y="28"/>
                    </a:lnTo>
                    <a:lnTo>
                      <a:pt x="81" y="27"/>
                    </a:lnTo>
                    <a:lnTo>
                      <a:pt x="84" y="27"/>
                    </a:lnTo>
                    <a:lnTo>
                      <a:pt x="86" y="26"/>
                    </a:lnTo>
                    <a:lnTo>
                      <a:pt x="88" y="27"/>
                    </a:lnTo>
                    <a:lnTo>
                      <a:pt x="90" y="25"/>
                    </a:lnTo>
                    <a:lnTo>
                      <a:pt x="92" y="23"/>
                    </a:lnTo>
                    <a:lnTo>
                      <a:pt x="94" y="21"/>
                    </a:lnTo>
                    <a:lnTo>
                      <a:pt x="96" y="19"/>
                    </a:lnTo>
                    <a:lnTo>
                      <a:pt x="99" y="18"/>
                    </a:lnTo>
                    <a:lnTo>
                      <a:pt x="101" y="16"/>
                    </a:lnTo>
                    <a:lnTo>
                      <a:pt x="103" y="14"/>
                    </a:lnTo>
                    <a:lnTo>
                      <a:pt x="105" y="12"/>
                    </a:lnTo>
                    <a:lnTo>
                      <a:pt x="107" y="10"/>
                    </a:lnTo>
                    <a:lnTo>
                      <a:pt x="110" y="8"/>
                    </a:lnTo>
                    <a:lnTo>
                      <a:pt x="112" y="7"/>
                    </a:lnTo>
                    <a:lnTo>
                      <a:pt x="114" y="5"/>
                    </a:lnTo>
                    <a:lnTo>
                      <a:pt x="116" y="3"/>
                    </a:lnTo>
                    <a:lnTo>
                      <a:pt x="118" y="2"/>
                    </a:lnTo>
                    <a:lnTo>
                      <a:pt x="121" y="1"/>
                    </a:lnTo>
                    <a:lnTo>
                      <a:pt x="123" y="0"/>
                    </a:lnTo>
                  </a:path>
                </a:pathLst>
              </a:custGeom>
              <a:solidFill>
                <a:srgbClr val="99CC9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7" name="Freeform 209"/>
              <p:cNvSpPr>
                <a:spLocks/>
              </p:cNvSpPr>
              <p:nvPr/>
            </p:nvSpPr>
            <p:spPr bwMode="auto">
              <a:xfrm>
                <a:off x="1934" y="1993"/>
                <a:ext cx="8" cy="17"/>
              </a:xfrm>
              <a:custGeom>
                <a:avLst/>
                <a:gdLst>
                  <a:gd name="T0" fmla="*/ 7 w 8"/>
                  <a:gd name="T1" fmla="*/ 0 h 17"/>
                  <a:gd name="T2" fmla="*/ 7 w 8"/>
                  <a:gd name="T3" fmla="*/ 1 h 17"/>
                  <a:gd name="T4" fmla="*/ 7 w 8"/>
                  <a:gd name="T5" fmla="*/ 2 h 17"/>
                  <a:gd name="T6" fmla="*/ 6 w 8"/>
                  <a:gd name="T7" fmla="*/ 3 h 17"/>
                  <a:gd name="T8" fmla="*/ 6 w 8"/>
                  <a:gd name="T9" fmla="*/ 5 h 17"/>
                  <a:gd name="T10" fmla="*/ 6 w 8"/>
                  <a:gd name="T11" fmla="*/ 6 h 17"/>
                  <a:gd name="T12" fmla="*/ 5 w 8"/>
                  <a:gd name="T13" fmla="*/ 8 h 17"/>
                  <a:gd name="T14" fmla="*/ 5 w 8"/>
                  <a:gd name="T15" fmla="*/ 10 h 17"/>
                  <a:gd name="T16" fmla="*/ 4 w 8"/>
                  <a:gd name="T17" fmla="*/ 11 h 17"/>
                  <a:gd name="T18" fmla="*/ 4 w 8"/>
                  <a:gd name="T19" fmla="*/ 13 h 17"/>
                  <a:gd name="T20" fmla="*/ 3 w 8"/>
                  <a:gd name="T21" fmla="*/ 14 h 17"/>
                  <a:gd name="T22" fmla="*/ 3 w 8"/>
                  <a:gd name="T23" fmla="*/ 15 h 17"/>
                  <a:gd name="T24" fmla="*/ 2 w 8"/>
                  <a:gd name="T25" fmla="*/ 16 h 17"/>
                  <a:gd name="T26" fmla="*/ 1 w 8"/>
                  <a:gd name="T27" fmla="*/ 16 h 17"/>
                  <a:gd name="T28" fmla="*/ 0 w 8"/>
                  <a:gd name="T29" fmla="*/ 15 h 17"/>
                  <a:gd name="T30" fmla="*/ 0 w 8"/>
                  <a:gd name="T31" fmla="*/ 13 h 17"/>
                  <a:gd name="T32" fmla="*/ 0 w 8"/>
                  <a:gd name="T33" fmla="*/ 12 h 17"/>
                  <a:gd name="T34" fmla="*/ 0 w 8"/>
                  <a:gd name="T35" fmla="*/ 10 h 17"/>
                  <a:gd name="T36" fmla="*/ 1 w 8"/>
                  <a:gd name="T37" fmla="*/ 8 h 17"/>
                  <a:gd name="T38" fmla="*/ 1 w 8"/>
                  <a:gd name="T39" fmla="*/ 6 h 17"/>
                  <a:gd name="T40" fmla="*/ 2 w 8"/>
                  <a:gd name="T41" fmla="*/ 5 h 17"/>
                  <a:gd name="T42" fmla="*/ 3 w 8"/>
                  <a:gd name="T43" fmla="*/ 4 h 17"/>
                  <a:gd name="T44" fmla="*/ 4 w 8"/>
                  <a:gd name="T45" fmla="*/ 3 h 17"/>
                  <a:gd name="T46" fmla="*/ 6 w 8"/>
                  <a:gd name="T47" fmla="*/ 1 h 17"/>
                  <a:gd name="T48" fmla="*/ 7 w 8"/>
                  <a:gd name="T49" fmla="*/ 0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17"/>
                  <a:gd name="T77" fmla="*/ 8 w 8"/>
                  <a:gd name="T78" fmla="*/ 17 h 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17">
                    <a:moveTo>
                      <a:pt x="7" y="0"/>
                    </a:move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8" name="Freeform 210"/>
              <p:cNvSpPr>
                <a:spLocks/>
              </p:cNvSpPr>
              <p:nvPr/>
            </p:nvSpPr>
            <p:spPr bwMode="auto">
              <a:xfrm>
                <a:off x="2181" y="1993"/>
                <a:ext cx="13" cy="9"/>
              </a:xfrm>
              <a:custGeom>
                <a:avLst/>
                <a:gdLst>
                  <a:gd name="T0" fmla="*/ 10 w 13"/>
                  <a:gd name="T1" fmla="*/ 0 h 9"/>
                  <a:gd name="T2" fmla="*/ 11 w 13"/>
                  <a:gd name="T3" fmla="*/ 0 h 9"/>
                  <a:gd name="T4" fmla="*/ 12 w 13"/>
                  <a:gd name="T5" fmla="*/ 0 h 9"/>
                  <a:gd name="T6" fmla="*/ 10 w 13"/>
                  <a:gd name="T7" fmla="*/ 2 h 9"/>
                  <a:gd name="T8" fmla="*/ 8 w 13"/>
                  <a:gd name="T9" fmla="*/ 3 h 9"/>
                  <a:gd name="T10" fmla="*/ 6 w 13"/>
                  <a:gd name="T11" fmla="*/ 5 h 9"/>
                  <a:gd name="T12" fmla="*/ 4 w 13"/>
                  <a:gd name="T13" fmla="*/ 6 h 9"/>
                  <a:gd name="T14" fmla="*/ 2 w 13"/>
                  <a:gd name="T15" fmla="*/ 7 h 9"/>
                  <a:gd name="T16" fmla="*/ 0 w 13"/>
                  <a:gd name="T17" fmla="*/ 8 h 9"/>
                  <a:gd name="T18" fmla="*/ 1 w 13"/>
                  <a:gd name="T19" fmla="*/ 6 h 9"/>
                  <a:gd name="T20" fmla="*/ 3 w 13"/>
                  <a:gd name="T21" fmla="*/ 5 h 9"/>
                  <a:gd name="T22" fmla="*/ 4 w 13"/>
                  <a:gd name="T23" fmla="*/ 3 h 9"/>
                  <a:gd name="T24" fmla="*/ 5 w 13"/>
                  <a:gd name="T25" fmla="*/ 3 h 9"/>
                  <a:gd name="T26" fmla="*/ 6 w 13"/>
                  <a:gd name="T27" fmla="*/ 2 h 9"/>
                  <a:gd name="T28" fmla="*/ 8 w 13"/>
                  <a:gd name="T29" fmla="*/ 1 h 9"/>
                  <a:gd name="T30" fmla="*/ 9 w 13"/>
                  <a:gd name="T31" fmla="*/ 0 h 9"/>
                  <a:gd name="T32" fmla="*/ 10 w 13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9"/>
                  <a:gd name="T53" fmla="*/ 13 w 13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9">
                    <a:moveTo>
                      <a:pt x="10" y="0"/>
                    </a:moveTo>
                    <a:lnTo>
                      <a:pt x="11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9" name="Freeform 211"/>
              <p:cNvSpPr>
                <a:spLocks/>
              </p:cNvSpPr>
              <p:nvPr/>
            </p:nvSpPr>
            <p:spPr bwMode="auto">
              <a:xfrm>
                <a:off x="2192" y="1996"/>
                <a:ext cx="15" cy="13"/>
              </a:xfrm>
              <a:custGeom>
                <a:avLst/>
                <a:gdLst>
                  <a:gd name="T0" fmla="*/ 7 w 15"/>
                  <a:gd name="T1" fmla="*/ 0 h 13"/>
                  <a:gd name="T2" fmla="*/ 10 w 15"/>
                  <a:gd name="T3" fmla="*/ 0 h 13"/>
                  <a:gd name="T4" fmla="*/ 12 w 15"/>
                  <a:gd name="T5" fmla="*/ 1 h 13"/>
                  <a:gd name="T6" fmla="*/ 13 w 15"/>
                  <a:gd name="T7" fmla="*/ 2 h 13"/>
                  <a:gd name="T8" fmla="*/ 14 w 15"/>
                  <a:gd name="T9" fmla="*/ 3 h 13"/>
                  <a:gd name="T10" fmla="*/ 14 w 15"/>
                  <a:gd name="T11" fmla="*/ 4 h 13"/>
                  <a:gd name="T12" fmla="*/ 13 w 15"/>
                  <a:gd name="T13" fmla="*/ 6 h 13"/>
                  <a:gd name="T14" fmla="*/ 11 w 15"/>
                  <a:gd name="T15" fmla="*/ 7 h 13"/>
                  <a:gd name="T16" fmla="*/ 10 w 15"/>
                  <a:gd name="T17" fmla="*/ 8 h 13"/>
                  <a:gd name="T18" fmla="*/ 8 w 15"/>
                  <a:gd name="T19" fmla="*/ 8 h 13"/>
                  <a:gd name="T20" fmla="*/ 6 w 15"/>
                  <a:gd name="T21" fmla="*/ 9 h 13"/>
                  <a:gd name="T22" fmla="*/ 4 w 15"/>
                  <a:gd name="T23" fmla="*/ 10 h 13"/>
                  <a:gd name="T24" fmla="*/ 3 w 15"/>
                  <a:gd name="T25" fmla="*/ 11 h 13"/>
                  <a:gd name="T26" fmla="*/ 1 w 15"/>
                  <a:gd name="T27" fmla="*/ 11 h 13"/>
                  <a:gd name="T28" fmla="*/ 0 w 15"/>
                  <a:gd name="T29" fmla="*/ 12 h 13"/>
                  <a:gd name="T30" fmla="*/ 0 w 15"/>
                  <a:gd name="T31" fmla="*/ 10 h 13"/>
                  <a:gd name="T32" fmla="*/ 1 w 15"/>
                  <a:gd name="T33" fmla="*/ 8 h 13"/>
                  <a:gd name="T34" fmla="*/ 2 w 15"/>
                  <a:gd name="T35" fmla="*/ 6 h 13"/>
                  <a:gd name="T36" fmla="*/ 4 w 15"/>
                  <a:gd name="T37" fmla="*/ 5 h 13"/>
                  <a:gd name="T38" fmla="*/ 5 w 15"/>
                  <a:gd name="T39" fmla="*/ 4 h 13"/>
                  <a:gd name="T40" fmla="*/ 6 w 15"/>
                  <a:gd name="T41" fmla="*/ 3 h 13"/>
                  <a:gd name="T42" fmla="*/ 7 w 15"/>
                  <a:gd name="T43" fmla="*/ 1 h 13"/>
                  <a:gd name="T44" fmla="*/ 7 w 15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13"/>
                  <a:gd name="T71" fmla="*/ 15 w 15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13">
                    <a:moveTo>
                      <a:pt x="7" y="0"/>
                    </a:moveTo>
                    <a:lnTo>
                      <a:pt x="10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0" name="Freeform 212"/>
              <p:cNvSpPr>
                <a:spLocks/>
              </p:cNvSpPr>
              <p:nvPr/>
            </p:nvSpPr>
            <p:spPr bwMode="auto">
              <a:xfrm>
                <a:off x="1969" y="1998"/>
                <a:ext cx="6" cy="23"/>
              </a:xfrm>
              <a:custGeom>
                <a:avLst/>
                <a:gdLst>
                  <a:gd name="T0" fmla="*/ 3 w 6"/>
                  <a:gd name="T1" fmla="*/ 0 h 23"/>
                  <a:gd name="T2" fmla="*/ 3 w 6"/>
                  <a:gd name="T3" fmla="*/ 1 h 23"/>
                  <a:gd name="T4" fmla="*/ 3 w 6"/>
                  <a:gd name="T5" fmla="*/ 3 h 23"/>
                  <a:gd name="T6" fmla="*/ 4 w 6"/>
                  <a:gd name="T7" fmla="*/ 4 h 23"/>
                  <a:gd name="T8" fmla="*/ 4 w 6"/>
                  <a:gd name="T9" fmla="*/ 6 h 23"/>
                  <a:gd name="T10" fmla="*/ 4 w 6"/>
                  <a:gd name="T11" fmla="*/ 8 h 23"/>
                  <a:gd name="T12" fmla="*/ 4 w 6"/>
                  <a:gd name="T13" fmla="*/ 10 h 23"/>
                  <a:gd name="T14" fmla="*/ 4 w 6"/>
                  <a:gd name="T15" fmla="*/ 12 h 23"/>
                  <a:gd name="T16" fmla="*/ 4 w 6"/>
                  <a:gd name="T17" fmla="*/ 13 h 23"/>
                  <a:gd name="T18" fmla="*/ 4 w 6"/>
                  <a:gd name="T19" fmla="*/ 16 h 23"/>
                  <a:gd name="T20" fmla="*/ 5 w 6"/>
                  <a:gd name="T21" fmla="*/ 18 h 23"/>
                  <a:gd name="T22" fmla="*/ 5 w 6"/>
                  <a:gd name="T23" fmla="*/ 20 h 23"/>
                  <a:gd name="T24" fmla="*/ 5 w 6"/>
                  <a:gd name="T25" fmla="*/ 22 h 23"/>
                  <a:gd name="T26" fmla="*/ 3 w 6"/>
                  <a:gd name="T27" fmla="*/ 21 h 23"/>
                  <a:gd name="T28" fmla="*/ 2 w 6"/>
                  <a:gd name="T29" fmla="*/ 21 h 23"/>
                  <a:gd name="T30" fmla="*/ 2 w 6"/>
                  <a:gd name="T31" fmla="*/ 20 h 23"/>
                  <a:gd name="T32" fmla="*/ 1 w 6"/>
                  <a:gd name="T33" fmla="*/ 19 h 23"/>
                  <a:gd name="T34" fmla="*/ 0 w 6"/>
                  <a:gd name="T35" fmla="*/ 17 h 23"/>
                  <a:gd name="T36" fmla="*/ 0 w 6"/>
                  <a:gd name="T37" fmla="*/ 15 h 23"/>
                  <a:gd name="T38" fmla="*/ 0 w 6"/>
                  <a:gd name="T39" fmla="*/ 12 h 23"/>
                  <a:gd name="T40" fmla="*/ 1 w 6"/>
                  <a:gd name="T41" fmla="*/ 9 h 23"/>
                  <a:gd name="T42" fmla="*/ 2 w 6"/>
                  <a:gd name="T43" fmla="*/ 7 h 23"/>
                  <a:gd name="T44" fmla="*/ 2 w 6"/>
                  <a:gd name="T45" fmla="*/ 4 h 23"/>
                  <a:gd name="T46" fmla="*/ 3 w 6"/>
                  <a:gd name="T47" fmla="*/ 2 h 23"/>
                  <a:gd name="T48" fmla="*/ 3 w 6"/>
                  <a:gd name="T49" fmla="*/ 0 h 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"/>
                  <a:gd name="T76" fmla="*/ 0 h 23"/>
                  <a:gd name="T77" fmla="*/ 6 w 6"/>
                  <a:gd name="T78" fmla="*/ 23 h 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" h="23">
                    <a:moveTo>
                      <a:pt x="3" y="0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1" name="Freeform 213"/>
              <p:cNvSpPr>
                <a:spLocks/>
              </p:cNvSpPr>
              <p:nvPr/>
            </p:nvSpPr>
            <p:spPr bwMode="auto">
              <a:xfrm>
                <a:off x="2271" y="199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1 h 5"/>
                  <a:gd name="T4" fmla="*/ 3 w 5"/>
                  <a:gd name="T5" fmla="*/ 3 h 5"/>
                  <a:gd name="T6" fmla="*/ 2 w 5"/>
                  <a:gd name="T7" fmla="*/ 4 h 5"/>
                  <a:gd name="T8" fmla="*/ 0 w 5"/>
                  <a:gd name="T9" fmla="*/ 4 h 5"/>
                  <a:gd name="T10" fmla="*/ 0 w 5"/>
                  <a:gd name="T11" fmla="*/ 2 h 5"/>
                  <a:gd name="T12" fmla="*/ 1 w 5"/>
                  <a:gd name="T13" fmla="*/ 1 h 5"/>
                  <a:gd name="T14" fmla="*/ 3 w 5"/>
                  <a:gd name="T15" fmla="*/ 1 h 5"/>
                  <a:gd name="T16" fmla="*/ 4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4" y="0"/>
                    </a:moveTo>
                    <a:lnTo>
                      <a:pt x="4" y="1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2" name="Freeform 214"/>
              <p:cNvSpPr>
                <a:spLocks/>
              </p:cNvSpPr>
              <p:nvPr/>
            </p:nvSpPr>
            <p:spPr bwMode="auto">
              <a:xfrm>
                <a:off x="2279" y="2001"/>
                <a:ext cx="4" cy="14"/>
              </a:xfrm>
              <a:custGeom>
                <a:avLst/>
                <a:gdLst>
                  <a:gd name="T0" fmla="*/ 1 w 4"/>
                  <a:gd name="T1" fmla="*/ 0 h 14"/>
                  <a:gd name="T2" fmla="*/ 1 w 4"/>
                  <a:gd name="T3" fmla="*/ 1 h 14"/>
                  <a:gd name="T4" fmla="*/ 1 w 4"/>
                  <a:gd name="T5" fmla="*/ 3 h 14"/>
                  <a:gd name="T6" fmla="*/ 1 w 4"/>
                  <a:gd name="T7" fmla="*/ 5 h 14"/>
                  <a:gd name="T8" fmla="*/ 2 w 4"/>
                  <a:gd name="T9" fmla="*/ 6 h 14"/>
                  <a:gd name="T10" fmla="*/ 2 w 4"/>
                  <a:gd name="T11" fmla="*/ 8 h 14"/>
                  <a:gd name="T12" fmla="*/ 3 w 4"/>
                  <a:gd name="T13" fmla="*/ 9 h 14"/>
                  <a:gd name="T14" fmla="*/ 3 w 4"/>
                  <a:gd name="T15" fmla="*/ 11 h 14"/>
                  <a:gd name="T16" fmla="*/ 3 w 4"/>
                  <a:gd name="T17" fmla="*/ 13 h 14"/>
                  <a:gd name="T18" fmla="*/ 2 w 4"/>
                  <a:gd name="T19" fmla="*/ 13 h 14"/>
                  <a:gd name="T20" fmla="*/ 1 w 4"/>
                  <a:gd name="T21" fmla="*/ 13 h 14"/>
                  <a:gd name="T22" fmla="*/ 1 w 4"/>
                  <a:gd name="T23" fmla="*/ 11 h 14"/>
                  <a:gd name="T24" fmla="*/ 1 w 4"/>
                  <a:gd name="T25" fmla="*/ 10 h 14"/>
                  <a:gd name="T26" fmla="*/ 0 w 4"/>
                  <a:gd name="T27" fmla="*/ 8 h 14"/>
                  <a:gd name="T28" fmla="*/ 0 w 4"/>
                  <a:gd name="T29" fmla="*/ 7 h 14"/>
                  <a:gd name="T30" fmla="*/ 0 w 4"/>
                  <a:gd name="T31" fmla="*/ 5 h 14"/>
                  <a:gd name="T32" fmla="*/ 0 w 4"/>
                  <a:gd name="T33" fmla="*/ 3 h 14"/>
                  <a:gd name="T34" fmla="*/ 0 w 4"/>
                  <a:gd name="T35" fmla="*/ 1 h 14"/>
                  <a:gd name="T36" fmla="*/ 1 w 4"/>
                  <a:gd name="T37" fmla="*/ 0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14"/>
                  <a:gd name="T59" fmla="*/ 4 w 4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14">
                    <a:moveTo>
                      <a:pt x="1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3" name="Freeform 215"/>
              <p:cNvSpPr>
                <a:spLocks/>
              </p:cNvSpPr>
              <p:nvPr/>
            </p:nvSpPr>
            <p:spPr bwMode="auto">
              <a:xfrm>
                <a:off x="1987" y="2002"/>
                <a:ext cx="10" cy="46"/>
              </a:xfrm>
              <a:custGeom>
                <a:avLst/>
                <a:gdLst>
                  <a:gd name="T0" fmla="*/ 4 w 10"/>
                  <a:gd name="T1" fmla="*/ 0 h 46"/>
                  <a:gd name="T2" fmla="*/ 4 w 10"/>
                  <a:gd name="T3" fmla="*/ 2 h 46"/>
                  <a:gd name="T4" fmla="*/ 4 w 10"/>
                  <a:gd name="T5" fmla="*/ 4 h 46"/>
                  <a:gd name="T6" fmla="*/ 4 w 10"/>
                  <a:gd name="T7" fmla="*/ 6 h 46"/>
                  <a:gd name="T8" fmla="*/ 5 w 10"/>
                  <a:gd name="T9" fmla="*/ 8 h 46"/>
                  <a:gd name="T10" fmla="*/ 5 w 10"/>
                  <a:gd name="T11" fmla="*/ 10 h 46"/>
                  <a:gd name="T12" fmla="*/ 5 w 10"/>
                  <a:gd name="T13" fmla="*/ 12 h 46"/>
                  <a:gd name="T14" fmla="*/ 5 w 10"/>
                  <a:gd name="T15" fmla="*/ 14 h 46"/>
                  <a:gd name="T16" fmla="*/ 6 w 10"/>
                  <a:gd name="T17" fmla="*/ 16 h 46"/>
                  <a:gd name="T18" fmla="*/ 6 w 10"/>
                  <a:gd name="T19" fmla="*/ 18 h 46"/>
                  <a:gd name="T20" fmla="*/ 6 w 10"/>
                  <a:gd name="T21" fmla="*/ 19 h 46"/>
                  <a:gd name="T22" fmla="*/ 6 w 10"/>
                  <a:gd name="T23" fmla="*/ 21 h 46"/>
                  <a:gd name="T24" fmla="*/ 7 w 10"/>
                  <a:gd name="T25" fmla="*/ 23 h 46"/>
                  <a:gd name="T26" fmla="*/ 7 w 10"/>
                  <a:gd name="T27" fmla="*/ 25 h 46"/>
                  <a:gd name="T28" fmla="*/ 7 w 10"/>
                  <a:gd name="T29" fmla="*/ 27 h 46"/>
                  <a:gd name="T30" fmla="*/ 7 w 10"/>
                  <a:gd name="T31" fmla="*/ 29 h 46"/>
                  <a:gd name="T32" fmla="*/ 8 w 10"/>
                  <a:gd name="T33" fmla="*/ 30 h 46"/>
                  <a:gd name="T34" fmla="*/ 8 w 10"/>
                  <a:gd name="T35" fmla="*/ 32 h 46"/>
                  <a:gd name="T36" fmla="*/ 8 w 10"/>
                  <a:gd name="T37" fmla="*/ 34 h 46"/>
                  <a:gd name="T38" fmla="*/ 8 w 10"/>
                  <a:gd name="T39" fmla="*/ 36 h 46"/>
                  <a:gd name="T40" fmla="*/ 8 w 10"/>
                  <a:gd name="T41" fmla="*/ 38 h 46"/>
                  <a:gd name="T42" fmla="*/ 8 w 10"/>
                  <a:gd name="T43" fmla="*/ 39 h 46"/>
                  <a:gd name="T44" fmla="*/ 9 w 10"/>
                  <a:gd name="T45" fmla="*/ 41 h 46"/>
                  <a:gd name="T46" fmla="*/ 9 w 10"/>
                  <a:gd name="T47" fmla="*/ 43 h 46"/>
                  <a:gd name="T48" fmla="*/ 9 w 10"/>
                  <a:gd name="T49" fmla="*/ 45 h 46"/>
                  <a:gd name="T50" fmla="*/ 8 w 10"/>
                  <a:gd name="T51" fmla="*/ 43 h 46"/>
                  <a:gd name="T52" fmla="*/ 7 w 10"/>
                  <a:gd name="T53" fmla="*/ 41 h 46"/>
                  <a:gd name="T54" fmla="*/ 5 w 10"/>
                  <a:gd name="T55" fmla="*/ 39 h 46"/>
                  <a:gd name="T56" fmla="*/ 5 w 10"/>
                  <a:gd name="T57" fmla="*/ 37 h 46"/>
                  <a:gd name="T58" fmla="*/ 4 w 10"/>
                  <a:gd name="T59" fmla="*/ 35 h 46"/>
                  <a:gd name="T60" fmla="*/ 3 w 10"/>
                  <a:gd name="T61" fmla="*/ 33 h 46"/>
                  <a:gd name="T62" fmla="*/ 2 w 10"/>
                  <a:gd name="T63" fmla="*/ 30 h 46"/>
                  <a:gd name="T64" fmla="*/ 2 w 10"/>
                  <a:gd name="T65" fmla="*/ 28 h 46"/>
                  <a:gd name="T66" fmla="*/ 1 w 10"/>
                  <a:gd name="T67" fmla="*/ 26 h 46"/>
                  <a:gd name="T68" fmla="*/ 1 w 10"/>
                  <a:gd name="T69" fmla="*/ 25 h 46"/>
                  <a:gd name="T70" fmla="*/ 1 w 10"/>
                  <a:gd name="T71" fmla="*/ 23 h 46"/>
                  <a:gd name="T72" fmla="*/ 1 w 10"/>
                  <a:gd name="T73" fmla="*/ 21 h 46"/>
                  <a:gd name="T74" fmla="*/ 0 w 10"/>
                  <a:gd name="T75" fmla="*/ 19 h 46"/>
                  <a:gd name="T76" fmla="*/ 0 w 10"/>
                  <a:gd name="T77" fmla="*/ 17 h 46"/>
                  <a:gd name="T78" fmla="*/ 0 w 10"/>
                  <a:gd name="T79" fmla="*/ 16 h 46"/>
                  <a:gd name="T80" fmla="*/ 0 w 10"/>
                  <a:gd name="T81" fmla="*/ 14 h 46"/>
                  <a:gd name="T82" fmla="*/ 0 w 10"/>
                  <a:gd name="T83" fmla="*/ 12 h 46"/>
                  <a:gd name="T84" fmla="*/ 0 w 10"/>
                  <a:gd name="T85" fmla="*/ 10 h 46"/>
                  <a:gd name="T86" fmla="*/ 1 w 10"/>
                  <a:gd name="T87" fmla="*/ 8 h 46"/>
                  <a:gd name="T88" fmla="*/ 1 w 10"/>
                  <a:gd name="T89" fmla="*/ 7 h 46"/>
                  <a:gd name="T90" fmla="*/ 2 w 10"/>
                  <a:gd name="T91" fmla="*/ 5 h 46"/>
                  <a:gd name="T92" fmla="*/ 2 w 10"/>
                  <a:gd name="T93" fmla="*/ 3 h 46"/>
                  <a:gd name="T94" fmla="*/ 3 w 10"/>
                  <a:gd name="T95" fmla="*/ 2 h 46"/>
                  <a:gd name="T96" fmla="*/ 4 w 10"/>
                  <a:gd name="T97" fmla="*/ 0 h 4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"/>
                  <a:gd name="T148" fmla="*/ 0 h 46"/>
                  <a:gd name="T149" fmla="*/ 10 w 10"/>
                  <a:gd name="T150" fmla="*/ 46 h 4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" h="46">
                    <a:moveTo>
                      <a:pt x="4" y="0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39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9" y="45"/>
                    </a:lnTo>
                    <a:lnTo>
                      <a:pt x="8" y="43"/>
                    </a:lnTo>
                    <a:lnTo>
                      <a:pt x="7" y="41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4" y="35"/>
                    </a:lnTo>
                    <a:lnTo>
                      <a:pt x="3" y="33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4" name="Freeform 216"/>
              <p:cNvSpPr>
                <a:spLocks/>
              </p:cNvSpPr>
              <p:nvPr/>
            </p:nvSpPr>
            <p:spPr bwMode="auto">
              <a:xfrm>
                <a:off x="2138" y="2014"/>
                <a:ext cx="16" cy="15"/>
              </a:xfrm>
              <a:custGeom>
                <a:avLst/>
                <a:gdLst>
                  <a:gd name="T0" fmla="*/ 5 w 16"/>
                  <a:gd name="T1" fmla="*/ 1 h 15"/>
                  <a:gd name="T2" fmla="*/ 7 w 16"/>
                  <a:gd name="T3" fmla="*/ 0 h 15"/>
                  <a:gd name="T4" fmla="*/ 8 w 16"/>
                  <a:gd name="T5" fmla="*/ 0 h 15"/>
                  <a:gd name="T6" fmla="*/ 9 w 16"/>
                  <a:gd name="T7" fmla="*/ 0 h 15"/>
                  <a:gd name="T8" fmla="*/ 11 w 16"/>
                  <a:gd name="T9" fmla="*/ 1 h 15"/>
                  <a:gd name="T10" fmla="*/ 13 w 16"/>
                  <a:gd name="T11" fmla="*/ 2 h 15"/>
                  <a:gd name="T12" fmla="*/ 14 w 16"/>
                  <a:gd name="T13" fmla="*/ 3 h 15"/>
                  <a:gd name="T14" fmla="*/ 15 w 16"/>
                  <a:gd name="T15" fmla="*/ 5 h 15"/>
                  <a:gd name="T16" fmla="*/ 15 w 16"/>
                  <a:gd name="T17" fmla="*/ 6 h 15"/>
                  <a:gd name="T18" fmla="*/ 15 w 16"/>
                  <a:gd name="T19" fmla="*/ 8 h 15"/>
                  <a:gd name="T20" fmla="*/ 14 w 16"/>
                  <a:gd name="T21" fmla="*/ 10 h 15"/>
                  <a:gd name="T22" fmla="*/ 13 w 16"/>
                  <a:gd name="T23" fmla="*/ 11 h 15"/>
                  <a:gd name="T24" fmla="*/ 13 w 16"/>
                  <a:gd name="T25" fmla="*/ 12 h 15"/>
                  <a:gd name="T26" fmla="*/ 12 w 16"/>
                  <a:gd name="T27" fmla="*/ 13 h 15"/>
                  <a:gd name="T28" fmla="*/ 11 w 16"/>
                  <a:gd name="T29" fmla="*/ 14 h 15"/>
                  <a:gd name="T30" fmla="*/ 9 w 16"/>
                  <a:gd name="T31" fmla="*/ 14 h 15"/>
                  <a:gd name="T32" fmla="*/ 7 w 16"/>
                  <a:gd name="T33" fmla="*/ 14 h 15"/>
                  <a:gd name="T34" fmla="*/ 5 w 16"/>
                  <a:gd name="T35" fmla="*/ 13 h 15"/>
                  <a:gd name="T36" fmla="*/ 4 w 16"/>
                  <a:gd name="T37" fmla="*/ 13 h 15"/>
                  <a:gd name="T38" fmla="*/ 3 w 16"/>
                  <a:gd name="T39" fmla="*/ 12 h 15"/>
                  <a:gd name="T40" fmla="*/ 2 w 16"/>
                  <a:gd name="T41" fmla="*/ 11 h 15"/>
                  <a:gd name="T42" fmla="*/ 0 w 16"/>
                  <a:gd name="T43" fmla="*/ 10 h 15"/>
                  <a:gd name="T44" fmla="*/ 0 w 16"/>
                  <a:gd name="T45" fmla="*/ 9 h 15"/>
                  <a:gd name="T46" fmla="*/ 0 w 16"/>
                  <a:gd name="T47" fmla="*/ 7 h 15"/>
                  <a:gd name="T48" fmla="*/ 1 w 16"/>
                  <a:gd name="T49" fmla="*/ 6 h 15"/>
                  <a:gd name="T50" fmla="*/ 1 w 16"/>
                  <a:gd name="T51" fmla="*/ 4 h 15"/>
                  <a:gd name="T52" fmla="*/ 2 w 16"/>
                  <a:gd name="T53" fmla="*/ 3 h 15"/>
                  <a:gd name="T54" fmla="*/ 3 w 16"/>
                  <a:gd name="T55" fmla="*/ 2 h 15"/>
                  <a:gd name="T56" fmla="*/ 5 w 16"/>
                  <a:gd name="T57" fmla="*/ 1 h 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"/>
                  <a:gd name="T88" fmla="*/ 0 h 15"/>
                  <a:gd name="T89" fmla="*/ 16 w 16"/>
                  <a:gd name="T90" fmla="*/ 15 h 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" h="15">
                    <a:moveTo>
                      <a:pt x="5" y="1"/>
                    </a:move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5" name="Freeform 217"/>
              <p:cNvSpPr>
                <a:spLocks/>
              </p:cNvSpPr>
              <p:nvPr/>
            </p:nvSpPr>
            <p:spPr bwMode="auto">
              <a:xfrm>
                <a:off x="1937" y="2016"/>
                <a:ext cx="5" cy="42"/>
              </a:xfrm>
              <a:custGeom>
                <a:avLst/>
                <a:gdLst>
                  <a:gd name="T0" fmla="*/ 4 w 5"/>
                  <a:gd name="T1" fmla="*/ 0 h 42"/>
                  <a:gd name="T2" fmla="*/ 4 w 5"/>
                  <a:gd name="T3" fmla="*/ 2 h 42"/>
                  <a:gd name="T4" fmla="*/ 4 w 5"/>
                  <a:gd name="T5" fmla="*/ 5 h 42"/>
                  <a:gd name="T6" fmla="*/ 4 w 5"/>
                  <a:gd name="T7" fmla="*/ 6 h 42"/>
                  <a:gd name="T8" fmla="*/ 4 w 5"/>
                  <a:gd name="T9" fmla="*/ 8 h 42"/>
                  <a:gd name="T10" fmla="*/ 4 w 5"/>
                  <a:gd name="T11" fmla="*/ 9 h 42"/>
                  <a:gd name="T12" fmla="*/ 4 w 5"/>
                  <a:gd name="T13" fmla="*/ 10 h 42"/>
                  <a:gd name="T14" fmla="*/ 4 w 5"/>
                  <a:gd name="T15" fmla="*/ 12 h 42"/>
                  <a:gd name="T16" fmla="*/ 4 w 5"/>
                  <a:gd name="T17" fmla="*/ 13 h 42"/>
                  <a:gd name="T18" fmla="*/ 3 w 5"/>
                  <a:gd name="T19" fmla="*/ 14 h 42"/>
                  <a:gd name="T20" fmla="*/ 3 w 5"/>
                  <a:gd name="T21" fmla="*/ 16 h 42"/>
                  <a:gd name="T22" fmla="*/ 3 w 5"/>
                  <a:gd name="T23" fmla="*/ 17 h 42"/>
                  <a:gd name="T24" fmla="*/ 3 w 5"/>
                  <a:gd name="T25" fmla="*/ 19 h 42"/>
                  <a:gd name="T26" fmla="*/ 3 w 5"/>
                  <a:gd name="T27" fmla="*/ 20 h 42"/>
                  <a:gd name="T28" fmla="*/ 3 w 5"/>
                  <a:gd name="T29" fmla="*/ 22 h 42"/>
                  <a:gd name="T30" fmla="*/ 3 w 5"/>
                  <a:gd name="T31" fmla="*/ 24 h 42"/>
                  <a:gd name="T32" fmla="*/ 2 w 5"/>
                  <a:gd name="T33" fmla="*/ 26 h 42"/>
                  <a:gd name="T34" fmla="*/ 2 w 5"/>
                  <a:gd name="T35" fmla="*/ 29 h 42"/>
                  <a:gd name="T36" fmla="*/ 2 w 5"/>
                  <a:gd name="T37" fmla="*/ 31 h 42"/>
                  <a:gd name="T38" fmla="*/ 2 w 5"/>
                  <a:gd name="T39" fmla="*/ 33 h 42"/>
                  <a:gd name="T40" fmla="*/ 2 w 5"/>
                  <a:gd name="T41" fmla="*/ 36 h 42"/>
                  <a:gd name="T42" fmla="*/ 2 w 5"/>
                  <a:gd name="T43" fmla="*/ 39 h 42"/>
                  <a:gd name="T44" fmla="*/ 2 w 5"/>
                  <a:gd name="T45" fmla="*/ 41 h 42"/>
                  <a:gd name="T46" fmla="*/ 1 w 5"/>
                  <a:gd name="T47" fmla="*/ 39 h 42"/>
                  <a:gd name="T48" fmla="*/ 1 w 5"/>
                  <a:gd name="T49" fmla="*/ 36 h 42"/>
                  <a:gd name="T50" fmla="*/ 0 w 5"/>
                  <a:gd name="T51" fmla="*/ 34 h 42"/>
                  <a:gd name="T52" fmla="*/ 0 w 5"/>
                  <a:gd name="T53" fmla="*/ 32 h 42"/>
                  <a:gd name="T54" fmla="*/ 0 w 5"/>
                  <a:gd name="T55" fmla="*/ 29 h 42"/>
                  <a:gd name="T56" fmla="*/ 0 w 5"/>
                  <a:gd name="T57" fmla="*/ 27 h 42"/>
                  <a:gd name="T58" fmla="*/ 0 w 5"/>
                  <a:gd name="T59" fmla="*/ 25 h 42"/>
                  <a:gd name="T60" fmla="*/ 0 w 5"/>
                  <a:gd name="T61" fmla="*/ 23 h 42"/>
                  <a:gd name="T62" fmla="*/ 0 w 5"/>
                  <a:gd name="T63" fmla="*/ 21 h 42"/>
                  <a:gd name="T64" fmla="*/ 0 w 5"/>
                  <a:gd name="T65" fmla="*/ 19 h 42"/>
                  <a:gd name="T66" fmla="*/ 1 w 5"/>
                  <a:gd name="T67" fmla="*/ 18 h 42"/>
                  <a:gd name="T68" fmla="*/ 1 w 5"/>
                  <a:gd name="T69" fmla="*/ 17 h 42"/>
                  <a:gd name="T70" fmla="*/ 1 w 5"/>
                  <a:gd name="T71" fmla="*/ 15 h 42"/>
                  <a:gd name="T72" fmla="*/ 1 w 5"/>
                  <a:gd name="T73" fmla="*/ 14 h 42"/>
                  <a:gd name="T74" fmla="*/ 1 w 5"/>
                  <a:gd name="T75" fmla="*/ 12 h 42"/>
                  <a:gd name="T76" fmla="*/ 1 w 5"/>
                  <a:gd name="T77" fmla="*/ 11 h 42"/>
                  <a:gd name="T78" fmla="*/ 1 w 5"/>
                  <a:gd name="T79" fmla="*/ 10 h 42"/>
                  <a:gd name="T80" fmla="*/ 2 w 5"/>
                  <a:gd name="T81" fmla="*/ 8 h 42"/>
                  <a:gd name="T82" fmla="*/ 2 w 5"/>
                  <a:gd name="T83" fmla="*/ 6 h 42"/>
                  <a:gd name="T84" fmla="*/ 3 w 5"/>
                  <a:gd name="T85" fmla="*/ 5 h 42"/>
                  <a:gd name="T86" fmla="*/ 3 w 5"/>
                  <a:gd name="T87" fmla="*/ 2 h 42"/>
                  <a:gd name="T88" fmla="*/ 4 w 5"/>
                  <a:gd name="T89" fmla="*/ 0 h 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"/>
                  <a:gd name="T136" fmla="*/ 0 h 42"/>
                  <a:gd name="T137" fmla="*/ 5 w 5"/>
                  <a:gd name="T138" fmla="*/ 42 h 4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" h="42">
                    <a:moveTo>
                      <a:pt x="4" y="0"/>
                    </a:moveTo>
                    <a:lnTo>
                      <a:pt x="4" y="2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2" y="26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6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6" name="Freeform 218"/>
              <p:cNvSpPr>
                <a:spLocks/>
              </p:cNvSpPr>
              <p:nvPr/>
            </p:nvSpPr>
            <p:spPr bwMode="auto">
              <a:xfrm>
                <a:off x="2045" y="2024"/>
                <a:ext cx="117" cy="45"/>
              </a:xfrm>
              <a:custGeom>
                <a:avLst/>
                <a:gdLst>
                  <a:gd name="T0" fmla="*/ 10 w 117"/>
                  <a:gd name="T1" fmla="*/ 0 h 45"/>
                  <a:gd name="T2" fmla="*/ 16 w 117"/>
                  <a:gd name="T3" fmla="*/ 1 h 45"/>
                  <a:gd name="T4" fmla="*/ 22 w 117"/>
                  <a:gd name="T5" fmla="*/ 2 h 45"/>
                  <a:gd name="T6" fmla="*/ 29 w 117"/>
                  <a:gd name="T7" fmla="*/ 3 h 45"/>
                  <a:gd name="T8" fmla="*/ 35 w 117"/>
                  <a:gd name="T9" fmla="*/ 5 h 45"/>
                  <a:gd name="T10" fmla="*/ 41 w 117"/>
                  <a:gd name="T11" fmla="*/ 7 h 45"/>
                  <a:gd name="T12" fmla="*/ 46 w 117"/>
                  <a:gd name="T13" fmla="*/ 9 h 45"/>
                  <a:gd name="T14" fmla="*/ 52 w 117"/>
                  <a:gd name="T15" fmla="*/ 12 h 45"/>
                  <a:gd name="T16" fmla="*/ 58 w 117"/>
                  <a:gd name="T17" fmla="*/ 14 h 45"/>
                  <a:gd name="T18" fmla="*/ 65 w 117"/>
                  <a:gd name="T19" fmla="*/ 15 h 45"/>
                  <a:gd name="T20" fmla="*/ 72 w 117"/>
                  <a:gd name="T21" fmla="*/ 18 h 45"/>
                  <a:gd name="T22" fmla="*/ 80 w 117"/>
                  <a:gd name="T23" fmla="*/ 20 h 45"/>
                  <a:gd name="T24" fmla="*/ 87 w 117"/>
                  <a:gd name="T25" fmla="*/ 22 h 45"/>
                  <a:gd name="T26" fmla="*/ 94 w 117"/>
                  <a:gd name="T27" fmla="*/ 24 h 45"/>
                  <a:gd name="T28" fmla="*/ 101 w 117"/>
                  <a:gd name="T29" fmla="*/ 26 h 45"/>
                  <a:gd name="T30" fmla="*/ 109 w 117"/>
                  <a:gd name="T31" fmla="*/ 27 h 45"/>
                  <a:gd name="T32" fmla="*/ 114 w 117"/>
                  <a:gd name="T33" fmla="*/ 29 h 45"/>
                  <a:gd name="T34" fmla="*/ 115 w 117"/>
                  <a:gd name="T35" fmla="*/ 31 h 45"/>
                  <a:gd name="T36" fmla="*/ 116 w 117"/>
                  <a:gd name="T37" fmla="*/ 35 h 45"/>
                  <a:gd name="T38" fmla="*/ 114 w 117"/>
                  <a:gd name="T39" fmla="*/ 39 h 45"/>
                  <a:gd name="T40" fmla="*/ 111 w 117"/>
                  <a:gd name="T41" fmla="*/ 43 h 45"/>
                  <a:gd name="T42" fmla="*/ 102 w 117"/>
                  <a:gd name="T43" fmla="*/ 41 h 45"/>
                  <a:gd name="T44" fmla="*/ 89 w 117"/>
                  <a:gd name="T45" fmla="*/ 36 h 45"/>
                  <a:gd name="T46" fmla="*/ 75 w 117"/>
                  <a:gd name="T47" fmla="*/ 32 h 45"/>
                  <a:gd name="T48" fmla="*/ 62 w 117"/>
                  <a:gd name="T49" fmla="*/ 28 h 45"/>
                  <a:gd name="T50" fmla="*/ 49 w 117"/>
                  <a:gd name="T51" fmla="*/ 24 h 45"/>
                  <a:gd name="T52" fmla="*/ 35 w 117"/>
                  <a:gd name="T53" fmla="*/ 20 h 45"/>
                  <a:gd name="T54" fmla="*/ 22 w 117"/>
                  <a:gd name="T55" fmla="*/ 15 h 45"/>
                  <a:gd name="T56" fmla="*/ 10 w 117"/>
                  <a:gd name="T57" fmla="*/ 9 h 45"/>
                  <a:gd name="T58" fmla="*/ 3 w 117"/>
                  <a:gd name="T59" fmla="*/ 8 h 45"/>
                  <a:gd name="T60" fmla="*/ 1 w 117"/>
                  <a:gd name="T61" fmla="*/ 9 h 45"/>
                  <a:gd name="T62" fmla="*/ 0 w 117"/>
                  <a:gd name="T63" fmla="*/ 8 h 45"/>
                  <a:gd name="T64" fmla="*/ 1 w 117"/>
                  <a:gd name="T65" fmla="*/ 4 h 45"/>
                  <a:gd name="T66" fmla="*/ 5 w 117"/>
                  <a:gd name="T67" fmla="*/ 1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7"/>
                  <a:gd name="T103" fmla="*/ 0 h 45"/>
                  <a:gd name="T104" fmla="*/ 117 w 117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7" h="45">
                    <a:moveTo>
                      <a:pt x="7" y="0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32" y="4"/>
                    </a:lnTo>
                    <a:lnTo>
                      <a:pt x="35" y="5"/>
                    </a:lnTo>
                    <a:lnTo>
                      <a:pt x="38" y="6"/>
                    </a:lnTo>
                    <a:lnTo>
                      <a:pt x="41" y="7"/>
                    </a:lnTo>
                    <a:lnTo>
                      <a:pt x="44" y="8"/>
                    </a:lnTo>
                    <a:lnTo>
                      <a:pt x="46" y="9"/>
                    </a:lnTo>
                    <a:lnTo>
                      <a:pt x="49" y="11"/>
                    </a:lnTo>
                    <a:lnTo>
                      <a:pt x="52" y="12"/>
                    </a:lnTo>
                    <a:lnTo>
                      <a:pt x="54" y="13"/>
                    </a:lnTo>
                    <a:lnTo>
                      <a:pt x="58" y="14"/>
                    </a:lnTo>
                    <a:lnTo>
                      <a:pt x="61" y="15"/>
                    </a:lnTo>
                    <a:lnTo>
                      <a:pt x="65" y="15"/>
                    </a:lnTo>
                    <a:lnTo>
                      <a:pt x="69" y="17"/>
                    </a:lnTo>
                    <a:lnTo>
                      <a:pt x="72" y="18"/>
                    </a:lnTo>
                    <a:lnTo>
                      <a:pt x="76" y="19"/>
                    </a:lnTo>
                    <a:lnTo>
                      <a:pt x="80" y="20"/>
                    </a:lnTo>
                    <a:lnTo>
                      <a:pt x="83" y="21"/>
                    </a:lnTo>
                    <a:lnTo>
                      <a:pt x="87" y="22"/>
                    </a:lnTo>
                    <a:lnTo>
                      <a:pt x="90" y="23"/>
                    </a:lnTo>
                    <a:lnTo>
                      <a:pt x="94" y="24"/>
                    </a:lnTo>
                    <a:lnTo>
                      <a:pt x="98" y="25"/>
                    </a:lnTo>
                    <a:lnTo>
                      <a:pt x="101" y="26"/>
                    </a:lnTo>
                    <a:lnTo>
                      <a:pt x="105" y="26"/>
                    </a:lnTo>
                    <a:lnTo>
                      <a:pt x="109" y="27"/>
                    </a:lnTo>
                    <a:lnTo>
                      <a:pt x="112" y="28"/>
                    </a:lnTo>
                    <a:lnTo>
                      <a:pt x="114" y="29"/>
                    </a:lnTo>
                    <a:lnTo>
                      <a:pt x="115" y="30"/>
                    </a:lnTo>
                    <a:lnTo>
                      <a:pt x="115" y="31"/>
                    </a:lnTo>
                    <a:lnTo>
                      <a:pt x="116" y="32"/>
                    </a:lnTo>
                    <a:lnTo>
                      <a:pt x="116" y="35"/>
                    </a:lnTo>
                    <a:lnTo>
                      <a:pt x="115" y="38"/>
                    </a:lnTo>
                    <a:lnTo>
                      <a:pt x="114" y="39"/>
                    </a:lnTo>
                    <a:lnTo>
                      <a:pt x="113" y="41"/>
                    </a:lnTo>
                    <a:lnTo>
                      <a:pt x="111" y="43"/>
                    </a:lnTo>
                    <a:lnTo>
                      <a:pt x="109" y="44"/>
                    </a:lnTo>
                    <a:lnTo>
                      <a:pt x="102" y="41"/>
                    </a:lnTo>
                    <a:lnTo>
                      <a:pt x="95" y="39"/>
                    </a:lnTo>
                    <a:lnTo>
                      <a:pt x="89" y="36"/>
                    </a:lnTo>
                    <a:lnTo>
                      <a:pt x="82" y="34"/>
                    </a:lnTo>
                    <a:lnTo>
                      <a:pt x="75" y="32"/>
                    </a:lnTo>
                    <a:lnTo>
                      <a:pt x="69" y="30"/>
                    </a:lnTo>
                    <a:lnTo>
                      <a:pt x="62" y="28"/>
                    </a:lnTo>
                    <a:lnTo>
                      <a:pt x="56" y="26"/>
                    </a:lnTo>
                    <a:lnTo>
                      <a:pt x="49" y="24"/>
                    </a:lnTo>
                    <a:lnTo>
                      <a:pt x="42" y="22"/>
                    </a:lnTo>
                    <a:lnTo>
                      <a:pt x="35" y="20"/>
                    </a:lnTo>
                    <a:lnTo>
                      <a:pt x="29" y="18"/>
                    </a:lnTo>
                    <a:lnTo>
                      <a:pt x="22" y="15"/>
                    </a:lnTo>
                    <a:lnTo>
                      <a:pt x="16" y="12"/>
                    </a:lnTo>
                    <a:lnTo>
                      <a:pt x="10" y="9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7" name="Freeform 219"/>
              <p:cNvSpPr>
                <a:spLocks/>
              </p:cNvSpPr>
              <p:nvPr/>
            </p:nvSpPr>
            <p:spPr bwMode="auto">
              <a:xfrm>
                <a:off x="1983" y="2030"/>
                <a:ext cx="5" cy="12"/>
              </a:xfrm>
              <a:custGeom>
                <a:avLst/>
                <a:gdLst>
                  <a:gd name="T0" fmla="*/ 1 w 5"/>
                  <a:gd name="T1" fmla="*/ 0 h 12"/>
                  <a:gd name="T2" fmla="*/ 1 w 5"/>
                  <a:gd name="T3" fmla="*/ 1 h 12"/>
                  <a:gd name="T4" fmla="*/ 2 w 5"/>
                  <a:gd name="T5" fmla="*/ 3 h 12"/>
                  <a:gd name="T6" fmla="*/ 2 w 5"/>
                  <a:gd name="T7" fmla="*/ 4 h 12"/>
                  <a:gd name="T8" fmla="*/ 2 w 5"/>
                  <a:gd name="T9" fmla="*/ 5 h 12"/>
                  <a:gd name="T10" fmla="*/ 2 w 5"/>
                  <a:gd name="T11" fmla="*/ 7 h 12"/>
                  <a:gd name="T12" fmla="*/ 3 w 5"/>
                  <a:gd name="T13" fmla="*/ 8 h 12"/>
                  <a:gd name="T14" fmla="*/ 3 w 5"/>
                  <a:gd name="T15" fmla="*/ 10 h 12"/>
                  <a:gd name="T16" fmla="*/ 4 w 5"/>
                  <a:gd name="T17" fmla="*/ 11 h 12"/>
                  <a:gd name="T18" fmla="*/ 2 w 5"/>
                  <a:gd name="T19" fmla="*/ 11 h 12"/>
                  <a:gd name="T20" fmla="*/ 1 w 5"/>
                  <a:gd name="T21" fmla="*/ 10 h 12"/>
                  <a:gd name="T22" fmla="*/ 0 w 5"/>
                  <a:gd name="T23" fmla="*/ 9 h 12"/>
                  <a:gd name="T24" fmla="*/ 0 w 5"/>
                  <a:gd name="T25" fmla="*/ 6 h 12"/>
                  <a:gd name="T26" fmla="*/ 0 w 5"/>
                  <a:gd name="T27" fmla="*/ 4 h 12"/>
                  <a:gd name="T28" fmla="*/ 0 w 5"/>
                  <a:gd name="T29" fmla="*/ 2 h 12"/>
                  <a:gd name="T30" fmla="*/ 1 w 5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12"/>
                  <a:gd name="T50" fmla="*/ 5 w 5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12">
                    <a:moveTo>
                      <a:pt x="1" y="0"/>
                    </a:moveTo>
                    <a:lnTo>
                      <a:pt x="1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8" name="Freeform 220"/>
              <p:cNvSpPr>
                <a:spLocks/>
              </p:cNvSpPr>
              <p:nvPr/>
            </p:nvSpPr>
            <p:spPr bwMode="auto">
              <a:xfrm>
                <a:off x="2236" y="2033"/>
                <a:ext cx="4" cy="4"/>
              </a:xfrm>
              <a:custGeom>
                <a:avLst/>
                <a:gdLst>
                  <a:gd name="T0" fmla="*/ 3 w 4"/>
                  <a:gd name="T1" fmla="*/ 0 h 4"/>
                  <a:gd name="T2" fmla="*/ 3 w 4"/>
                  <a:gd name="T3" fmla="*/ 0 h 4"/>
                  <a:gd name="T4" fmla="*/ 2 w 4"/>
                  <a:gd name="T5" fmla="*/ 1 h 4"/>
                  <a:gd name="T6" fmla="*/ 1 w 4"/>
                  <a:gd name="T7" fmla="*/ 2 h 4"/>
                  <a:gd name="T8" fmla="*/ 1 w 4"/>
                  <a:gd name="T9" fmla="*/ 3 h 4"/>
                  <a:gd name="T10" fmla="*/ 0 w 4"/>
                  <a:gd name="T11" fmla="*/ 3 h 4"/>
                  <a:gd name="T12" fmla="*/ 2 w 4"/>
                  <a:gd name="T13" fmla="*/ 1 h 4"/>
                  <a:gd name="T14" fmla="*/ 3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3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9" name="Freeform 221"/>
              <p:cNvSpPr>
                <a:spLocks/>
              </p:cNvSpPr>
              <p:nvPr/>
            </p:nvSpPr>
            <p:spPr bwMode="auto">
              <a:xfrm>
                <a:off x="2259" y="2033"/>
                <a:ext cx="18" cy="20"/>
              </a:xfrm>
              <a:custGeom>
                <a:avLst/>
                <a:gdLst>
                  <a:gd name="T0" fmla="*/ 4 w 18"/>
                  <a:gd name="T1" fmla="*/ 0 h 20"/>
                  <a:gd name="T2" fmla="*/ 5 w 18"/>
                  <a:gd name="T3" fmla="*/ 0 h 20"/>
                  <a:gd name="T4" fmla="*/ 6 w 18"/>
                  <a:gd name="T5" fmla="*/ 0 h 20"/>
                  <a:gd name="T6" fmla="*/ 8 w 18"/>
                  <a:gd name="T7" fmla="*/ 0 h 20"/>
                  <a:gd name="T8" fmla="*/ 9 w 18"/>
                  <a:gd name="T9" fmla="*/ 1 h 20"/>
                  <a:gd name="T10" fmla="*/ 10 w 18"/>
                  <a:gd name="T11" fmla="*/ 2 h 20"/>
                  <a:gd name="T12" fmla="*/ 11 w 18"/>
                  <a:gd name="T13" fmla="*/ 4 h 20"/>
                  <a:gd name="T14" fmla="*/ 11 w 18"/>
                  <a:gd name="T15" fmla="*/ 6 h 20"/>
                  <a:gd name="T16" fmla="*/ 10 w 18"/>
                  <a:gd name="T17" fmla="*/ 7 h 20"/>
                  <a:gd name="T18" fmla="*/ 9 w 18"/>
                  <a:gd name="T19" fmla="*/ 7 h 20"/>
                  <a:gd name="T20" fmla="*/ 8 w 18"/>
                  <a:gd name="T21" fmla="*/ 8 h 20"/>
                  <a:gd name="T22" fmla="*/ 7 w 18"/>
                  <a:gd name="T23" fmla="*/ 9 h 20"/>
                  <a:gd name="T24" fmla="*/ 5 w 18"/>
                  <a:gd name="T25" fmla="*/ 9 h 20"/>
                  <a:gd name="T26" fmla="*/ 6 w 18"/>
                  <a:gd name="T27" fmla="*/ 10 h 20"/>
                  <a:gd name="T28" fmla="*/ 8 w 18"/>
                  <a:gd name="T29" fmla="*/ 11 h 20"/>
                  <a:gd name="T30" fmla="*/ 9 w 18"/>
                  <a:gd name="T31" fmla="*/ 12 h 20"/>
                  <a:gd name="T32" fmla="*/ 11 w 18"/>
                  <a:gd name="T33" fmla="*/ 12 h 20"/>
                  <a:gd name="T34" fmla="*/ 12 w 18"/>
                  <a:gd name="T35" fmla="*/ 11 h 20"/>
                  <a:gd name="T36" fmla="*/ 14 w 18"/>
                  <a:gd name="T37" fmla="*/ 11 h 20"/>
                  <a:gd name="T38" fmla="*/ 15 w 18"/>
                  <a:gd name="T39" fmla="*/ 10 h 20"/>
                  <a:gd name="T40" fmla="*/ 17 w 18"/>
                  <a:gd name="T41" fmla="*/ 10 h 20"/>
                  <a:gd name="T42" fmla="*/ 17 w 18"/>
                  <a:gd name="T43" fmla="*/ 12 h 20"/>
                  <a:gd name="T44" fmla="*/ 16 w 18"/>
                  <a:gd name="T45" fmla="*/ 15 h 20"/>
                  <a:gd name="T46" fmla="*/ 15 w 18"/>
                  <a:gd name="T47" fmla="*/ 15 h 20"/>
                  <a:gd name="T48" fmla="*/ 15 w 18"/>
                  <a:gd name="T49" fmla="*/ 16 h 20"/>
                  <a:gd name="T50" fmla="*/ 14 w 18"/>
                  <a:gd name="T51" fmla="*/ 18 h 20"/>
                  <a:gd name="T52" fmla="*/ 15 w 18"/>
                  <a:gd name="T53" fmla="*/ 19 h 20"/>
                  <a:gd name="T54" fmla="*/ 13 w 18"/>
                  <a:gd name="T55" fmla="*/ 19 h 20"/>
                  <a:gd name="T56" fmla="*/ 11 w 18"/>
                  <a:gd name="T57" fmla="*/ 19 h 20"/>
                  <a:gd name="T58" fmla="*/ 9 w 18"/>
                  <a:gd name="T59" fmla="*/ 18 h 20"/>
                  <a:gd name="T60" fmla="*/ 7 w 18"/>
                  <a:gd name="T61" fmla="*/ 18 h 20"/>
                  <a:gd name="T62" fmla="*/ 5 w 18"/>
                  <a:gd name="T63" fmla="*/ 17 h 20"/>
                  <a:gd name="T64" fmla="*/ 4 w 18"/>
                  <a:gd name="T65" fmla="*/ 16 h 20"/>
                  <a:gd name="T66" fmla="*/ 2 w 18"/>
                  <a:gd name="T67" fmla="*/ 14 h 20"/>
                  <a:gd name="T68" fmla="*/ 2 w 18"/>
                  <a:gd name="T69" fmla="*/ 13 h 20"/>
                  <a:gd name="T70" fmla="*/ 1 w 18"/>
                  <a:gd name="T71" fmla="*/ 11 h 20"/>
                  <a:gd name="T72" fmla="*/ 0 w 18"/>
                  <a:gd name="T73" fmla="*/ 9 h 20"/>
                  <a:gd name="T74" fmla="*/ 0 w 18"/>
                  <a:gd name="T75" fmla="*/ 8 h 20"/>
                  <a:gd name="T76" fmla="*/ 0 w 18"/>
                  <a:gd name="T77" fmla="*/ 6 h 20"/>
                  <a:gd name="T78" fmla="*/ 0 w 18"/>
                  <a:gd name="T79" fmla="*/ 5 h 20"/>
                  <a:gd name="T80" fmla="*/ 1 w 18"/>
                  <a:gd name="T81" fmla="*/ 3 h 20"/>
                  <a:gd name="T82" fmla="*/ 2 w 18"/>
                  <a:gd name="T83" fmla="*/ 2 h 20"/>
                  <a:gd name="T84" fmla="*/ 4 w 18"/>
                  <a:gd name="T85" fmla="*/ 0 h 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"/>
                  <a:gd name="T130" fmla="*/ 0 h 20"/>
                  <a:gd name="T131" fmla="*/ 18 w 18"/>
                  <a:gd name="T132" fmla="*/ 20 h 2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" h="20">
                    <a:moveTo>
                      <a:pt x="4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6" y="10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0" name="Freeform 222"/>
              <p:cNvSpPr>
                <a:spLocks/>
              </p:cNvSpPr>
              <p:nvPr/>
            </p:nvSpPr>
            <p:spPr bwMode="auto">
              <a:xfrm>
                <a:off x="1971" y="2039"/>
                <a:ext cx="8" cy="19"/>
              </a:xfrm>
              <a:custGeom>
                <a:avLst/>
                <a:gdLst>
                  <a:gd name="T0" fmla="*/ 2 w 8"/>
                  <a:gd name="T1" fmla="*/ 0 h 19"/>
                  <a:gd name="T2" fmla="*/ 3 w 8"/>
                  <a:gd name="T3" fmla="*/ 0 h 19"/>
                  <a:gd name="T4" fmla="*/ 4 w 8"/>
                  <a:gd name="T5" fmla="*/ 0 h 19"/>
                  <a:gd name="T6" fmla="*/ 4 w 8"/>
                  <a:gd name="T7" fmla="*/ 1 h 19"/>
                  <a:gd name="T8" fmla="*/ 6 w 8"/>
                  <a:gd name="T9" fmla="*/ 1 h 19"/>
                  <a:gd name="T10" fmla="*/ 7 w 8"/>
                  <a:gd name="T11" fmla="*/ 3 h 19"/>
                  <a:gd name="T12" fmla="*/ 7 w 8"/>
                  <a:gd name="T13" fmla="*/ 6 h 19"/>
                  <a:gd name="T14" fmla="*/ 7 w 8"/>
                  <a:gd name="T15" fmla="*/ 7 h 19"/>
                  <a:gd name="T16" fmla="*/ 6 w 8"/>
                  <a:gd name="T17" fmla="*/ 9 h 19"/>
                  <a:gd name="T18" fmla="*/ 6 w 8"/>
                  <a:gd name="T19" fmla="*/ 10 h 19"/>
                  <a:gd name="T20" fmla="*/ 6 w 8"/>
                  <a:gd name="T21" fmla="*/ 12 h 19"/>
                  <a:gd name="T22" fmla="*/ 5 w 8"/>
                  <a:gd name="T23" fmla="*/ 13 h 19"/>
                  <a:gd name="T24" fmla="*/ 5 w 8"/>
                  <a:gd name="T25" fmla="*/ 15 h 19"/>
                  <a:gd name="T26" fmla="*/ 4 w 8"/>
                  <a:gd name="T27" fmla="*/ 17 h 19"/>
                  <a:gd name="T28" fmla="*/ 4 w 8"/>
                  <a:gd name="T29" fmla="*/ 18 h 19"/>
                  <a:gd name="T30" fmla="*/ 3 w 8"/>
                  <a:gd name="T31" fmla="*/ 16 h 19"/>
                  <a:gd name="T32" fmla="*/ 2 w 8"/>
                  <a:gd name="T33" fmla="*/ 14 h 19"/>
                  <a:gd name="T34" fmla="*/ 1 w 8"/>
                  <a:gd name="T35" fmla="*/ 11 h 19"/>
                  <a:gd name="T36" fmla="*/ 0 w 8"/>
                  <a:gd name="T37" fmla="*/ 9 h 19"/>
                  <a:gd name="T38" fmla="*/ 0 w 8"/>
                  <a:gd name="T39" fmla="*/ 6 h 19"/>
                  <a:gd name="T40" fmla="*/ 0 w 8"/>
                  <a:gd name="T41" fmla="*/ 4 h 19"/>
                  <a:gd name="T42" fmla="*/ 1 w 8"/>
                  <a:gd name="T43" fmla="*/ 2 h 19"/>
                  <a:gd name="T44" fmla="*/ 2 w 8"/>
                  <a:gd name="T45" fmla="*/ 0 h 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19"/>
                  <a:gd name="T71" fmla="*/ 8 w 8"/>
                  <a:gd name="T72" fmla="*/ 19 h 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19">
                    <a:moveTo>
                      <a:pt x="2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1" name="Freeform 223"/>
              <p:cNvSpPr>
                <a:spLocks/>
              </p:cNvSpPr>
              <p:nvPr/>
            </p:nvSpPr>
            <p:spPr bwMode="auto">
              <a:xfrm>
                <a:off x="2055" y="2043"/>
                <a:ext cx="86" cy="116"/>
              </a:xfrm>
              <a:custGeom>
                <a:avLst/>
                <a:gdLst>
                  <a:gd name="T0" fmla="*/ 10 w 86"/>
                  <a:gd name="T1" fmla="*/ 3 h 116"/>
                  <a:gd name="T2" fmla="*/ 22 w 86"/>
                  <a:gd name="T3" fmla="*/ 10 h 116"/>
                  <a:gd name="T4" fmla="*/ 36 w 86"/>
                  <a:gd name="T5" fmla="*/ 16 h 116"/>
                  <a:gd name="T6" fmla="*/ 49 w 86"/>
                  <a:gd name="T7" fmla="*/ 22 h 116"/>
                  <a:gd name="T8" fmla="*/ 46 w 86"/>
                  <a:gd name="T9" fmla="*/ 24 h 116"/>
                  <a:gd name="T10" fmla="*/ 37 w 86"/>
                  <a:gd name="T11" fmla="*/ 23 h 116"/>
                  <a:gd name="T12" fmla="*/ 29 w 86"/>
                  <a:gd name="T13" fmla="*/ 20 h 116"/>
                  <a:gd name="T14" fmla="*/ 20 w 86"/>
                  <a:gd name="T15" fmla="*/ 20 h 116"/>
                  <a:gd name="T16" fmla="*/ 28 w 86"/>
                  <a:gd name="T17" fmla="*/ 27 h 116"/>
                  <a:gd name="T18" fmla="*/ 43 w 86"/>
                  <a:gd name="T19" fmla="*/ 34 h 116"/>
                  <a:gd name="T20" fmla="*/ 59 w 86"/>
                  <a:gd name="T21" fmla="*/ 39 h 116"/>
                  <a:gd name="T22" fmla="*/ 74 w 86"/>
                  <a:gd name="T23" fmla="*/ 49 h 116"/>
                  <a:gd name="T24" fmla="*/ 69 w 86"/>
                  <a:gd name="T25" fmla="*/ 50 h 116"/>
                  <a:gd name="T26" fmla="*/ 54 w 86"/>
                  <a:gd name="T27" fmla="*/ 45 h 116"/>
                  <a:gd name="T28" fmla="*/ 39 w 86"/>
                  <a:gd name="T29" fmla="*/ 39 h 116"/>
                  <a:gd name="T30" fmla="*/ 23 w 86"/>
                  <a:gd name="T31" fmla="*/ 34 h 116"/>
                  <a:gd name="T32" fmla="*/ 18 w 86"/>
                  <a:gd name="T33" fmla="*/ 38 h 116"/>
                  <a:gd name="T34" fmla="*/ 28 w 86"/>
                  <a:gd name="T35" fmla="*/ 46 h 116"/>
                  <a:gd name="T36" fmla="*/ 41 w 86"/>
                  <a:gd name="T37" fmla="*/ 50 h 116"/>
                  <a:gd name="T38" fmla="*/ 55 w 86"/>
                  <a:gd name="T39" fmla="*/ 55 h 116"/>
                  <a:gd name="T40" fmla="*/ 65 w 86"/>
                  <a:gd name="T41" fmla="*/ 61 h 116"/>
                  <a:gd name="T42" fmla="*/ 72 w 86"/>
                  <a:gd name="T43" fmla="*/ 66 h 116"/>
                  <a:gd name="T44" fmla="*/ 69 w 86"/>
                  <a:gd name="T45" fmla="*/ 69 h 116"/>
                  <a:gd name="T46" fmla="*/ 56 w 86"/>
                  <a:gd name="T47" fmla="*/ 65 h 116"/>
                  <a:gd name="T48" fmla="*/ 43 w 86"/>
                  <a:gd name="T49" fmla="*/ 59 h 116"/>
                  <a:gd name="T50" fmla="*/ 30 w 86"/>
                  <a:gd name="T51" fmla="*/ 56 h 116"/>
                  <a:gd name="T52" fmla="*/ 27 w 86"/>
                  <a:gd name="T53" fmla="*/ 60 h 116"/>
                  <a:gd name="T54" fmla="*/ 35 w 86"/>
                  <a:gd name="T55" fmla="*/ 66 h 116"/>
                  <a:gd name="T56" fmla="*/ 45 w 86"/>
                  <a:gd name="T57" fmla="*/ 69 h 116"/>
                  <a:gd name="T58" fmla="*/ 55 w 86"/>
                  <a:gd name="T59" fmla="*/ 73 h 116"/>
                  <a:gd name="T60" fmla="*/ 62 w 86"/>
                  <a:gd name="T61" fmla="*/ 77 h 116"/>
                  <a:gd name="T62" fmla="*/ 68 w 86"/>
                  <a:gd name="T63" fmla="*/ 81 h 116"/>
                  <a:gd name="T64" fmla="*/ 75 w 86"/>
                  <a:gd name="T65" fmla="*/ 84 h 116"/>
                  <a:gd name="T66" fmla="*/ 82 w 86"/>
                  <a:gd name="T67" fmla="*/ 87 h 116"/>
                  <a:gd name="T68" fmla="*/ 77 w 86"/>
                  <a:gd name="T69" fmla="*/ 87 h 116"/>
                  <a:gd name="T70" fmla="*/ 62 w 86"/>
                  <a:gd name="T71" fmla="*/ 82 h 116"/>
                  <a:gd name="T72" fmla="*/ 46 w 86"/>
                  <a:gd name="T73" fmla="*/ 76 h 116"/>
                  <a:gd name="T74" fmla="*/ 30 w 86"/>
                  <a:gd name="T75" fmla="*/ 72 h 116"/>
                  <a:gd name="T76" fmla="*/ 29 w 86"/>
                  <a:gd name="T77" fmla="*/ 75 h 116"/>
                  <a:gd name="T78" fmla="*/ 44 w 86"/>
                  <a:gd name="T79" fmla="*/ 82 h 116"/>
                  <a:gd name="T80" fmla="*/ 59 w 86"/>
                  <a:gd name="T81" fmla="*/ 88 h 116"/>
                  <a:gd name="T82" fmla="*/ 74 w 86"/>
                  <a:gd name="T83" fmla="*/ 95 h 116"/>
                  <a:gd name="T84" fmla="*/ 75 w 86"/>
                  <a:gd name="T85" fmla="*/ 97 h 116"/>
                  <a:gd name="T86" fmla="*/ 62 w 86"/>
                  <a:gd name="T87" fmla="*/ 94 h 116"/>
                  <a:gd name="T88" fmla="*/ 49 w 86"/>
                  <a:gd name="T89" fmla="*/ 90 h 116"/>
                  <a:gd name="T90" fmla="*/ 36 w 86"/>
                  <a:gd name="T91" fmla="*/ 85 h 116"/>
                  <a:gd name="T92" fmla="*/ 36 w 86"/>
                  <a:gd name="T93" fmla="*/ 89 h 116"/>
                  <a:gd name="T94" fmla="*/ 48 w 86"/>
                  <a:gd name="T95" fmla="*/ 96 h 116"/>
                  <a:gd name="T96" fmla="*/ 62 w 86"/>
                  <a:gd name="T97" fmla="*/ 102 h 116"/>
                  <a:gd name="T98" fmla="*/ 75 w 86"/>
                  <a:gd name="T99" fmla="*/ 109 h 116"/>
                  <a:gd name="T100" fmla="*/ 72 w 86"/>
                  <a:gd name="T101" fmla="*/ 112 h 116"/>
                  <a:gd name="T102" fmla="*/ 53 w 86"/>
                  <a:gd name="T103" fmla="*/ 106 h 116"/>
                  <a:gd name="T104" fmla="*/ 34 w 86"/>
                  <a:gd name="T105" fmla="*/ 100 h 116"/>
                  <a:gd name="T106" fmla="*/ 18 w 86"/>
                  <a:gd name="T107" fmla="*/ 92 h 116"/>
                  <a:gd name="T108" fmla="*/ 9 w 86"/>
                  <a:gd name="T109" fmla="*/ 75 h 116"/>
                  <a:gd name="T110" fmla="*/ 6 w 86"/>
                  <a:gd name="T111" fmla="*/ 54 h 116"/>
                  <a:gd name="T112" fmla="*/ 4 w 86"/>
                  <a:gd name="T113" fmla="*/ 32 h 116"/>
                  <a:gd name="T114" fmla="*/ 2 w 86"/>
                  <a:gd name="T115" fmla="*/ 10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6"/>
                  <a:gd name="T175" fmla="*/ 0 h 116"/>
                  <a:gd name="T176" fmla="*/ 86 w 86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6" h="116">
                    <a:moveTo>
                      <a:pt x="0" y="0"/>
                    </a:moveTo>
                    <a:lnTo>
                      <a:pt x="3" y="1"/>
                    </a:lnTo>
                    <a:lnTo>
                      <a:pt x="7" y="2"/>
                    </a:lnTo>
                    <a:lnTo>
                      <a:pt x="10" y="3"/>
                    </a:lnTo>
                    <a:lnTo>
                      <a:pt x="13" y="5"/>
                    </a:lnTo>
                    <a:lnTo>
                      <a:pt x="16" y="6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6" y="12"/>
                    </a:lnTo>
                    <a:lnTo>
                      <a:pt x="29" y="13"/>
                    </a:lnTo>
                    <a:lnTo>
                      <a:pt x="32" y="15"/>
                    </a:lnTo>
                    <a:lnTo>
                      <a:pt x="36" y="16"/>
                    </a:lnTo>
                    <a:lnTo>
                      <a:pt x="39" y="18"/>
                    </a:lnTo>
                    <a:lnTo>
                      <a:pt x="42" y="20"/>
                    </a:lnTo>
                    <a:lnTo>
                      <a:pt x="45" y="21"/>
                    </a:lnTo>
                    <a:lnTo>
                      <a:pt x="49" y="22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41" y="24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35" y="22"/>
                    </a:lnTo>
                    <a:lnTo>
                      <a:pt x="33" y="22"/>
                    </a:lnTo>
                    <a:lnTo>
                      <a:pt x="31" y="21"/>
                    </a:lnTo>
                    <a:lnTo>
                      <a:pt x="29" y="20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21" y="23"/>
                    </a:lnTo>
                    <a:lnTo>
                      <a:pt x="24" y="25"/>
                    </a:lnTo>
                    <a:lnTo>
                      <a:pt x="28" y="27"/>
                    </a:lnTo>
                    <a:lnTo>
                      <a:pt x="31" y="29"/>
                    </a:lnTo>
                    <a:lnTo>
                      <a:pt x="35" y="31"/>
                    </a:lnTo>
                    <a:lnTo>
                      <a:pt x="39" y="32"/>
                    </a:lnTo>
                    <a:lnTo>
                      <a:pt x="43" y="34"/>
                    </a:lnTo>
                    <a:lnTo>
                      <a:pt x="47" y="35"/>
                    </a:lnTo>
                    <a:lnTo>
                      <a:pt x="51" y="36"/>
                    </a:lnTo>
                    <a:lnTo>
                      <a:pt x="55" y="38"/>
                    </a:lnTo>
                    <a:lnTo>
                      <a:pt x="59" y="39"/>
                    </a:lnTo>
                    <a:lnTo>
                      <a:pt x="63" y="41"/>
                    </a:lnTo>
                    <a:lnTo>
                      <a:pt x="67" y="43"/>
                    </a:lnTo>
                    <a:lnTo>
                      <a:pt x="70" y="45"/>
                    </a:lnTo>
                    <a:lnTo>
                      <a:pt x="74" y="49"/>
                    </a:lnTo>
                    <a:lnTo>
                      <a:pt x="77" y="52"/>
                    </a:lnTo>
                    <a:lnTo>
                      <a:pt x="77" y="53"/>
                    </a:lnTo>
                    <a:lnTo>
                      <a:pt x="73" y="51"/>
                    </a:lnTo>
                    <a:lnTo>
                      <a:pt x="69" y="50"/>
                    </a:lnTo>
                    <a:lnTo>
                      <a:pt x="65" y="49"/>
                    </a:lnTo>
                    <a:lnTo>
                      <a:pt x="61" y="47"/>
                    </a:lnTo>
                    <a:lnTo>
                      <a:pt x="58" y="46"/>
                    </a:lnTo>
                    <a:lnTo>
                      <a:pt x="54" y="45"/>
                    </a:lnTo>
                    <a:lnTo>
                      <a:pt x="50" y="43"/>
                    </a:lnTo>
                    <a:lnTo>
                      <a:pt x="46" y="42"/>
                    </a:lnTo>
                    <a:lnTo>
                      <a:pt x="42" y="40"/>
                    </a:lnTo>
                    <a:lnTo>
                      <a:pt x="39" y="39"/>
                    </a:lnTo>
                    <a:lnTo>
                      <a:pt x="35" y="38"/>
                    </a:lnTo>
                    <a:lnTo>
                      <a:pt x="31" y="36"/>
                    </a:lnTo>
                    <a:lnTo>
                      <a:pt x="27" y="35"/>
                    </a:lnTo>
                    <a:lnTo>
                      <a:pt x="23" y="34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6" y="35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2" y="43"/>
                    </a:lnTo>
                    <a:lnTo>
                      <a:pt x="25" y="44"/>
                    </a:lnTo>
                    <a:lnTo>
                      <a:pt x="28" y="46"/>
                    </a:lnTo>
                    <a:lnTo>
                      <a:pt x="31" y="47"/>
                    </a:lnTo>
                    <a:lnTo>
                      <a:pt x="35" y="48"/>
                    </a:lnTo>
                    <a:lnTo>
                      <a:pt x="38" y="49"/>
                    </a:lnTo>
                    <a:lnTo>
                      <a:pt x="41" y="50"/>
                    </a:lnTo>
                    <a:lnTo>
                      <a:pt x="45" y="51"/>
                    </a:lnTo>
                    <a:lnTo>
                      <a:pt x="48" y="53"/>
                    </a:lnTo>
                    <a:lnTo>
                      <a:pt x="51" y="53"/>
                    </a:lnTo>
                    <a:lnTo>
                      <a:pt x="55" y="55"/>
                    </a:lnTo>
                    <a:lnTo>
                      <a:pt x="58" y="57"/>
                    </a:lnTo>
                    <a:lnTo>
                      <a:pt x="60" y="59"/>
                    </a:lnTo>
                    <a:lnTo>
                      <a:pt x="62" y="60"/>
                    </a:lnTo>
                    <a:lnTo>
                      <a:pt x="65" y="61"/>
                    </a:lnTo>
                    <a:lnTo>
                      <a:pt x="66" y="62"/>
                    </a:lnTo>
                    <a:lnTo>
                      <a:pt x="69" y="64"/>
                    </a:lnTo>
                    <a:lnTo>
                      <a:pt x="70" y="65"/>
                    </a:lnTo>
                    <a:lnTo>
                      <a:pt x="72" y="66"/>
                    </a:lnTo>
                    <a:lnTo>
                      <a:pt x="74" y="68"/>
                    </a:lnTo>
                    <a:lnTo>
                      <a:pt x="76" y="69"/>
                    </a:lnTo>
                    <a:lnTo>
                      <a:pt x="72" y="69"/>
                    </a:lnTo>
                    <a:lnTo>
                      <a:pt x="69" y="69"/>
                    </a:lnTo>
                    <a:lnTo>
                      <a:pt x="66" y="68"/>
                    </a:lnTo>
                    <a:lnTo>
                      <a:pt x="63" y="67"/>
                    </a:lnTo>
                    <a:lnTo>
                      <a:pt x="59" y="66"/>
                    </a:lnTo>
                    <a:lnTo>
                      <a:pt x="56" y="65"/>
                    </a:lnTo>
                    <a:lnTo>
                      <a:pt x="53" y="63"/>
                    </a:lnTo>
                    <a:lnTo>
                      <a:pt x="49" y="62"/>
                    </a:lnTo>
                    <a:lnTo>
                      <a:pt x="46" y="61"/>
                    </a:lnTo>
                    <a:lnTo>
                      <a:pt x="43" y="59"/>
                    </a:lnTo>
                    <a:lnTo>
                      <a:pt x="39" y="58"/>
                    </a:lnTo>
                    <a:lnTo>
                      <a:pt x="37" y="57"/>
                    </a:lnTo>
                    <a:lnTo>
                      <a:pt x="33" y="56"/>
                    </a:lnTo>
                    <a:lnTo>
                      <a:pt x="30" y="56"/>
                    </a:lnTo>
                    <a:lnTo>
                      <a:pt x="27" y="56"/>
                    </a:lnTo>
                    <a:lnTo>
                      <a:pt x="25" y="57"/>
                    </a:lnTo>
                    <a:lnTo>
                      <a:pt x="26" y="59"/>
                    </a:lnTo>
                    <a:lnTo>
                      <a:pt x="27" y="60"/>
                    </a:lnTo>
                    <a:lnTo>
                      <a:pt x="28" y="62"/>
                    </a:lnTo>
                    <a:lnTo>
                      <a:pt x="30" y="63"/>
                    </a:lnTo>
                    <a:lnTo>
                      <a:pt x="32" y="64"/>
                    </a:lnTo>
                    <a:lnTo>
                      <a:pt x="35" y="66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2" y="68"/>
                    </a:lnTo>
                    <a:lnTo>
                      <a:pt x="45" y="69"/>
                    </a:lnTo>
                    <a:lnTo>
                      <a:pt x="47" y="70"/>
                    </a:lnTo>
                    <a:lnTo>
                      <a:pt x="50" y="70"/>
                    </a:lnTo>
                    <a:lnTo>
                      <a:pt x="52" y="72"/>
                    </a:lnTo>
                    <a:lnTo>
                      <a:pt x="55" y="73"/>
                    </a:lnTo>
                    <a:lnTo>
                      <a:pt x="56" y="74"/>
                    </a:lnTo>
                    <a:lnTo>
                      <a:pt x="59" y="75"/>
                    </a:lnTo>
                    <a:lnTo>
                      <a:pt x="60" y="76"/>
                    </a:lnTo>
                    <a:lnTo>
                      <a:pt x="62" y="77"/>
                    </a:lnTo>
                    <a:lnTo>
                      <a:pt x="63" y="78"/>
                    </a:lnTo>
                    <a:lnTo>
                      <a:pt x="65" y="79"/>
                    </a:lnTo>
                    <a:lnTo>
                      <a:pt x="66" y="80"/>
                    </a:lnTo>
                    <a:lnTo>
                      <a:pt x="68" y="81"/>
                    </a:lnTo>
                    <a:lnTo>
                      <a:pt x="70" y="82"/>
                    </a:lnTo>
                    <a:lnTo>
                      <a:pt x="72" y="83"/>
                    </a:lnTo>
                    <a:lnTo>
                      <a:pt x="73" y="83"/>
                    </a:lnTo>
                    <a:lnTo>
                      <a:pt x="75" y="84"/>
                    </a:lnTo>
                    <a:lnTo>
                      <a:pt x="76" y="85"/>
                    </a:lnTo>
                    <a:lnTo>
                      <a:pt x="78" y="85"/>
                    </a:lnTo>
                    <a:lnTo>
                      <a:pt x="80" y="86"/>
                    </a:lnTo>
                    <a:lnTo>
                      <a:pt x="82" y="87"/>
                    </a:lnTo>
                    <a:lnTo>
                      <a:pt x="83" y="88"/>
                    </a:lnTo>
                    <a:lnTo>
                      <a:pt x="85" y="89"/>
                    </a:lnTo>
                    <a:lnTo>
                      <a:pt x="81" y="87"/>
                    </a:lnTo>
                    <a:lnTo>
                      <a:pt x="77" y="87"/>
                    </a:lnTo>
                    <a:lnTo>
                      <a:pt x="73" y="85"/>
                    </a:lnTo>
                    <a:lnTo>
                      <a:pt x="70" y="84"/>
                    </a:lnTo>
                    <a:lnTo>
                      <a:pt x="65" y="83"/>
                    </a:lnTo>
                    <a:lnTo>
                      <a:pt x="62" y="82"/>
                    </a:lnTo>
                    <a:lnTo>
                      <a:pt x="58" y="80"/>
                    </a:lnTo>
                    <a:lnTo>
                      <a:pt x="54" y="79"/>
                    </a:lnTo>
                    <a:lnTo>
                      <a:pt x="50" y="77"/>
                    </a:lnTo>
                    <a:lnTo>
                      <a:pt x="46" y="76"/>
                    </a:lnTo>
                    <a:lnTo>
                      <a:pt x="42" y="75"/>
                    </a:lnTo>
                    <a:lnTo>
                      <a:pt x="38" y="74"/>
                    </a:lnTo>
                    <a:lnTo>
                      <a:pt x="34" y="72"/>
                    </a:lnTo>
                    <a:lnTo>
                      <a:pt x="30" y="72"/>
                    </a:lnTo>
                    <a:lnTo>
                      <a:pt x="26" y="71"/>
                    </a:lnTo>
                    <a:lnTo>
                      <a:pt x="22" y="70"/>
                    </a:lnTo>
                    <a:lnTo>
                      <a:pt x="26" y="73"/>
                    </a:lnTo>
                    <a:lnTo>
                      <a:pt x="29" y="75"/>
                    </a:lnTo>
                    <a:lnTo>
                      <a:pt x="33" y="77"/>
                    </a:lnTo>
                    <a:lnTo>
                      <a:pt x="36" y="79"/>
                    </a:lnTo>
                    <a:lnTo>
                      <a:pt x="40" y="81"/>
                    </a:lnTo>
                    <a:lnTo>
                      <a:pt x="44" y="82"/>
                    </a:lnTo>
                    <a:lnTo>
                      <a:pt x="48" y="84"/>
                    </a:lnTo>
                    <a:lnTo>
                      <a:pt x="52" y="85"/>
                    </a:lnTo>
                    <a:lnTo>
                      <a:pt x="55" y="87"/>
                    </a:lnTo>
                    <a:lnTo>
                      <a:pt x="59" y="88"/>
                    </a:lnTo>
                    <a:lnTo>
                      <a:pt x="63" y="90"/>
                    </a:lnTo>
                    <a:lnTo>
                      <a:pt x="67" y="91"/>
                    </a:lnTo>
                    <a:lnTo>
                      <a:pt x="70" y="93"/>
                    </a:lnTo>
                    <a:lnTo>
                      <a:pt x="74" y="95"/>
                    </a:lnTo>
                    <a:lnTo>
                      <a:pt x="77" y="97"/>
                    </a:lnTo>
                    <a:lnTo>
                      <a:pt x="81" y="99"/>
                    </a:lnTo>
                    <a:lnTo>
                      <a:pt x="78" y="98"/>
                    </a:lnTo>
                    <a:lnTo>
                      <a:pt x="75" y="97"/>
                    </a:lnTo>
                    <a:lnTo>
                      <a:pt x="72" y="97"/>
                    </a:lnTo>
                    <a:lnTo>
                      <a:pt x="69" y="96"/>
                    </a:lnTo>
                    <a:lnTo>
                      <a:pt x="65" y="95"/>
                    </a:lnTo>
                    <a:lnTo>
                      <a:pt x="62" y="94"/>
                    </a:lnTo>
                    <a:lnTo>
                      <a:pt x="59" y="93"/>
                    </a:lnTo>
                    <a:lnTo>
                      <a:pt x="56" y="92"/>
                    </a:lnTo>
                    <a:lnTo>
                      <a:pt x="53" y="91"/>
                    </a:lnTo>
                    <a:lnTo>
                      <a:pt x="49" y="90"/>
                    </a:lnTo>
                    <a:lnTo>
                      <a:pt x="46" y="89"/>
                    </a:lnTo>
                    <a:lnTo>
                      <a:pt x="43" y="87"/>
                    </a:lnTo>
                    <a:lnTo>
                      <a:pt x="39" y="86"/>
                    </a:lnTo>
                    <a:lnTo>
                      <a:pt x="36" y="85"/>
                    </a:lnTo>
                    <a:lnTo>
                      <a:pt x="33" y="84"/>
                    </a:lnTo>
                    <a:lnTo>
                      <a:pt x="30" y="83"/>
                    </a:lnTo>
                    <a:lnTo>
                      <a:pt x="32" y="86"/>
                    </a:lnTo>
                    <a:lnTo>
                      <a:pt x="36" y="89"/>
                    </a:lnTo>
                    <a:lnTo>
                      <a:pt x="38" y="91"/>
                    </a:lnTo>
                    <a:lnTo>
                      <a:pt x="42" y="93"/>
                    </a:lnTo>
                    <a:lnTo>
                      <a:pt x="45" y="94"/>
                    </a:lnTo>
                    <a:lnTo>
                      <a:pt x="48" y="96"/>
                    </a:lnTo>
                    <a:lnTo>
                      <a:pt x="52" y="97"/>
                    </a:lnTo>
                    <a:lnTo>
                      <a:pt x="55" y="99"/>
                    </a:lnTo>
                    <a:lnTo>
                      <a:pt x="59" y="100"/>
                    </a:lnTo>
                    <a:lnTo>
                      <a:pt x="62" y="102"/>
                    </a:lnTo>
                    <a:lnTo>
                      <a:pt x="65" y="103"/>
                    </a:lnTo>
                    <a:lnTo>
                      <a:pt x="69" y="105"/>
                    </a:lnTo>
                    <a:lnTo>
                      <a:pt x="72" y="107"/>
                    </a:lnTo>
                    <a:lnTo>
                      <a:pt x="75" y="109"/>
                    </a:lnTo>
                    <a:lnTo>
                      <a:pt x="78" y="112"/>
                    </a:lnTo>
                    <a:lnTo>
                      <a:pt x="81" y="115"/>
                    </a:lnTo>
                    <a:lnTo>
                      <a:pt x="76" y="113"/>
                    </a:lnTo>
                    <a:lnTo>
                      <a:pt x="72" y="112"/>
                    </a:lnTo>
                    <a:lnTo>
                      <a:pt x="67" y="110"/>
                    </a:lnTo>
                    <a:lnTo>
                      <a:pt x="63" y="109"/>
                    </a:lnTo>
                    <a:lnTo>
                      <a:pt x="58" y="107"/>
                    </a:lnTo>
                    <a:lnTo>
                      <a:pt x="53" y="106"/>
                    </a:lnTo>
                    <a:lnTo>
                      <a:pt x="49" y="105"/>
                    </a:lnTo>
                    <a:lnTo>
                      <a:pt x="44" y="104"/>
                    </a:lnTo>
                    <a:lnTo>
                      <a:pt x="39" y="102"/>
                    </a:lnTo>
                    <a:lnTo>
                      <a:pt x="34" y="100"/>
                    </a:lnTo>
                    <a:lnTo>
                      <a:pt x="30" y="98"/>
                    </a:lnTo>
                    <a:lnTo>
                      <a:pt x="26" y="97"/>
                    </a:lnTo>
                    <a:lnTo>
                      <a:pt x="22" y="94"/>
                    </a:lnTo>
                    <a:lnTo>
                      <a:pt x="18" y="92"/>
                    </a:lnTo>
                    <a:lnTo>
                      <a:pt x="14" y="89"/>
                    </a:lnTo>
                    <a:lnTo>
                      <a:pt x="11" y="86"/>
                    </a:lnTo>
                    <a:lnTo>
                      <a:pt x="9" y="81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7" y="65"/>
                    </a:lnTo>
                    <a:lnTo>
                      <a:pt x="7" y="59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5" y="43"/>
                    </a:lnTo>
                    <a:lnTo>
                      <a:pt x="5" y="37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3" y="21"/>
                    </a:lnTo>
                    <a:lnTo>
                      <a:pt x="2" y="16"/>
                    </a:lnTo>
                    <a:lnTo>
                      <a:pt x="2" y="10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8B065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2" name="Freeform 224"/>
              <p:cNvSpPr>
                <a:spLocks/>
              </p:cNvSpPr>
              <p:nvPr/>
            </p:nvSpPr>
            <p:spPr bwMode="auto">
              <a:xfrm>
                <a:off x="1948" y="2048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3 w 5"/>
                  <a:gd name="T3" fmla="*/ 0 h 6"/>
                  <a:gd name="T4" fmla="*/ 4 w 5"/>
                  <a:gd name="T5" fmla="*/ 2 h 6"/>
                  <a:gd name="T6" fmla="*/ 4 w 5"/>
                  <a:gd name="T7" fmla="*/ 3 h 6"/>
                  <a:gd name="T8" fmla="*/ 4 w 5"/>
                  <a:gd name="T9" fmla="*/ 4 h 6"/>
                  <a:gd name="T10" fmla="*/ 4 w 5"/>
                  <a:gd name="T11" fmla="*/ 5 h 6"/>
                  <a:gd name="T12" fmla="*/ 2 w 5"/>
                  <a:gd name="T13" fmla="*/ 4 h 6"/>
                  <a:gd name="T14" fmla="*/ 1 w 5"/>
                  <a:gd name="T15" fmla="*/ 3 h 6"/>
                  <a:gd name="T16" fmla="*/ 0 w 5"/>
                  <a:gd name="T17" fmla="*/ 1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6"/>
                  <a:gd name="T32" fmla="*/ 5 w 5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6">
                    <a:moveTo>
                      <a:pt x="1" y="0"/>
                    </a:move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3" name="Freeform 225"/>
              <p:cNvSpPr>
                <a:spLocks/>
              </p:cNvSpPr>
              <p:nvPr/>
            </p:nvSpPr>
            <p:spPr bwMode="auto">
              <a:xfrm>
                <a:off x="1983" y="2051"/>
                <a:ext cx="15" cy="40"/>
              </a:xfrm>
              <a:custGeom>
                <a:avLst/>
                <a:gdLst>
                  <a:gd name="T0" fmla="*/ 3 w 15"/>
                  <a:gd name="T1" fmla="*/ 0 h 40"/>
                  <a:gd name="T2" fmla="*/ 4 w 15"/>
                  <a:gd name="T3" fmla="*/ 2 h 40"/>
                  <a:gd name="T4" fmla="*/ 5 w 15"/>
                  <a:gd name="T5" fmla="*/ 4 h 40"/>
                  <a:gd name="T6" fmla="*/ 5 w 15"/>
                  <a:gd name="T7" fmla="*/ 6 h 40"/>
                  <a:gd name="T8" fmla="*/ 6 w 15"/>
                  <a:gd name="T9" fmla="*/ 9 h 40"/>
                  <a:gd name="T10" fmla="*/ 7 w 15"/>
                  <a:gd name="T11" fmla="*/ 11 h 40"/>
                  <a:gd name="T12" fmla="*/ 7 w 15"/>
                  <a:gd name="T13" fmla="*/ 14 h 40"/>
                  <a:gd name="T14" fmla="*/ 8 w 15"/>
                  <a:gd name="T15" fmla="*/ 16 h 40"/>
                  <a:gd name="T16" fmla="*/ 8 w 15"/>
                  <a:gd name="T17" fmla="*/ 19 h 40"/>
                  <a:gd name="T18" fmla="*/ 8 w 15"/>
                  <a:gd name="T19" fmla="*/ 21 h 40"/>
                  <a:gd name="T20" fmla="*/ 9 w 15"/>
                  <a:gd name="T21" fmla="*/ 24 h 40"/>
                  <a:gd name="T22" fmla="*/ 9 w 15"/>
                  <a:gd name="T23" fmla="*/ 26 h 40"/>
                  <a:gd name="T24" fmla="*/ 10 w 15"/>
                  <a:gd name="T25" fmla="*/ 29 h 40"/>
                  <a:gd name="T26" fmla="*/ 11 w 15"/>
                  <a:gd name="T27" fmla="*/ 32 h 40"/>
                  <a:gd name="T28" fmla="*/ 12 w 15"/>
                  <a:gd name="T29" fmla="*/ 34 h 40"/>
                  <a:gd name="T30" fmla="*/ 13 w 15"/>
                  <a:gd name="T31" fmla="*/ 36 h 40"/>
                  <a:gd name="T32" fmla="*/ 14 w 15"/>
                  <a:gd name="T33" fmla="*/ 39 h 40"/>
                  <a:gd name="T34" fmla="*/ 12 w 15"/>
                  <a:gd name="T35" fmla="*/ 39 h 40"/>
                  <a:gd name="T36" fmla="*/ 11 w 15"/>
                  <a:gd name="T37" fmla="*/ 38 h 40"/>
                  <a:gd name="T38" fmla="*/ 9 w 15"/>
                  <a:gd name="T39" fmla="*/ 37 h 40"/>
                  <a:gd name="T40" fmla="*/ 8 w 15"/>
                  <a:gd name="T41" fmla="*/ 36 h 40"/>
                  <a:gd name="T42" fmla="*/ 8 w 15"/>
                  <a:gd name="T43" fmla="*/ 34 h 40"/>
                  <a:gd name="T44" fmla="*/ 7 w 15"/>
                  <a:gd name="T45" fmla="*/ 33 h 40"/>
                  <a:gd name="T46" fmla="*/ 6 w 15"/>
                  <a:gd name="T47" fmla="*/ 31 h 40"/>
                  <a:gd name="T48" fmla="*/ 6 w 15"/>
                  <a:gd name="T49" fmla="*/ 29 h 40"/>
                  <a:gd name="T50" fmla="*/ 5 w 15"/>
                  <a:gd name="T51" fmla="*/ 26 h 40"/>
                  <a:gd name="T52" fmla="*/ 4 w 15"/>
                  <a:gd name="T53" fmla="*/ 24 h 40"/>
                  <a:gd name="T54" fmla="*/ 4 w 15"/>
                  <a:gd name="T55" fmla="*/ 22 h 40"/>
                  <a:gd name="T56" fmla="*/ 4 w 15"/>
                  <a:gd name="T57" fmla="*/ 20 h 40"/>
                  <a:gd name="T58" fmla="*/ 3 w 15"/>
                  <a:gd name="T59" fmla="*/ 18 h 40"/>
                  <a:gd name="T60" fmla="*/ 2 w 15"/>
                  <a:gd name="T61" fmla="*/ 16 h 40"/>
                  <a:gd name="T62" fmla="*/ 1 w 15"/>
                  <a:gd name="T63" fmla="*/ 15 h 40"/>
                  <a:gd name="T64" fmla="*/ 0 w 15"/>
                  <a:gd name="T65" fmla="*/ 14 h 40"/>
                  <a:gd name="T66" fmla="*/ 0 w 15"/>
                  <a:gd name="T67" fmla="*/ 12 h 40"/>
                  <a:gd name="T68" fmla="*/ 0 w 15"/>
                  <a:gd name="T69" fmla="*/ 10 h 40"/>
                  <a:gd name="T70" fmla="*/ 1 w 15"/>
                  <a:gd name="T71" fmla="*/ 8 h 40"/>
                  <a:gd name="T72" fmla="*/ 1 w 15"/>
                  <a:gd name="T73" fmla="*/ 6 h 40"/>
                  <a:gd name="T74" fmla="*/ 1 w 15"/>
                  <a:gd name="T75" fmla="*/ 4 h 40"/>
                  <a:gd name="T76" fmla="*/ 2 w 15"/>
                  <a:gd name="T77" fmla="*/ 3 h 40"/>
                  <a:gd name="T78" fmla="*/ 2 w 15"/>
                  <a:gd name="T79" fmla="*/ 1 h 40"/>
                  <a:gd name="T80" fmla="*/ 3 w 15"/>
                  <a:gd name="T81" fmla="*/ 0 h 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"/>
                  <a:gd name="T124" fmla="*/ 0 h 40"/>
                  <a:gd name="T125" fmla="*/ 15 w 15"/>
                  <a:gd name="T126" fmla="*/ 40 h 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" h="40">
                    <a:moveTo>
                      <a:pt x="3" y="0"/>
                    </a:moveTo>
                    <a:lnTo>
                      <a:pt x="4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9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10" y="29"/>
                    </a:lnTo>
                    <a:lnTo>
                      <a:pt x="11" y="32"/>
                    </a:lnTo>
                    <a:lnTo>
                      <a:pt x="12" y="34"/>
                    </a:lnTo>
                    <a:lnTo>
                      <a:pt x="13" y="36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7" y="33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4" name="Freeform 226"/>
              <p:cNvSpPr>
                <a:spLocks/>
              </p:cNvSpPr>
              <p:nvPr/>
            </p:nvSpPr>
            <p:spPr bwMode="auto">
              <a:xfrm>
                <a:off x="1996" y="2052"/>
                <a:ext cx="2" cy="9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2 h 9"/>
                  <a:gd name="T4" fmla="*/ 1 w 2"/>
                  <a:gd name="T5" fmla="*/ 4 h 9"/>
                  <a:gd name="T6" fmla="*/ 0 w 2"/>
                  <a:gd name="T7" fmla="*/ 5 h 9"/>
                  <a:gd name="T8" fmla="*/ 0 w 2"/>
                  <a:gd name="T9" fmla="*/ 8 h 9"/>
                  <a:gd name="T10" fmla="*/ 0 w 2"/>
                  <a:gd name="T11" fmla="*/ 7 h 9"/>
                  <a:gd name="T12" fmla="*/ 0 w 2"/>
                  <a:gd name="T13" fmla="*/ 6 h 9"/>
                  <a:gd name="T14" fmla="*/ 0 w 2"/>
                  <a:gd name="T15" fmla="*/ 5 h 9"/>
                  <a:gd name="T16" fmla="*/ 0 w 2"/>
                  <a:gd name="T17" fmla="*/ 4 h 9"/>
                  <a:gd name="T18" fmla="*/ 0 w 2"/>
                  <a:gd name="T19" fmla="*/ 2 h 9"/>
                  <a:gd name="T20" fmla="*/ 0 w 2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9"/>
                  <a:gd name="T35" fmla="*/ 2 w 2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9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5" name="Freeform 227"/>
              <p:cNvSpPr>
                <a:spLocks/>
              </p:cNvSpPr>
              <p:nvPr/>
            </p:nvSpPr>
            <p:spPr bwMode="auto">
              <a:xfrm>
                <a:off x="2187" y="2052"/>
                <a:ext cx="20" cy="29"/>
              </a:xfrm>
              <a:custGeom>
                <a:avLst/>
                <a:gdLst>
                  <a:gd name="T0" fmla="*/ 19 w 20"/>
                  <a:gd name="T1" fmla="*/ 0 h 29"/>
                  <a:gd name="T2" fmla="*/ 18 w 20"/>
                  <a:gd name="T3" fmla="*/ 2 h 29"/>
                  <a:gd name="T4" fmla="*/ 18 w 20"/>
                  <a:gd name="T5" fmla="*/ 5 h 29"/>
                  <a:gd name="T6" fmla="*/ 17 w 20"/>
                  <a:gd name="T7" fmla="*/ 6 h 29"/>
                  <a:gd name="T8" fmla="*/ 17 w 20"/>
                  <a:gd name="T9" fmla="*/ 7 h 29"/>
                  <a:gd name="T10" fmla="*/ 16 w 20"/>
                  <a:gd name="T11" fmla="*/ 9 h 29"/>
                  <a:gd name="T12" fmla="*/ 16 w 20"/>
                  <a:gd name="T13" fmla="*/ 10 h 29"/>
                  <a:gd name="T14" fmla="*/ 14 w 20"/>
                  <a:gd name="T15" fmla="*/ 13 h 29"/>
                  <a:gd name="T16" fmla="*/ 12 w 20"/>
                  <a:gd name="T17" fmla="*/ 15 h 29"/>
                  <a:gd name="T18" fmla="*/ 11 w 20"/>
                  <a:gd name="T19" fmla="*/ 17 h 29"/>
                  <a:gd name="T20" fmla="*/ 9 w 20"/>
                  <a:gd name="T21" fmla="*/ 20 h 29"/>
                  <a:gd name="T22" fmla="*/ 8 w 20"/>
                  <a:gd name="T23" fmla="*/ 21 h 29"/>
                  <a:gd name="T24" fmla="*/ 7 w 20"/>
                  <a:gd name="T25" fmla="*/ 22 h 29"/>
                  <a:gd name="T26" fmla="*/ 5 w 20"/>
                  <a:gd name="T27" fmla="*/ 23 h 29"/>
                  <a:gd name="T28" fmla="*/ 4 w 20"/>
                  <a:gd name="T29" fmla="*/ 24 h 29"/>
                  <a:gd name="T30" fmla="*/ 2 w 20"/>
                  <a:gd name="T31" fmla="*/ 26 h 29"/>
                  <a:gd name="T32" fmla="*/ 0 w 20"/>
                  <a:gd name="T33" fmla="*/ 28 h 29"/>
                  <a:gd name="T34" fmla="*/ 0 w 20"/>
                  <a:gd name="T35" fmla="*/ 27 h 29"/>
                  <a:gd name="T36" fmla="*/ 1 w 20"/>
                  <a:gd name="T37" fmla="*/ 25 h 29"/>
                  <a:gd name="T38" fmla="*/ 1 w 20"/>
                  <a:gd name="T39" fmla="*/ 24 h 29"/>
                  <a:gd name="T40" fmla="*/ 2 w 20"/>
                  <a:gd name="T41" fmla="*/ 23 h 29"/>
                  <a:gd name="T42" fmla="*/ 3 w 20"/>
                  <a:gd name="T43" fmla="*/ 20 h 29"/>
                  <a:gd name="T44" fmla="*/ 5 w 20"/>
                  <a:gd name="T45" fmla="*/ 19 h 29"/>
                  <a:gd name="T46" fmla="*/ 6 w 20"/>
                  <a:gd name="T47" fmla="*/ 16 h 29"/>
                  <a:gd name="T48" fmla="*/ 8 w 20"/>
                  <a:gd name="T49" fmla="*/ 14 h 29"/>
                  <a:gd name="T50" fmla="*/ 10 w 20"/>
                  <a:gd name="T51" fmla="*/ 11 h 29"/>
                  <a:gd name="T52" fmla="*/ 12 w 20"/>
                  <a:gd name="T53" fmla="*/ 10 h 29"/>
                  <a:gd name="T54" fmla="*/ 14 w 20"/>
                  <a:gd name="T55" fmla="*/ 7 h 29"/>
                  <a:gd name="T56" fmla="*/ 16 w 20"/>
                  <a:gd name="T57" fmla="*/ 5 h 29"/>
                  <a:gd name="T58" fmla="*/ 17 w 20"/>
                  <a:gd name="T59" fmla="*/ 2 h 29"/>
                  <a:gd name="T60" fmla="*/ 19 w 20"/>
                  <a:gd name="T61" fmla="*/ 0 h 2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"/>
                  <a:gd name="T94" fmla="*/ 0 h 29"/>
                  <a:gd name="T95" fmla="*/ 20 w 20"/>
                  <a:gd name="T96" fmla="*/ 29 h 2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" h="29">
                    <a:moveTo>
                      <a:pt x="19" y="0"/>
                    </a:moveTo>
                    <a:lnTo>
                      <a:pt x="18" y="2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12" y="15"/>
                    </a:lnTo>
                    <a:lnTo>
                      <a:pt x="11" y="17"/>
                    </a:lnTo>
                    <a:lnTo>
                      <a:pt x="9" y="20"/>
                    </a:lnTo>
                    <a:lnTo>
                      <a:pt x="8" y="21"/>
                    </a:lnTo>
                    <a:lnTo>
                      <a:pt x="7" y="22"/>
                    </a:lnTo>
                    <a:lnTo>
                      <a:pt x="5" y="23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9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7" y="2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6" name="Freeform 228"/>
              <p:cNvSpPr>
                <a:spLocks/>
              </p:cNvSpPr>
              <p:nvPr/>
            </p:nvSpPr>
            <p:spPr bwMode="auto">
              <a:xfrm>
                <a:off x="2279" y="2052"/>
                <a:ext cx="45" cy="37"/>
              </a:xfrm>
              <a:custGeom>
                <a:avLst/>
                <a:gdLst>
                  <a:gd name="T0" fmla="*/ 3 w 45"/>
                  <a:gd name="T1" fmla="*/ 0 h 37"/>
                  <a:gd name="T2" fmla="*/ 7 w 45"/>
                  <a:gd name="T3" fmla="*/ 0 h 37"/>
                  <a:gd name="T4" fmla="*/ 10 w 45"/>
                  <a:gd name="T5" fmla="*/ 1 h 37"/>
                  <a:gd name="T6" fmla="*/ 13 w 45"/>
                  <a:gd name="T7" fmla="*/ 2 h 37"/>
                  <a:gd name="T8" fmla="*/ 16 w 45"/>
                  <a:gd name="T9" fmla="*/ 3 h 37"/>
                  <a:gd name="T10" fmla="*/ 18 w 45"/>
                  <a:gd name="T11" fmla="*/ 5 h 37"/>
                  <a:gd name="T12" fmla="*/ 21 w 45"/>
                  <a:gd name="T13" fmla="*/ 7 h 37"/>
                  <a:gd name="T14" fmla="*/ 23 w 45"/>
                  <a:gd name="T15" fmla="*/ 10 h 37"/>
                  <a:gd name="T16" fmla="*/ 25 w 45"/>
                  <a:gd name="T17" fmla="*/ 13 h 37"/>
                  <a:gd name="T18" fmla="*/ 28 w 45"/>
                  <a:gd name="T19" fmla="*/ 16 h 37"/>
                  <a:gd name="T20" fmla="*/ 30 w 45"/>
                  <a:gd name="T21" fmla="*/ 19 h 37"/>
                  <a:gd name="T22" fmla="*/ 32 w 45"/>
                  <a:gd name="T23" fmla="*/ 22 h 37"/>
                  <a:gd name="T24" fmla="*/ 34 w 45"/>
                  <a:gd name="T25" fmla="*/ 25 h 37"/>
                  <a:gd name="T26" fmla="*/ 36 w 45"/>
                  <a:gd name="T27" fmla="*/ 27 h 37"/>
                  <a:gd name="T28" fmla="*/ 39 w 45"/>
                  <a:gd name="T29" fmla="*/ 31 h 37"/>
                  <a:gd name="T30" fmla="*/ 41 w 45"/>
                  <a:gd name="T31" fmla="*/ 33 h 37"/>
                  <a:gd name="T32" fmla="*/ 44 w 45"/>
                  <a:gd name="T33" fmla="*/ 36 h 37"/>
                  <a:gd name="T34" fmla="*/ 42 w 45"/>
                  <a:gd name="T35" fmla="*/ 36 h 37"/>
                  <a:gd name="T36" fmla="*/ 40 w 45"/>
                  <a:gd name="T37" fmla="*/ 36 h 37"/>
                  <a:gd name="T38" fmla="*/ 38 w 45"/>
                  <a:gd name="T39" fmla="*/ 36 h 37"/>
                  <a:gd name="T40" fmla="*/ 36 w 45"/>
                  <a:gd name="T41" fmla="*/ 36 h 37"/>
                  <a:gd name="T42" fmla="*/ 34 w 45"/>
                  <a:gd name="T43" fmla="*/ 35 h 37"/>
                  <a:gd name="T44" fmla="*/ 32 w 45"/>
                  <a:gd name="T45" fmla="*/ 34 h 37"/>
                  <a:gd name="T46" fmla="*/ 30 w 45"/>
                  <a:gd name="T47" fmla="*/ 33 h 37"/>
                  <a:gd name="T48" fmla="*/ 28 w 45"/>
                  <a:gd name="T49" fmla="*/ 32 h 37"/>
                  <a:gd name="T50" fmla="*/ 27 w 45"/>
                  <a:gd name="T51" fmla="*/ 31 h 37"/>
                  <a:gd name="T52" fmla="*/ 25 w 45"/>
                  <a:gd name="T53" fmla="*/ 29 h 37"/>
                  <a:gd name="T54" fmla="*/ 23 w 45"/>
                  <a:gd name="T55" fmla="*/ 27 h 37"/>
                  <a:gd name="T56" fmla="*/ 21 w 45"/>
                  <a:gd name="T57" fmla="*/ 26 h 37"/>
                  <a:gd name="T58" fmla="*/ 19 w 45"/>
                  <a:gd name="T59" fmla="*/ 24 h 37"/>
                  <a:gd name="T60" fmla="*/ 18 w 45"/>
                  <a:gd name="T61" fmla="*/ 23 h 37"/>
                  <a:gd name="T62" fmla="*/ 16 w 45"/>
                  <a:gd name="T63" fmla="*/ 22 h 37"/>
                  <a:gd name="T64" fmla="*/ 15 w 45"/>
                  <a:gd name="T65" fmla="*/ 20 h 37"/>
                  <a:gd name="T66" fmla="*/ 14 w 45"/>
                  <a:gd name="T67" fmla="*/ 22 h 37"/>
                  <a:gd name="T68" fmla="*/ 13 w 45"/>
                  <a:gd name="T69" fmla="*/ 23 h 37"/>
                  <a:gd name="T70" fmla="*/ 12 w 45"/>
                  <a:gd name="T71" fmla="*/ 25 h 37"/>
                  <a:gd name="T72" fmla="*/ 12 w 45"/>
                  <a:gd name="T73" fmla="*/ 26 h 37"/>
                  <a:gd name="T74" fmla="*/ 11 w 45"/>
                  <a:gd name="T75" fmla="*/ 27 h 37"/>
                  <a:gd name="T76" fmla="*/ 9 w 45"/>
                  <a:gd name="T77" fmla="*/ 28 h 37"/>
                  <a:gd name="T78" fmla="*/ 8 w 45"/>
                  <a:gd name="T79" fmla="*/ 28 h 37"/>
                  <a:gd name="T80" fmla="*/ 7 w 45"/>
                  <a:gd name="T81" fmla="*/ 28 h 37"/>
                  <a:gd name="T82" fmla="*/ 5 w 45"/>
                  <a:gd name="T83" fmla="*/ 26 h 37"/>
                  <a:gd name="T84" fmla="*/ 4 w 45"/>
                  <a:gd name="T85" fmla="*/ 25 h 37"/>
                  <a:gd name="T86" fmla="*/ 3 w 45"/>
                  <a:gd name="T87" fmla="*/ 23 h 37"/>
                  <a:gd name="T88" fmla="*/ 3 w 45"/>
                  <a:gd name="T89" fmla="*/ 22 h 37"/>
                  <a:gd name="T90" fmla="*/ 2 w 45"/>
                  <a:gd name="T91" fmla="*/ 20 h 37"/>
                  <a:gd name="T92" fmla="*/ 1 w 45"/>
                  <a:gd name="T93" fmla="*/ 19 h 37"/>
                  <a:gd name="T94" fmla="*/ 1 w 45"/>
                  <a:gd name="T95" fmla="*/ 17 h 37"/>
                  <a:gd name="T96" fmla="*/ 1 w 45"/>
                  <a:gd name="T97" fmla="*/ 15 h 37"/>
                  <a:gd name="T98" fmla="*/ 0 w 45"/>
                  <a:gd name="T99" fmla="*/ 13 h 37"/>
                  <a:gd name="T100" fmla="*/ 0 w 45"/>
                  <a:gd name="T101" fmla="*/ 12 h 37"/>
                  <a:gd name="T102" fmla="*/ 0 w 45"/>
                  <a:gd name="T103" fmla="*/ 10 h 37"/>
                  <a:gd name="T104" fmla="*/ 0 w 45"/>
                  <a:gd name="T105" fmla="*/ 8 h 37"/>
                  <a:gd name="T106" fmla="*/ 0 w 45"/>
                  <a:gd name="T107" fmla="*/ 7 h 37"/>
                  <a:gd name="T108" fmla="*/ 0 w 45"/>
                  <a:gd name="T109" fmla="*/ 5 h 37"/>
                  <a:gd name="T110" fmla="*/ 1 w 45"/>
                  <a:gd name="T111" fmla="*/ 3 h 37"/>
                  <a:gd name="T112" fmla="*/ 1 w 45"/>
                  <a:gd name="T113" fmla="*/ 2 h 37"/>
                  <a:gd name="T114" fmla="*/ 2 w 45"/>
                  <a:gd name="T115" fmla="*/ 1 h 37"/>
                  <a:gd name="T116" fmla="*/ 3 w 45"/>
                  <a:gd name="T117" fmla="*/ 0 h 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5"/>
                  <a:gd name="T178" fmla="*/ 0 h 37"/>
                  <a:gd name="T179" fmla="*/ 45 w 45"/>
                  <a:gd name="T180" fmla="*/ 37 h 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5" h="37">
                    <a:moveTo>
                      <a:pt x="3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21" y="7"/>
                    </a:lnTo>
                    <a:lnTo>
                      <a:pt x="23" y="10"/>
                    </a:lnTo>
                    <a:lnTo>
                      <a:pt x="25" y="13"/>
                    </a:lnTo>
                    <a:lnTo>
                      <a:pt x="28" y="16"/>
                    </a:lnTo>
                    <a:lnTo>
                      <a:pt x="30" y="19"/>
                    </a:lnTo>
                    <a:lnTo>
                      <a:pt x="32" y="22"/>
                    </a:lnTo>
                    <a:lnTo>
                      <a:pt x="34" y="25"/>
                    </a:lnTo>
                    <a:lnTo>
                      <a:pt x="36" y="27"/>
                    </a:lnTo>
                    <a:lnTo>
                      <a:pt x="39" y="31"/>
                    </a:lnTo>
                    <a:lnTo>
                      <a:pt x="41" y="33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4" y="35"/>
                    </a:lnTo>
                    <a:lnTo>
                      <a:pt x="32" y="34"/>
                    </a:lnTo>
                    <a:lnTo>
                      <a:pt x="30" y="33"/>
                    </a:lnTo>
                    <a:lnTo>
                      <a:pt x="28" y="32"/>
                    </a:lnTo>
                    <a:lnTo>
                      <a:pt x="27" y="31"/>
                    </a:lnTo>
                    <a:lnTo>
                      <a:pt x="25" y="29"/>
                    </a:lnTo>
                    <a:lnTo>
                      <a:pt x="23" y="27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8" y="23"/>
                    </a:lnTo>
                    <a:lnTo>
                      <a:pt x="16" y="22"/>
                    </a:lnTo>
                    <a:lnTo>
                      <a:pt x="15" y="20"/>
                    </a:lnTo>
                    <a:lnTo>
                      <a:pt x="14" y="22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1" y="27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7" name="Freeform 229"/>
              <p:cNvSpPr>
                <a:spLocks/>
              </p:cNvSpPr>
              <p:nvPr/>
            </p:nvSpPr>
            <p:spPr bwMode="auto">
              <a:xfrm>
                <a:off x="2236" y="2056"/>
                <a:ext cx="42" cy="61"/>
              </a:xfrm>
              <a:custGeom>
                <a:avLst/>
                <a:gdLst>
                  <a:gd name="T0" fmla="*/ 20 w 42"/>
                  <a:gd name="T1" fmla="*/ 0 h 61"/>
                  <a:gd name="T2" fmla="*/ 23 w 42"/>
                  <a:gd name="T3" fmla="*/ 0 h 61"/>
                  <a:gd name="T4" fmla="*/ 26 w 42"/>
                  <a:gd name="T5" fmla="*/ 0 h 61"/>
                  <a:gd name="T6" fmla="*/ 29 w 42"/>
                  <a:gd name="T7" fmla="*/ 1 h 61"/>
                  <a:gd name="T8" fmla="*/ 31 w 42"/>
                  <a:gd name="T9" fmla="*/ 3 h 61"/>
                  <a:gd name="T10" fmla="*/ 34 w 42"/>
                  <a:gd name="T11" fmla="*/ 4 h 61"/>
                  <a:gd name="T12" fmla="*/ 35 w 42"/>
                  <a:gd name="T13" fmla="*/ 6 h 61"/>
                  <a:gd name="T14" fmla="*/ 36 w 42"/>
                  <a:gd name="T15" fmla="*/ 9 h 61"/>
                  <a:gd name="T16" fmla="*/ 34 w 42"/>
                  <a:gd name="T17" fmla="*/ 11 h 61"/>
                  <a:gd name="T18" fmla="*/ 32 w 42"/>
                  <a:gd name="T19" fmla="*/ 11 h 61"/>
                  <a:gd name="T20" fmla="*/ 29 w 42"/>
                  <a:gd name="T21" fmla="*/ 10 h 61"/>
                  <a:gd name="T22" fmla="*/ 28 w 42"/>
                  <a:gd name="T23" fmla="*/ 12 h 61"/>
                  <a:gd name="T24" fmla="*/ 32 w 42"/>
                  <a:gd name="T25" fmla="*/ 17 h 61"/>
                  <a:gd name="T26" fmla="*/ 35 w 42"/>
                  <a:gd name="T27" fmla="*/ 17 h 61"/>
                  <a:gd name="T28" fmla="*/ 36 w 42"/>
                  <a:gd name="T29" fmla="*/ 14 h 61"/>
                  <a:gd name="T30" fmla="*/ 38 w 42"/>
                  <a:gd name="T31" fmla="*/ 13 h 61"/>
                  <a:gd name="T32" fmla="*/ 39 w 42"/>
                  <a:gd name="T33" fmla="*/ 16 h 61"/>
                  <a:gd name="T34" fmla="*/ 40 w 42"/>
                  <a:gd name="T35" fmla="*/ 18 h 61"/>
                  <a:gd name="T36" fmla="*/ 41 w 42"/>
                  <a:gd name="T37" fmla="*/ 20 h 61"/>
                  <a:gd name="T38" fmla="*/ 41 w 42"/>
                  <a:gd name="T39" fmla="*/ 24 h 61"/>
                  <a:gd name="T40" fmla="*/ 41 w 42"/>
                  <a:gd name="T41" fmla="*/ 27 h 61"/>
                  <a:gd name="T42" fmla="*/ 40 w 42"/>
                  <a:gd name="T43" fmla="*/ 30 h 61"/>
                  <a:gd name="T44" fmla="*/ 38 w 42"/>
                  <a:gd name="T45" fmla="*/ 33 h 61"/>
                  <a:gd name="T46" fmla="*/ 37 w 42"/>
                  <a:gd name="T47" fmla="*/ 35 h 61"/>
                  <a:gd name="T48" fmla="*/ 34 w 42"/>
                  <a:gd name="T49" fmla="*/ 36 h 61"/>
                  <a:gd name="T50" fmla="*/ 31 w 42"/>
                  <a:gd name="T51" fmla="*/ 34 h 61"/>
                  <a:gd name="T52" fmla="*/ 29 w 42"/>
                  <a:gd name="T53" fmla="*/ 32 h 61"/>
                  <a:gd name="T54" fmla="*/ 26 w 42"/>
                  <a:gd name="T55" fmla="*/ 29 h 61"/>
                  <a:gd name="T56" fmla="*/ 23 w 42"/>
                  <a:gd name="T57" fmla="*/ 27 h 61"/>
                  <a:gd name="T58" fmla="*/ 20 w 42"/>
                  <a:gd name="T59" fmla="*/ 28 h 61"/>
                  <a:gd name="T60" fmla="*/ 19 w 42"/>
                  <a:gd name="T61" fmla="*/ 32 h 61"/>
                  <a:gd name="T62" fmla="*/ 19 w 42"/>
                  <a:gd name="T63" fmla="*/ 37 h 61"/>
                  <a:gd name="T64" fmla="*/ 20 w 42"/>
                  <a:gd name="T65" fmla="*/ 40 h 61"/>
                  <a:gd name="T66" fmla="*/ 22 w 42"/>
                  <a:gd name="T67" fmla="*/ 42 h 61"/>
                  <a:gd name="T68" fmla="*/ 25 w 42"/>
                  <a:gd name="T69" fmla="*/ 45 h 61"/>
                  <a:gd name="T70" fmla="*/ 27 w 42"/>
                  <a:gd name="T71" fmla="*/ 47 h 61"/>
                  <a:gd name="T72" fmla="*/ 30 w 42"/>
                  <a:gd name="T73" fmla="*/ 50 h 61"/>
                  <a:gd name="T74" fmla="*/ 32 w 42"/>
                  <a:gd name="T75" fmla="*/ 52 h 61"/>
                  <a:gd name="T76" fmla="*/ 34 w 42"/>
                  <a:gd name="T77" fmla="*/ 56 h 61"/>
                  <a:gd name="T78" fmla="*/ 37 w 42"/>
                  <a:gd name="T79" fmla="*/ 57 h 61"/>
                  <a:gd name="T80" fmla="*/ 39 w 42"/>
                  <a:gd name="T81" fmla="*/ 58 h 61"/>
                  <a:gd name="T82" fmla="*/ 35 w 42"/>
                  <a:gd name="T83" fmla="*/ 60 h 61"/>
                  <a:gd name="T84" fmla="*/ 26 w 42"/>
                  <a:gd name="T85" fmla="*/ 59 h 61"/>
                  <a:gd name="T86" fmla="*/ 18 w 42"/>
                  <a:gd name="T87" fmla="*/ 57 h 61"/>
                  <a:gd name="T88" fmla="*/ 11 w 42"/>
                  <a:gd name="T89" fmla="*/ 52 h 61"/>
                  <a:gd name="T90" fmla="*/ 5 w 42"/>
                  <a:gd name="T91" fmla="*/ 47 h 61"/>
                  <a:gd name="T92" fmla="*/ 1 w 42"/>
                  <a:gd name="T93" fmla="*/ 40 h 61"/>
                  <a:gd name="T94" fmla="*/ 0 w 42"/>
                  <a:gd name="T95" fmla="*/ 31 h 61"/>
                  <a:gd name="T96" fmla="*/ 2 w 42"/>
                  <a:gd name="T97" fmla="*/ 22 h 61"/>
                  <a:gd name="T98" fmla="*/ 5 w 42"/>
                  <a:gd name="T99" fmla="*/ 16 h 61"/>
                  <a:gd name="T100" fmla="*/ 6 w 42"/>
                  <a:gd name="T101" fmla="*/ 13 h 61"/>
                  <a:gd name="T102" fmla="*/ 8 w 42"/>
                  <a:gd name="T103" fmla="*/ 11 h 61"/>
                  <a:gd name="T104" fmla="*/ 9 w 42"/>
                  <a:gd name="T105" fmla="*/ 8 h 61"/>
                  <a:gd name="T106" fmla="*/ 11 w 42"/>
                  <a:gd name="T107" fmla="*/ 4 h 61"/>
                  <a:gd name="T108" fmla="*/ 15 w 42"/>
                  <a:gd name="T109" fmla="*/ 1 h 61"/>
                  <a:gd name="T110" fmla="*/ 19 w 42"/>
                  <a:gd name="T111" fmla="*/ 0 h 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"/>
                  <a:gd name="T169" fmla="*/ 0 h 61"/>
                  <a:gd name="T170" fmla="*/ 42 w 42"/>
                  <a:gd name="T171" fmla="*/ 61 h 6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" h="61">
                    <a:moveTo>
                      <a:pt x="19" y="0"/>
                    </a:move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29" y="10"/>
                    </a:lnTo>
                    <a:lnTo>
                      <a:pt x="27" y="11"/>
                    </a:lnTo>
                    <a:lnTo>
                      <a:pt x="28" y="12"/>
                    </a:lnTo>
                    <a:lnTo>
                      <a:pt x="30" y="14"/>
                    </a:lnTo>
                    <a:lnTo>
                      <a:pt x="32" y="17"/>
                    </a:lnTo>
                    <a:lnTo>
                      <a:pt x="34" y="19"/>
                    </a:lnTo>
                    <a:lnTo>
                      <a:pt x="35" y="17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3"/>
                    </a:lnTo>
                    <a:lnTo>
                      <a:pt x="39" y="15"/>
                    </a:lnTo>
                    <a:lnTo>
                      <a:pt x="39" y="16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41" y="19"/>
                    </a:lnTo>
                    <a:lnTo>
                      <a:pt x="41" y="20"/>
                    </a:lnTo>
                    <a:lnTo>
                      <a:pt x="41" y="22"/>
                    </a:lnTo>
                    <a:lnTo>
                      <a:pt x="41" y="24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39" y="31"/>
                    </a:lnTo>
                    <a:lnTo>
                      <a:pt x="38" y="33"/>
                    </a:lnTo>
                    <a:lnTo>
                      <a:pt x="38" y="34"/>
                    </a:lnTo>
                    <a:lnTo>
                      <a:pt x="37" y="35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3" y="35"/>
                    </a:lnTo>
                    <a:lnTo>
                      <a:pt x="31" y="34"/>
                    </a:lnTo>
                    <a:lnTo>
                      <a:pt x="30" y="34"/>
                    </a:lnTo>
                    <a:lnTo>
                      <a:pt x="29" y="32"/>
                    </a:lnTo>
                    <a:lnTo>
                      <a:pt x="27" y="31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19" y="32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2" y="42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9" y="49"/>
                    </a:lnTo>
                    <a:lnTo>
                      <a:pt x="30" y="50"/>
                    </a:lnTo>
                    <a:lnTo>
                      <a:pt x="31" y="51"/>
                    </a:lnTo>
                    <a:lnTo>
                      <a:pt x="32" y="52"/>
                    </a:lnTo>
                    <a:lnTo>
                      <a:pt x="33" y="54"/>
                    </a:lnTo>
                    <a:lnTo>
                      <a:pt x="34" y="56"/>
                    </a:lnTo>
                    <a:lnTo>
                      <a:pt x="35" y="57"/>
                    </a:lnTo>
                    <a:lnTo>
                      <a:pt x="37" y="57"/>
                    </a:lnTo>
                    <a:lnTo>
                      <a:pt x="38" y="57"/>
                    </a:lnTo>
                    <a:lnTo>
                      <a:pt x="39" y="58"/>
                    </a:lnTo>
                    <a:lnTo>
                      <a:pt x="40" y="60"/>
                    </a:lnTo>
                    <a:lnTo>
                      <a:pt x="35" y="60"/>
                    </a:lnTo>
                    <a:lnTo>
                      <a:pt x="31" y="60"/>
                    </a:lnTo>
                    <a:lnTo>
                      <a:pt x="26" y="59"/>
                    </a:lnTo>
                    <a:lnTo>
                      <a:pt x="22" y="58"/>
                    </a:lnTo>
                    <a:lnTo>
                      <a:pt x="18" y="57"/>
                    </a:lnTo>
                    <a:lnTo>
                      <a:pt x="14" y="55"/>
                    </a:lnTo>
                    <a:lnTo>
                      <a:pt x="11" y="52"/>
                    </a:lnTo>
                    <a:lnTo>
                      <a:pt x="8" y="50"/>
                    </a:lnTo>
                    <a:lnTo>
                      <a:pt x="5" y="47"/>
                    </a:lnTo>
                    <a:lnTo>
                      <a:pt x="3" y="43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2" y="22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8" name="Freeform 230"/>
              <p:cNvSpPr>
                <a:spLocks/>
              </p:cNvSpPr>
              <p:nvPr/>
            </p:nvSpPr>
            <p:spPr bwMode="auto">
              <a:xfrm>
                <a:off x="2220" y="2058"/>
                <a:ext cx="17" cy="26"/>
              </a:xfrm>
              <a:custGeom>
                <a:avLst/>
                <a:gdLst>
                  <a:gd name="T0" fmla="*/ 10 w 17"/>
                  <a:gd name="T1" fmla="*/ 0 h 26"/>
                  <a:gd name="T2" fmla="*/ 12 w 17"/>
                  <a:gd name="T3" fmla="*/ 0 h 26"/>
                  <a:gd name="T4" fmla="*/ 13 w 17"/>
                  <a:gd name="T5" fmla="*/ 1 h 26"/>
                  <a:gd name="T6" fmla="*/ 14 w 17"/>
                  <a:gd name="T7" fmla="*/ 1 h 26"/>
                  <a:gd name="T8" fmla="*/ 15 w 17"/>
                  <a:gd name="T9" fmla="*/ 2 h 26"/>
                  <a:gd name="T10" fmla="*/ 16 w 17"/>
                  <a:gd name="T11" fmla="*/ 4 h 26"/>
                  <a:gd name="T12" fmla="*/ 16 w 17"/>
                  <a:gd name="T13" fmla="*/ 6 h 26"/>
                  <a:gd name="T14" fmla="*/ 15 w 17"/>
                  <a:gd name="T15" fmla="*/ 8 h 26"/>
                  <a:gd name="T16" fmla="*/ 13 w 17"/>
                  <a:gd name="T17" fmla="*/ 10 h 26"/>
                  <a:gd name="T18" fmla="*/ 11 w 17"/>
                  <a:gd name="T19" fmla="*/ 13 h 26"/>
                  <a:gd name="T20" fmla="*/ 10 w 17"/>
                  <a:gd name="T21" fmla="*/ 15 h 26"/>
                  <a:gd name="T22" fmla="*/ 7 w 17"/>
                  <a:gd name="T23" fmla="*/ 18 h 26"/>
                  <a:gd name="T24" fmla="*/ 6 w 17"/>
                  <a:gd name="T25" fmla="*/ 20 h 26"/>
                  <a:gd name="T26" fmla="*/ 5 w 17"/>
                  <a:gd name="T27" fmla="*/ 22 h 26"/>
                  <a:gd name="T28" fmla="*/ 4 w 17"/>
                  <a:gd name="T29" fmla="*/ 25 h 26"/>
                  <a:gd name="T30" fmla="*/ 2 w 17"/>
                  <a:gd name="T31" fmla="*/ 24 h 26"/>
                  <a:gd name="T32" fmla="*/ 1 w 17"/>
                  <a:gd name="T33" fmla="*/ 23 h 26"/>
                  <a:gd name="T34" fmla="*/ 0 w 17"/>
                  <a:gd name="T35" fmla="*/ 22 h 26"/>
                  <a:gd name="T36" fmla="*/ 0 w 17"/>
                  <a:gd name="T37" fmla="*/ 20 h 26"/>
                  <a:gd name="T38" fmla="*/ 0 w 17"/>
                  <a:gd name="T39" fmla="*/ 18 h 26"/>
                  <a:gd name="T40" fmla="*/ 0 w 17"/>
                  <a:gd name="T41" fmla="*/ 17 h 26"/>
                  <a:gd name="T42" fmla="*/ 0 w 17"/>
                  <a:gd name="T43" fmla="*/ 16 h 26"/>
                  <a:gd name="T44" fmla="*/ 1 w 17"/>
                  <a:gd name="T45" fmla="*/ 15 h 26"/>
                  <a:gd name="T46" fmla="*/ 1 w 17"/>
                  <a:gd name="T47" fmla="*/ 13 h 26"/>
                  <a:gd name="T48" fmla="*/ 1 w 17"/>
                  <a:gd name="T49" fmla="*/ 12 h 26"/>
                  <a:gd name="T50" fmla="*/ 2 w 17"/>
                  <a:gd name="T51" fmla="*/ 10 h 26"/>
                  <a:gd name="T52" fmla="*/ 3 w 17"/>
                  <a:gd name="T53" fmla="*/ 10 h 26"/>
                  <a:gd name="T54" fmla="*/ 3 w 17"/>
                  <a:gd name="T55" fmla="*/ 8 h 26"/>
                  <a:gd name="T56" fmla="*/ 4 w 17"/>
                  <a:gd name="T57" fmla="*/ 6 h 26"/>
                  <a:gd name="T58" fmla="*/ 5 w 17"/>
                  <a:gd name="T59" fmla="*/ 5 h 26"/>
                  <a:gd name="T60" fmla="*/ 7 w 17"/>
                  <a:gd name="T61" fmla="*/ 4 h 26"/>
                  <a:gd name="T62" fmla="*/ 8 w 17"/>
                  <a:gd name="T63" fmla="*/ 1 h 26"/>
                  <a:gd name="T64" fmla="*/ 10 w 17"/>
                  <a:gd name="T65" fmla="*/ 0 h 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6"/>
                  <a:gd name="T101" fmla="*/ 17 w 17"/>
                  <a:gd name="T102" fmla="*/ 26 h 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6">
                    <a:moveTo>
                      <a:pt x="10" y="0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5" y="8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7" y="18"/>
                    </a:lnTo>
                    <a:lnTo>
                      <a:pt x="6" y="20"/>
                    </a:lnTo>
                    <a:lnTo>
                      <a:pt x="5" y="22"/>
                    </a:lnTo>
                    <a:lnTo>
                      <a:pt x="4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1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9" name="Freeform 231"/>
              <p:cNvSpPr>
                <a:spLocks/>
              </p:cNvSpPr>
              <p:nvPr/>
            </p:nvSpPr>
            <p:spPr bwMode="auto">
              <a:xfrm>
                <a:off x="1996" y="2065"/>
                <a:ext cx="11" cy="25"/>
              </a:xfrm>
              <a:custGeom>
                <a:avLst/>
                <a:gdLst>
                  <a:gd name="T0" fmla="*/ 7 w 11"/>
                  <a:gd name="T1" fmla="*/ 0 h 25"/>
                  <a:gd name="T2" fmla="*/ 7 w 11"/>
                  <a:gd name="T3" fmla="*/ 1 h 25"/>
                  <a:gd name="T4" fmla="*/ 8 w 11"/>
                  <a:gd name="T5" fmla="*/ 3 h 25"/>
                  <a:gd name="T6" fmla="*/ 8 w 11"/>
                  <a:gd name="T7" fmla="*/ 5 h 25"/>
                  <a:gd name="T8" fmla="*/ 9 w 11"/>
                  <a:gd name="T9" fmla="*/ 7 h 25"/>
                  <a:gd name="T10" fmla="*/ 9 w 11"/>
                  <a:gd name="T11" fmla="*/ 8 h 25"/>
                  <a:gd name="T12" fmla="*/ 10 w 11"/>
                  <a:gd name="T13" fmla="*/ 10 h 25"/>
                  <a:gd name="T14" fmla="*/ 10 w 11"/>
                  <a:gd name="T15" fmla="*/ 12 h 25"/>
                  <a:gd name="T16" fmla="*/ 10 w 11"/>
                  <a:gd name="T17" fmla="*/ 14 h 25"/>
                  <a:gd name="T18" fmla="*/ 10 w 11"/>
                  <a:gd name="T19" fmla="*/ 15 h 25"/>
                  <a:gd name="T20" fmla="*/ 10 w 11"/>
                  <a:gd name="T21" fmla="*/ 17 h 25"/>
                  <a:gd name="T22" fmla="*/ 9 w 11"/>
                  <a:gd name="T23" fmla="*/ 19 h 25"/>
                  <a:gd name="T24" fmla="*/ 8 w 11"/>
                  <a:gd name="T25" fmla="*/ 20 h 25"/>
                  <a:gd name="T26" fmla="*/ 7 w 11"/>
                  <a:gd name="T27" fmla="*/ 21 h 25"/>
                  <a:gd name="T28" fmla="*/ 6 w 11"/>
                  <a:gd name="T29" fmla="*/ 22 h 25"/>
                  <a:gd name="T30" fmla="*/ 4 w 11"/>
                  <a:gd name="T31" fmla="*/ 23 h 25"/>
                  <a:gd name="T32" fmla="*/ 2 w 11"/>
                  <a:gd name="T33" fmla="*/ 24 h 25"/>
                  <a:gd name="T34" fmla="*/ 2 w 11"/>
                  <a:gd name="T35" fmla="*/ 22 h 25"/>
                  <a:gd name="T36" fmla="*/ 1 w 11"/>
                  <a:gd name="T37" fmla="*/ 20 h 25"/>
                  <a:gd name="T38" fmla="*/ 1 w 11"/>
                  <a:gd name="T39" fmla="*/ 18 h 25"/>
                  <a:gd name="T40" fmla="*/ 1 w 11"/>
                  <a:gd name="T41" fmla="*/ 16 h 25"/>
                  <a:gd name="T42" fmla="*/ 0 w 11"/>
                  <a:gd name="T43" fmla="*/ 14 h 25"/>
                  <a:gd name="T44" fmla="*/ 0 w 11"/>
                  <a:gd name="T45" fmla="*/ 12 h 25"/>
                  <a:gd name="T46" fmla="*/ 0 w 11"/>
                  <a:gd name="T47" fmla="*/ 10 h 25"/>
                  <a:gd name="T48" fmla="*/ 0 w 11"/>
                  <a:gd name="T49" fmla="*/ 8 h 25"/>
                  <a:gd name="T50" fmla="*/ 1 w 11"/>
                  <a:gd name="T51" fmla="*/ 10 h 25"/>
                  <a:gd name="T52" fmla="*/ 1 w 11"/>
                  <a:gd name="T53" fmla="*/ 11 h 25"/>
                  <a:gd name="T54" fmla="*/ 2 w 11"/>
                  <a:gd name="T55" fmla="*/ 12 h 25"/>
                  <a:gd name="T56" fmla="*/ 3 w 11"/>
                  <a:gd name="T57" fmla="*/ 12 h 25"/>
                  <a:gd name="T58" fmla="*/ 4 w 11"/>
                  <a:gd name="T59" fmla="*/ 12 h 25"/>
                  <a:gd name="T60" fmla="*/ 5 w 11"/>
                  <a:gd name="T61" fmla="*/ 10 h 25"/>
                  <a:gd name="T62" fmla="*/ 5 w 11"/>
                  <a:gd name="T63" fmla="*/ 9 h 25"/>
                  <a:gd name="T64" fmla="*/ 6 w 11"/>
                  <a:gd name="T65" fmla="*/ 8 h 25"/>
                  <a:gd name="T66" fmla="*/ 6 w 11"/>
                  <a:gd name="T67" fmla="*/ 6 h 25"/>
                  <a:gd name="T68" fmla="*/ 7 w 11"/>
                  <a:gd name="T69" fmla="*/ 5 h 25"/>
                  <a:gd name="T70" fmla="*/ 7 w 11"/>
                  <a:gd name="T71" fmla="*/ 4 h 25"/>
                  <a:gd name="T72" fmla="*/ 7 w 11"/>
                  <a:gd name="T73" fmla="*/ 2 h 25"/>
                  <a:gd name="T74" fmla="*/ 7 w 11"/>
                  <a:gd name="T75" fmla="*/ 1 h 25"/>
                  <a:gd name="T76" fmla="*/ 7 w 11"/>
                  <a:gd name="T77" fmla="*/ 0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"/>
                  <a:gd name="T118" fmla="*/ 0 h 25"/>
                  <a:gd name="T119" fmla="*/ 11 w 11"/>
                  <a:gd name="T120" fmla="*/ 25 h 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" h="25">
                    <a:moveTo>
                      <a:pt x="7" y="0"/>
                    </a:moveTo>
                    <a:lnTo>
                      <a:pt x="7" y="1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8" y="20"/>
                    </a:lnTo>
                    <a:lnTo>
                      <a:pt x="7" y="21"/>
                    </a:lnTo>
                    <a:lnTo>
                      <a:pt x="6" y="22"/>
                    </a:lnTo>
                    <a:lnTo>
                      <a:pt x="4" y="23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0" name="Freeform 232"/>
              <p:cNvSpPr>
                <a:spLocks/>
              </p:cNvSpPr>
              <p:nvPr/>
            </p:nvSpPr>
            <p:spPr bwMode="auto">
              <a:xfrm>
                <a:off x="2280" y="2067"/>
                <a:ext cx="82" cy="65"/>
              </a:xfrm>
              <a:custGeom>
                <a:avLst/>
                <a:gdLst>
                  <a:gd name="T0" fmla="*/ 46 w 82"/>
                  <a:gd name="T1" fmla="*/ 0 h 65"/>
                  <a:gd name="T2" fmla="*/ 50 w 82"/>
                  <a:gd name="T3" fmla="*/ 2 h 65"/>
                  <a:gd name="T4" fmla="*/ 55 w 82"/>
                  <a:gd name="T5" fmla="*/ 4 h 65"/>
                  <a:gd name="T6" fmla="*/ 60 w 82"/>
                  <a:gd name="T7" fmla="*/ 7 h 65"/>
                  <a:gd name="T8" fmla="*/ 64 w 82"/>
                  <a:gd name="T9" fmla="*/ 9 h 65"/>
                  <a:gd name="T10" fmla="*/ 69 w 82"/>
                  <a:gd name="T11" fmla="*/ 12 h 65"/>
                  <a:gd name="T12" fmla="*/ 74 w 82"/>
                  <a:gd name="T13" fmla="*/ 14 h 65"/>
                  <a:gd name="T14" fmla="*/ 78 w 82"/>
                  <a:gd name="T15" fmla="*/ 16 h 65"/>
                  <a:gd name="T16" fmla="*/ 80 w 82"/>
                  <a:gd name="T17" fmla="*/ 20 h 65"/>
                  <a:gd name="T18" fmla="*/ 77 w 82"/>
                  <a:gd name="T19" fmla="*/ 25 h 65"/>
                  <a:gd name="T20" fmla="*/ 73 w 82"/>
                  <a:gd name="T21" fmla="*/ 30 h 65"/>
                  <a:gd name="T22" fmla="*/ 68 w 82"/>
                  <a:gd name="T23" fmla="*/ 35 h 65"/>
                  <a:gd name="T24" fmla="*/ 64 w 82"/>
                  <a:gd name="T25" fmla="*/ 39 h 65"/>
                  <a:gd name="T26" fmla="*/ 58 w 82"/>
                  <a:gd name="T27" fmla="*/ 44 h 65"/>
                  <a:gd name="T28" fmla="*/ 53 w 82"/>
                  <a:gd name="T29" fmla="*/ 49 h 65"/>
                  <a:gd name="T30" fmla="*/ 49 w 82"/>
                  <a:gd name="T31" fmla="*/ 54 h 65"/>
                  <a:gd name="T32" fmla="*/ 44 w 82"/>
                  <a:gd name="T33" fmla="*/ 59 h 65"/>
                  <a:gd name="T34" fmla="*/ 39 w 82"/>
                  <a:gd name="T35" fmla="*/ 62 h 65"/>
                  <a:gd name="T36" fmla="*/ 33 w 82"/>
                  <a:gd name="T37" fmla="*/ 64 h 65"/>
                  <a:gd name="T38" fmla="*/ 27 w 82"/>
                  <a:gd name="T39" fmla="*/ 63 h 65"/>
                  <a:gd name="T40" fmla="*/ 21 w 82"/>
                  <a:gd name="T41" fmla="*/ 62 h 65"/>
                  <a:gd name="T42" fmla="*/ 15 w 82"/>
                  <a:gd name="T43" fmla="*/ 59 h 65"/>
                  <a:gd name="T44" fmla="*/ 9 w 82"/>
                  <a:gd name="T45" fmla="*/ 57 h 65"/>
                  <a:gd name="T46" fmla="*/ 3 w 82"/>
                  <a:gd name="T47" fmla="*/ 54 h 65"/>
                  <a:gd name="T48" fmla="*/ 1 w 82"/>
                  <a:gd name="T49" fmla="*/ 51 h 65"/>
                  <a:gd name="T50" fmla="*/ 2 w 82"/>
                  <a:gd name="T51" fmla="*/ 47 h 65"/>
                  <a:gd name="T52" fmla="*/ 2 w 82"/>
                  <a:gd name="T53" fmla="*/ 44 h 65"/>
                  <a:gd name="T54" fmla="*/ 1 w 82"/>
                  <a:gd name="T55" fmla="*/ 40 h 65"/>
                  <a:gd name="T56" fmla="*/ 0 w 82"/>
                  <a:gd name="T57" fmla="*/ 37 h 65"/>
                  <a:gd name="T58" fmla="*/ 0 w 82"/>
                  <a:gd name="T59" fmla="*/ 33 h 65"/>
                  <a:gd name="T60" fmla="*/ 2 w 82"/>
                  <a:gd name="T61" fmla="*/ 30 h 65"/>
                  <a:gd name="T62" fmla="*/ 6 w 82"/>
                  <a:gd name="T63" fmla="*/ 27 h 65"/>
                  <a:gd name="T64" fmla="*/ 11 w 82"/>
                  <a:gd name="T65" fmla="*/ 24 h 65"/>
                  <a:gd name="T66" fmla="*/ 14 w 82"/>
                  <a:gd name="T67" fmla="*/ 22 h 65"/>
                  <a:gd name="T68" fmla="*/ 18 w 82"/>
                  <a:gd name="T69" fmla="*/ 22 h 65"/>
                  <a:gd name="T70" fmla="*/ 21 w 82"/>
                  <a:gd name="T71" fmla="*/ 24 h 65"/>
                  <a:gd name="T72" fmla="*/ 24 w 82"/>
                  <a:gd name="T73" fmla="*/ 25 h 65"/>
                  <a:gd name="T74" fmla="*/ 27 w 82"/>
                  <a:gd name="T75" fmla="*/ 27 h 65"/>
                  <a:gd name="T76" fmla="*/ 31 w 82"/>
                  <a:gd name="T77" fmla="*/ 29 h 65"/>
                  <a:gd name="T78" fmla="*/ 35 w 82"/>
                  <a:gd name="T79" fmla="*/ 29 h 65"/>
                  <a:gd name="T80" fmla="*/ 38 w 82"/>
                  <a:gd name="T81" fmla="*/ 32 h 65"/>
                  <a:gd name="T82" fmla="*/ 40 w 82"/>
                  <a:gd name="T83" fmla="*/ 35 h 65"/>
                  <a:gd name="T84" fmla="*/ 43 w 82"/>
                  <a:gd name="T85" fmla="*/ 35 h 65"/>
                  <a:gd name="T86" fmla="*/ 46 w 82"/>
                  <a:gd name="T87" fmla="*/ 34 h 65"/>
                  <a:gd name="T88" fmla="*/ 48 w 82"/>
                  <a:gd name="T89" fmla="*/ 31 h 65"/>
                  <a:gd name="T90" fmla="*/ 51 w 82"/>
                  <a:gd name="T91" fmla="*/ 28 h 65"/>
                  <a:gd name="T92" fmla="*/ 54 w 82"/>
                  <a:gd name="T93" fmla="*/ 25 h 65"/>
                  <a:gd name="T94" fmla="*/ 58 w 82"/>
                  <a:gd name="T95" fmla="*/ 23 h 65"/>
                  <a:gd name="T96" fmla="*/ 59 w 82"/>
                  <a:gd name="T97" fmla="*/ 21 h 65"/>
                  <a:gd name="T98" fmla="*/ 55 w 82"/>
                  <a:gd name="T99" fmla="*/ 19 h 65"/>
                  <a:gd name="T100" fmla="*/ 50 w 82"/>
                  <a:gd name="T101" fmla="*/ 16 h 65"/>
                  <a:gd name="T102" fmla="*/ 46 w 82"/>
                  <a:gd name="T103" fmla="*/ 14 h 65"/>
                  <a:gd name="T104" fmla="*/ 42 w 82"/>
                  <a:gd name="T105" fmla="*/ 12 h 65"/>
                  <a:gd name="T106" fmla="*/ 40 w 82"/>
                  <a:gd name="T107" fmla="*/ 10 h 65"/>
                  <a:gd name="T108" fmla="*/ 38 w 82"/>
                  <a:gd name="T109" fmla="*/ 8 h 65"/>
                  <a:gd name="T110" fmla="*/ 37 w 82"/>
                  <a:gd name="T111" fmla="*/ 5 h 65"/>
                  <a:gd name="T112" fmla="*/ 39 w 82"/>
                  <a:gd name="T113" fmla="*/ 2 h 65"/>
                  <a:gd name="T114" fmla="*/ 41 w 82"/>
                  <a:gd name="T115" fmla="*/ 1 h 6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2"/>
                  <a:gd name="T175" fmla="*/ 0 h 65"/>
                  <a:gd name="T176" fmla="*/ 82 w 82"/>
                  <a:gd name="T177" fmla="*/ 65 h 6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2" h="65">
                    <a:moveTo>
                      <a:pt x="43" y="0"/>
                    </a:moveTo>
                    <a:lnTo>
                      <a:pt x="46" y="0"/>
                    </a:lnTo>
                    <a:lnTo>
                      <a:pt x="48" y="1"/>
                    </a:lnTo>
                    <a:lnTo>
                      <a:pt x="50" y="2"/>
                    </a:lnTo>
                    <a:lnTo>
                      <a:pt x="53" y="3"/>
                    </a:lnTo>
                    <a:lnTo>
                      <a:pt x="55" y="4"/>
                    </a:lnTo>
                    <a:lnTo>
                      <a:pt x="58" y="6"/>
                    </a:lnTo>
                    <a:lnTo>
                      <a:pt x="60" y="7"/>
                    </a:lnTo>
                    <a:lnTo>
                      <a:pt x="63" y="8"/>
                    </a:lnTo>
                    <a:lnTo>
                      <a:pt x="64" y="9"/>
                    </a:lnTo>
                    <a:lnTo>
                      <a:pt x="67" y="11"/>
                    </a:lnTo>
                    <a:lnTo>
                      <a:pt x="69" y="12"/>
                    </a:lnTo>
                    <a:lnTo>
                      <a:pt x="72" y="13"/>
                    </a:lnTo>
                    <a:lnTo>
                      <a:pt x="74" y="14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81" y="18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7" y="25"/>
                    </a:lnTo>
                    <a:lnTo>
                      <a:pt x="75" y="27"/>
                    </a:lnTo>
                    <a:lnTo>
                      <a:pt x="73" y="30"/>
                    </a:lnTo>
                    <a:lnTo>
                      <a:pt x="71" y="32"/>
                    </a:lnTo>
                    <a:lnTo>
                      <a:pt x="68" y="35"/>
                    </a:lnTo>
                    <a:lnTo>
                      <a:pt x="66" y="37"/>
                    </a:lnTo>
                    <a:lnTo>
                      <a:pt x="64" y="39"/>
                    </a:lnTo>
                    <a:lnTo>
                      <a:pt x="61" y="42"/>
                    </a:lnTo>
                    <a:lnTo>
                      <a:pt x="58" y="44"/>
                    </a:lnTo>
                    <a:lnTo>
                      <a:pt x="56" y="46"/>
                    </a:lnTo>
                    <a:lnTo>
                      <a:pt x="53" y="49"/>
                    </a:lnTo>
                    <a:lnTo>
                      <a:pt x="51" y="51"/>
                    </a:lnTo>
                    <a:lnTo>
                      <a:pt x="49" y="54"/>
                    </a:lnTo>
                    <a:lnTo>
                      <a:pt x="47" y="56"/>
                    </a:lnTo>
                    <a:lnTo>
                      <a:pt x="44" y="59"/>
                    </a:lnTo>
                    <a:lnTo>
                      <a:pt x="42" y="61"/>
                    </a:lnTo>
                    <a:lnTo>
                      <a:pt x="39" y="62"/>
                    </a:lnTo>
                    <a:lnTo>
                      <a:pt x="36" y="64"/>
                    </a:lnTo>
                    <a:lnTo>
                      <a:pt x="33" y="64"/>
                    </a:lnTo>
                    <a:lnTo>
                      <a:pt x="30" y="64"/>
                    </a:lnTo>
                    <a:lnTo>
                      <a:pt x="27" y="63"/>
                    </a:lnTo>
                    <a:lnTo>
                      <a:pt x="24" y="63"/>
                    </a:lnTo>
                    <a:lnTo>
                      <a:pt x="21" y="62"/>
                    </a:lnTo>
                    <a:lnTo>
                      <a:pt x="18" y="61"/>
                    </a:lnTo>
                    <a:lnTo>
                      <a:pt x="15" y="59"/>
                    </a:lnTo>
                    <a:lnTo>
                      <a:pt x="12" y="58"/>
                    </a:lnTo>
                    <a:lnTo>
                      <a:pt x="9" y="57"/>
                    </a:lnTo>
                    <a:lnTo>
                      <a:pt x="6" y="55"/>
                    </a:lnTo>
                    <a:lnTo>
                      <a:pt x="3" y="54"/>
                    </a:lnTo>
                    <a:lnTo>
                      <a:pt x="0" y="53"/>
                    </a:lnTo>
                    <a:lnTo>
                      <a:pt x="1" y="51"/>
                    </a:lnTo>
                    <a:lnTo>
                      <a:pt x="2" y="50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1" y="31"/>
                    </a:lnTo>
                    <a:lnTo>
                      <a:pt x="2" y="30"/>
                    </a:lnTo>
                    <a:lnTo>
                      <a:pt x="3" y="29"/>
                    </a:lnTo>
                    <a:lnTo>
                      <a:pt x="6" y="27"/>
                    </a:lnTo>
                    <a:lnTo>
                      <a:pt x="9" y="26"/>
                    </a:lnTo>
                    <a:lnTo>
                      <a:pt x="11" y="24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9" y="23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4" y="25"/>
                    </a:lnTo>
                    <a:lnTo>
                      <a:pt x="26" y="26"/>
                    </a:lnTo>
                    <a:lnTo>
                      <a:pt x="27" y="27"/>
                    </a:lnTo>
                    <a:lnTo>
                      <a:pt x="29" y="28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8" y="32"/>
                    </a:lnTo>
                    <a:lnTo>
                      <a:pt x="39" y="33"/>
                    </a:lnTo>
                    <a:lnTo>
                      <a:pt x="40" y="35"/>
                    </a:lnTo>
                    <a:lnTo>
                      <a:pt x="42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6" y="34"/>
                    </a:lnTo>
                    <a:lnTo>
                      <a:pt x="47" y="33"/>
                    </a:lnTo>
                    <a:lnTo>
                      <a:pt x="48" y="31"/>
                    </a:lnTo>
                    <a:lnTo>
                      <a:pt x="50" y="30"/>
                    </a:lnTo>
                    <a:lnTo>
                      <a:pt x="51" y="28"/>
                    </a:lnTo>
                    <a:lnTo>
                      <a:pt x="53" y="27"/>
                    </a:lnTo>
                    <a:lnTo>
                      <a:pt x="54" y="25"/>
                    </a:lnTo>
                    <a:lnTo>
                      <a:pt x="56" y="24"/>
                    </a:lnTo>
                    <a:lnTo>
                      <a:pt x="58" y="23"/>
                    </a:lnTo>
                    <a:lnTo>
                      <a:pt x="60" y="23"/>
                    </a:lnTo>
                    <a:lnTo>
                      <a:pt x="59" y="21"/>
                    </a:lnTo>
                    <a:lnTo>
                      <a:pt x="57" y="20"/>
                    </a:lnTo>
                    <a:lnTo>
                      <a:pt x="55" y="19"/>
                    </a:lnTo>
                    <a:lnTo>
                      <a:pt x="53" y="18"/>
                    </a:lnTo>
                    <a:lnTo>
                      <a:pt x="50" y="16"/>
                    </a:lnTo>
                    <a:lnTo>
                      <a:pt x="48" y="15"/>
                    </a:lnTo>
                    <a:lnTo>
                      <a:pt x="46" y="14"/>
                    </a:lnTo>
                    <a:lnTo>
                      <a:pt x="43" y="13"/>
                    </a:lnTo>
                    <a:lnTo>
                      <a:pt x="42" y="12"/>
                    </a:lnTo>
                    <a:lnTo>
                      <a:pt x="41" y="11"/>
                    </a:lnTo>
                    <a:lnTo>
                      <a:pt x="40" y="10"/>
                    </a:lnTo>
                    <a:lnTo>
                      <a:pt x="39" y="9"/>
                    </a:lnTo>
                    <a:lnTo>
                      <a:pt x="38" y="8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8" y="3"/>
                    </a:lnTo>
                    <a:lnTo>
                      <a:pt x="39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99CC9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1" name="Freeform 233"/>
              <p:cNvSpPr>
                <a:spLocks/>
              </p:cNvSpPr>
              <p:nvPr/>
            </p:nvSpPr>
            <p:spPr bwMode="auto">
              <a:xfrm>
                <a:off x="1937" y="2068"/>
                <a:ext cx="6" cy="30"/>
              </a:xfrm>
              <a:custGeom>
                <a:avLst/>
                <a:gdLst>
                  <a:gd name="T0" fmla="*/ 5 w 6"/>
                  <a:gd name="T1" fmla="*/ 0 h 30"/>
                  <a:gd name="T2" fmla="*/ 5 w 6"/>
                  <a:gd name="T3" fmla="*/ 1 h 30"/>
                  <a:gd name="T4" fmla="*/ 5 w 6"/>
                  <a:gd name="T5" fmla="*/ 4 h 30"/>
                  <a:gd name="T6" fmla="*/ 5 w 6"/>
                  <a:gd name="T7" fmla="*/ 6 h 30"/>
                  <a:gd name="T8" fmla="*/ 5 w 6"/>
                  <a:gd name="T9" fmla="*/ 8 h 30"/>
                  <a:gd name="T10" fmla="*/ 4 w 6"/>
                  <a:gd name="T11" fmla="*/ 9 h 30"/>
                  <a:gd name="T12" fmla="*/ 4 w 6"/>
                  <a:gd name="T13" fmla="*/ 11 h 30"/>
                  <a:gd name="T14" fmla="*/ 4 w 6"/>
                  <a:gd name="T15" fmla="*/ 13 h 30"/>
                  <a:gd name="T16" fmla="*/ 4 w 6"/>
                  <a:gd name="T17" fmla="*/ 15 h 30"/>
                  <a:gd name="T18" fmla="*/ 3 w 6"/>
                  <a:gd name="T19" fmla="*/ 17 h 30"/>
                  <a:gd name="T20" fmla="*/ 3 w 6"/>
                  <a:gd name="T21" fmla="*/ 18 h 30"/>
                  <a:gd name="T22" fmla="*/ 2 w 6"/>
                  <a:gd name="T23" fmla="*/ 20 h 30"/>
                  <a:gd name="T24" fmla="*/ 2 w 6"/>
                  <a:gd name="T25" fmla="*/ 22 h 30"/>
                  <a:gd name="T26" fmla="*/ 2 w 6"/>
                  <a:gd name="T27" fmla="*/ 23 h 30"/>
                  <a:gd name="T28" fmla="*/ 2 w 6"/>
                  <a:gd name="T29" fmla="*/ 26 h 30"/>
                  <a:gd name="T30" fmla="*/ 2 w 6"/>
                  <a:gd name="T31" fmla="*/ 27 h 30"/>
                  <a:gd name="T32" fmla="*/ 2 w 6"/>
                  <a:gd name="T33" fmla="*/ 29 h 30"/>
                  <a:gd name="T34" fmla="*/ 1 w 6"/>
                  <a:gd name="T35" fmla="*/ 27 h 30"/>
                  <a:gd name="T36" fmla="*/ 1 w 6"/>
                  <a:gd name="T37" fmla="*/ 26 h 30"/>
                  <a:gd name="T38" fmla="*/ 0 w 6"/>
                  <a:gd name="T39" fmla="*/ 24 h 30"/>
                  <a:gd name="T40" fmla="*/ 0 w 6"/>
                  <a:gd name="T41" fmla="*/ 22 h 30"/>
                  <a:gd name="T42" fmla="*/ 0 w 6"/>
                  <a:gd name="T43" fmla="*/ 20 h 30"/>
                  <a:gd name="T44" fmla="*/ 0 w 6"/>
                  <a:gd name="T45" fmla="*/ 19 h 30"/>
                  <a:gd name="T46" fmla="*/ 0 w 6"/>
                  <a:gd name="T47" fmla="*/ 17 h 30"/>
                  <a:gd name="T48" fmla="*/ 1 w 6"/>
                  <a:gd name="T49" fmla="*/ 15 h 30"/>
                  <a:gd name="T50" fmla="*/ 1 w 6"/>
                  <a:gd name="T51" fmla="*/ 13 h 30"/>
                  <a:gd name="T52" fmla="*/ 1 w 6"/>
                  <a:gd name="T53" fmla="*/ 11 h 30"/>
                  <a:gd name="T54" fmla="*/ 2 w 6"/>
                  <a:gd name="T55" fmla="*/ 9 h 30"/>
                  <a:gd name="T56" fmla="*/ 2 w 6"/>
                  <a:gd name="T57" fmla="*/ 7 h 30"/>
                  <a:gd name="T58" fmla="*/ 3 w 6"/>
                  <a:gd name="T59" fmla="*/ 5 h 30"/>
                  <a:gd name="T60" fmla="*/ 3 w 6"/>
                  <a:gd name="T61" fmla="*/ 3 h 30"/>
                  <a:gd name="T62" fmla="*/ 4 w 6"/>
                  <a:gd name="T63" fmla="*/ 1 h 30"/>
                  <a:gd name="T64" fmla="*/ 5 w 6"/>
                  <a:gd name="T65" fmla="*/ 0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"/>
                  <a:gd name="T100" fmla="*/ 0 h 30"/>
                  <a:gd name="T101" fmla="*/ 6 w 6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" h="30">
                    <a:moveTo>
                      <a:pt x="5" y="0"/>
                    </a:moveTo>
                    <a:lnTo>
                      <a:pt x="5" y="1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2" name="Freeform 234"/>
              <p:cNvSpPr>
                <a:spLocks/>
              </p:cNvSpPr>
              <p:nvPr/>
            </p:nvSpPr>
            <p:spPr bwMode="auto">
              <a:xfrm>
                <a:off x="1950" y="2074"/>
                <a:ext cx="6" cy="43"/>
              </a:xfrm>
              <a:custGeom>
                <a:avLst/>
                <a:gdLst>
                  <a:gd name="T0" fmla="*/ 2 w 6"/>
                  <a:gd name="T1" fmla="*/ 0 h 43"/>
                  <a:gd name="T2" fmla="*/ 2 w 6"/>
                  <a:gd name="T3" fmla="*/ 2 h 43"/>
                  <a:gd name="T4" fmla="*/ 2 w 6"/>
                  <a:gd name="T5" fmla="*/ 3 h 43"/>
                  <a:gd name="T6" fmla="*/ 2 w 6"/>
                  <a:gd name="T7" fmla="*/ 5 h 43"/>
                  <a:gd name="T8" fmla="*/ 3 w 6"/>
                  <a:gd name="T9" fmla="*/ 7 h 43"/>
                  <a:gd name="T10" fmla="*/ 3 w 6"/>
                  <a:gd name="T11" fmla="*/ 8 h 43"/>
                  <a:gd name="T12" fmla="*/ 3 w 6"/>
                  <a:gd name="T13" fmla="*/ 10 h 43"/>
                  <a:gd name="T14" fmla="*/ 3 w 6"/>
                  <a:gd name="T15" fmla="*/ 13 h 43"/>
                  <a:gd name="T16" fmla="*/ 3 w 6"/>
                  <a:gd name="T17" fmla="*/ 15 h 43"/>
                  <a:gd name="T18" fmla="*/ 3 w 6"/>
                  <a:gd name="T19" fmla="*/ 16 h 43"/>
                  <a:gd name="T20" fmla="*/ 3 w 6"/>
                  <a:gd name="T21" fmla="*/ 18 h 43"/>
                  <a:gd name="T22" fmla="*/ 3 w 6"/>
                  <a:gd name="T23" fmla="*/ 20 h 43"/>
                  <a:gd name="T24" fmla="*/ 3 w 6"/>
                  <a:gd name="T25" fmla="*/ 21 h 43"/>
                  <a:gd name="T26" fmla="*/ 3 w 6"/>
                  <a:gd name="T27" fmla="*/ 23 h 43"/>
                  <a:gd name="T28" fmla="*/ 3 w 6"/>
                  <a:gd name="T29" fmla="*/ 25 h 43"/>
                  <a:gd name="T30" fmla="*/ 3 w 6"/>
                  <a:gd name="T31" fmla="*/ 26 h 43"/>
                  <a:gd name="T32" fmla="*/ 4 w 6"/>
                  <a:gd name="T33" fmla="*/ 28 h 43"/>
                  <a:gd name="T34" fmla="*/ 4 w 6"/>
                  <a:gd name="T35" fmla="*/ 30 h 43"/>
                  <a:gd name="T36" fmla="*/ 4 w 6"/>
                  <a:gd name="T37" fmla="*/ 32 h 43"/>
                  <a:gd name="T38" fmla="*/ 4 w 6"/>
                  <a:gd name="T39" fmla="*/ 33 h 43"/>
                  <a:gd name="T40" fmla="*/ 4 w 6"/>
                  <a:gd name="T41" fmla="*/ 35 h 43"/>
                  <a:gd name="T42" fmla="*/ 4 w 6"/>
                  <a:gd name="T43" fmla="*/ 37 h 43"/>
                  <a:gd name="T44" fmla="*/ 4 w 6"/>
                  <a:gd name="T45" fmla="*/ 39 h 43"/>
                  <a:gd name="T46" fmla="*/ 4 w 6"/>
                  <a:gd name="T47" fmla="*/ 40 h 43"/>
                  <a:gd name="T48" fmla="*/ 5 w 6"/>
                  <a:gd name="T49" fmla="*/ 42 h 43"/>
                  <a:gd name="T50" fmla="*/ 4 w 6"/>
                  <a:gd name="T51" fmla="*/ 40 h 43"/>
                  <a:gd name="T52" fmla="*/ 4 w 6"/>
                  <a:gd name="T53" fmla="*/ 39 h 43"/>
                  <a:gd name="T54" fmla="*/ 4 w 6"/>
                  <a:gd name="T55" fmla="*/ 38 h 43"/>
                  <a:gd name="T56" fmla="*/ 4 w 6"/>
                  <a:gd name="T57" fmla="*/ 36 h 43"/>
                  <a:gd name="T58" fmla="*/ 3 w 6"/>
                  <a:gd name="T59" fmla="*/ 35 h 43"/>
                  <a:gd name="T60" fmla="*/ 3 w 6"/>
                  <a:gd name="T61" fmla="*/ 33 h 43"/>
                  <a:gd name="T62" fmla="*/ 2 w 6"/>
                  <a:gd name="T63" fmla="*/ 31 h 43"/>
                  <a:gd name="T64" fmla="*/ 2 w 6"/>
                  <a:gd name="T65" fmla="*/ 30 h 43"/>
                  <a:gd name="T66" fmla="*/ 1 w 6"/>
                  <a:gd name="T67" fmla="*/ 28 h 43"/>
                  <a:gd name="T68" fmla="*/ 1 w 6"/>
                  <a:gd name="T69" fmla="*/ 26 h 43"/>
                  <a:gd name="T70" fmla="*/ 1 w 6"/>
                  <a:gd name="T71" fmla="*/ 24 h 43"/>
                  <a:gd name="T72" fmla="*/ 1 w 6"/>
                  <a:gd name="T73" fmla="*/ 23 h 43"/>
                  <a:gd name="T74" fmla="*/ 0 w 6"/>
                  <a:gd name="T75" fmla="*/ 21 h 43"/>
                  <a:gd name="T76" fmla="*/ 0 w 6"/>
                  <a:gd name="T77" fmla="*/ 19 h 43"/>
                  <a:gd name="T78" fmla="*/ 0 w 6"/>
                  <a:gd name="T79" fmla="*/ 17 h 43"/>
                  <a:gd name="T80" fmla="*/ 0 w 6"/>
                  <a:gd name="T81" fmla="*/ 16 h 43"/>
                  <a:gd name="T82" fmla="*/ 0 w 6"/>
                  <a:gd name="T83" fmla="*/ 14 h 43"/>
                  <a:gd name="T84" fmla="*/ 0 w 6"/>
                  <a:gd name="T85" fmla="*/ 12 h 43"/>
                  <a:gd name="T86" fmla="*/ 0 w 6"/>
                  <a:gd name="T87" fmla="*/ 10 h 43"/>
                  <a:gd name="T88" fmla="*/ 0 w 6"/>
                  <a:gd name="T89" fmla="*/ 8 h 43"/>
                  <a:gd name="T90" fmla="*/ 0 w 6"/>
                  <a:gd name="T91" fmla="*/ 6 h 43"/>
                  <a:gd name="T92" fmla="*/ 1 w 6"/>
                  <a:gd name="T93" fmla="*/ 4 h 43"/>
                  <a:gd name="T94" fmla="*/ 1 w 6"/>
                  <a:gd name="T95" fmla="*/ 2 h 43"/>
                  <a:gd name="T96" fmla="*/ 2 w 6"/>
                  <a:gd name="T97" fmla="*/ 0 h 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"/>
                  <a:gd name="T148" fmla="*/ 0 h 43"/>
                  <a:gd name="T149" fmla="*/ 6 w 6"/>
                  <a:gd name="T150" fmla="*/ 43 h 4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" h="43">
                    <a:moveTo>
                      <a:pt x="2" y="0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3"/>
                    </a:lnTo>
                    <a:lnTo>
                      <a:pt x="4" y="35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5" y="42"/>
                    </a:lnTo>
                    <a:lnTo>
                      <a:pt x="4" y="40"/>
                    </a:lnTo>
                    <a:lnTo>
                      <a:pt x="4" y="39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3" name="Freeform 235"/>
              <p:cNvSpPr>
                <a:spLocks/>
              </p:cNvSpPr>
              <p:nvPr/>
            </p:nvSpPr>
            <p:spPr bwMode="auto">
              <a:xfrm>
                <a:off x="1961" y="2074"/>
                <a:ext cx="9" cy="42"/>
              </a:xfrm>
              <a:custGeom>
                <a:avLst/>
                <a:gdLst>
                  <a:gd name="T0" fmla="*/ 4 w 9"/>
                  <a:gd name="T1" fmla="*/ 0 h 42"/>
                  <a:gd name="T2" fmla="*/ 5 w 9"/>
                  <a:gd name="T3" fmla="*/ 3 h 42"/>
                  <a:gd name="T4" fmla="*/ 5 w 9"/>
                  <a:gd name="T5" fmla="*/ 5 h 42"/>
                  <a:gd name="T6" fmla="*/ 5 w 9"/>
                  <a:gd name="T7" fmla="*/ 7 h 42"/>
                  <a:gd name="T8" fmla="*/ 6 w 9"/>
                  <a:gd name="T9" fmla="*/ 9 h 42"/>
                  <a:gd name="T10" fmla="*/ 6 w 9"/>
                  <a:gd name="T11" fmla="*/ 11 h 42"/>
                  <a:gd name="T12" fmla="*/ 6 w 9"/>
                  <a:gd name="T13" fmla="*/ 13 h 42"/>
                  <a:gd name="T14" fmla="*/ 6 w 9"/>
                  <a:gd name="T15" fmla="*/ 16 h 42"/>
                  <a:gd name="T16" fmla="*/ 6 w 9"/>
                  <a:gd name="T17" fmla="*/ 18 h 42"/>
                  <a:gd name="T18" fmla="*/ 6 w 9"/>
                  <a:gd name="T19" fmla="*/ 21 h 42"/>
                  <a:gd name="T20" fmla="*/ 5 w 9"/>
                  <a:gd name="T21" fmla="*/ 23 h 42"/>
                  <a:gd name="T22" fmla="*/ 5 w 9"/>
                  <a:gd name="T23" fmla="*/ 25 h 42"/>
                  <a:gd name="T24" fmla="*/ 5 w 9"/>
                  <a:gd name="T25" fmla="*/ 27 h 42"/>
                  <a:gd name="T26" fmla="*/ 5 w 9"/>
                  <a:gd name="T27" fmla="*/ 30 h 42"/>
                  <a:gd name="T28" fmla="*/ 6 w 9"/>
                  <a:gd name="T29" fmla="*/ 32 h 42"/>
                  <a:gd name="T30" fmla="*/ 6 w 9"/>
                  <a:gd name="T31" fmla="*/ 34 h 42"/>
                  <a:gd name="T32" fmla="*/ 7 w 9"/>
                  <a:gd name="T33" fmla="*/ 36 h 42"/>
                  <a:gd name="T34" fmla="*/ 8 w 9"/>
                  <a:gd name="T35" fmla="*/ 38 h 42"/>
                  <a:gd name="T36" fmla="*/ 8 w 9"/>
                  <a:gd name="T37" fmla="*/ 39 h 42"/>
                  <a:gd name="T38" fmla="*/ 8 w 9"/>
                  <a:gd name="T39" fmla="*/ 40 h 42"/>
                  <a:gd name="T40" fmla="*/ 7 w 9"/>
                  <a:gd name="T41" fmla="*/ 41 h 42"/>
                  <a:gd name="T42" fmla="*/ 5 w 9"/>
                  <a:gd name="T43" fmla="*/ 41 h 42"/>
                  <a:gd name="T44" fmla="*/ 4 w 9"/>
                  <a:gd name="T45" fmla="*/ 41 h 42"/>
                  <a:gd name="T46" fmla="*/ 3 w 9"/>
                  <a:gd name="T47" fmla="*/ 40 h 42"/>
                  <a:gd name="T48" fmla="*/ 1 w 9"/>
                  <a:gd name="T49" fmla="*/ 39 h 42"/>
                  <a:gd name="T50" fmla="*/ 0 w 9"/>
                  <a:gd name="T51" fmla="*/ 37 h 42"/>
                  <a:gd name="T52" fmla="*/ 0 w 9"/>
                  <a:gd name="T53" fmla="*/ 35 h 42"/>
                  <a:gd name="T54" fmla="*/ 0 w 9"/>
                  <a:gd name="T55" fmla="*/ 33 h 42"/>
                  <a:gd name="T56" fmla="*/ 1 w 9"/>
                  <a:gd name="T57" fmla="*/ 31 h 42"/>
                  <a:gd name="T58" fmla="*/ 2 w 9"/>
                  <a:gd name="T59" fmla="*/ 28 h 42"/>
                  <a:gd name="T60" fmla="*/ 2 w 9"/>
                  <a:gd name="T61" fmla="*/ 26 h 42"/>
                  <a:gd name="T62" fmla="*/ 2 w 9"/>
                  <a:gd name="T63" fmla="*/ 24 h 42"/>
                  <a:gd name="T64" fmla="*/ 2 w 9"/>
                  <a:gd name="T65" fmla="*/ 22 h 42"/>
                  <a:gd name="T66" fmla="*/ 1 w 9"/>
                  <a:gd name="T67" fmla="*/ 19 h 42"/>
                  <a:gd name="T68" fmla="*/ 1 w 9"/>
                  <a:gd name="T69" fmla="*/ 17 h 42"/>
                  <a:gd name="T70" fmla="*/ 1 w 9"/>
                  <a:gd name="T71" fmla="*/ 15 h 42"/>
                  <a:gd name="T72" fmla="*/ 1 w 9"/>
                  <a:gd name="T73" fmla="*/ 13 h 42"/>
                  <a:gd name="T74" fmla="*/ 0 w 9"/>
                  <a:gd name="T75" fmla="*/ 11 h 42"/>
                  <a:gd name="T76" fmla="*/ 0 w 9"/>
                  <a:gd name="T77" fmla="*/ 9 h 42"/>
                  <a:gd name="T78" fmla="*/ 0 w 9"/>
                  <a:gd name="T79" fmla="*/ 7 h 42"/>
                  <a:gd name="T80" fmla="*/ 0 w 9"/>
                  <a:gd name="T81" fmla="*/ 6 h 42"/>
                  <a:gd name="T82" fmla="*/ 1 w 9"/>
                  <a:gd name="T83" fmla="*/ 4 h 42"/>
                  <a:gd name="T84" fmla="*/ 1 w 9"/>
                  <a:gd name="T85" fmla="*/ 3 h 42"/>
                  <a:gd name="T86" fmla="*/ 2 w 9"/>
                  <a:gd name="T87" fmla="*/ 1 h 42"/>
                  <a:gd name="T88" fmla="*/ 4 w 9"/>
                  <a:gd name="T89" fmla="*/ 0 h 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"/>
                  <a:gd name="T136" fmla="*/ 0 h 42"/>
                  <a:gd name="T137" fmla="*/ 9 w 9"/>
                  <a:gd name="T138" fmla="*/ 42 h 4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" h="42">
                    <a:moveTo>
                      <a:pt x="4" y="0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21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30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7" y="36"/>
                    </a:lnTo>
                    <a:lnTo>
                      <a:pt x="8" y="38"/>
                    </a:lnTo>
                    <a:lnTo>
                      <a:pt x="8" y="39"/>
                    </a:lnTo>
                    <a:lnTo>
                      <a:pt x="8" y="40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3" y="40"/>
                    </a:lnTo>
                    <a:lnTo>
                      <a:pt x="1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1" y="31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4" name="Freeform 236"/>
              <p:cNvSpPr>
                <a:spLocks/>
              </p:cNvSpPr>
              <p:nvPr/>
            </p:nvSpPr>
            <p:spPr bwMode="auto">
              <a:xfrm>
                <a:off x="2170" y="2080"/>
                <a:ext cx="10" cy="14"/>
              </a:xfrm>
              <a:custGeom>
                <a:avLst/>
                <a:gdLst>
                  <a:gd name="T0" fmla="*/ 9 w 10"/>
                  <a:gd name="T1" fmla="*/ 0 h 14"/>
                  <a:gd name="T2" fmla="*/ 8 w 10"/>
                  <a:gd name="T3" fmla="*/ 2 h 14"/>
                  <a:gd name="T4" fmla="*/ 7 w 10"/>
                  <a:gd name="T5" fmla="*/ 4 h 14"/>
                  <a:gd name="T6" fmla="*/ 7 w 10"/>
                  <a:gd name="T7" fmla="*/ 6 h 14"/>
                  <a:gd name="T8" fmla="*/ 6 w 10"/>
                  <a:gd name="T9" fmla="*/ 7 h 14"/>
                  <a:gd name="T10" fmla="*/ 6 w 10"/>
                  <a:gd name="T11" fmla="*/ 8 h 14"/>
                  <a:gd name="T12" fmla="*/ 5 w 10"/>
                  <a:gd name="T13" fmla="*/ 10 h 14"/>
                  <a:gd name="T14" fmla="*/ 4 w 10"/>
                  <a:gd name="T15" fmla="*/ 11 h 14"/>
                  <a:gd name="T16" fmla="*/ 4 w 10"/>
                  <a:gd name="T17" fmla="*/ 13 h 14"/>
                  <a:gd name="T18" fmla="*/ 2 w 10"/>
                  <a:gd name="T19" fmla="*/ 12 h 14"/>
                  <a:gd name="T20" fmla="*/ 1 w 10"/>
                  <a:gd name="T21" fmla="*/ 10 h 14"/>
                  <a:gd name="T22" fmla="*/ 0 w 10"/>
                  <a:gd name="T23" fmla="*/ 9 h 14"/>
                  <a:gd name="T24" fmla="*/ 0 w 10"/>
                  <a:gd name="T25" fmla="*/ 7 h 14"/>
                  <a:gd name="T26" fmla="*/ 0 w 10"/>
                  <a:gd name="T27" fmla="*/ 6 h 14"/>
                  <a:gd name="T28" fmla="*/ 1 w 10"/>
                  <a:gd name="T29" fmla="*/ 5 h 14"/>
                  <a:gd name="T30" fmla="*/ 2 w 10"/>
                  <a:gd name="T31" fmla="*/ 3 h 14"/>
                  <a:gd name="T32" fmla="*/ 3 w 10"/>
                  <a:gd name="T33" fmla="*/ 3 h 14"/>
                  <a:gd name="T34" fmla="*/ 4 w 10"/>
                  <a:gd name="T35" fmla="*/ 2 h 14"/>
                  <a:gd name="T36" fmla="*/ 6 w 10"/>
                  <a:gd name="T37" fmla="*/ 1 h 14"/>
                  <a:gd name="T38" fmla="*/ 7 w 10"/>
                  <a:gd name="T39" fmla="*/ 0 h 14"/>
                  <a:gd name="T40" fmla="*/ 9 w 10"/>
                  <a:gd name="T41" fmla="*/ 0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4"/>
                  <a:gd name="T65" fmla="*/ 10 w 10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4">
                    <a:moveTo>
                      <a:pt x="9" y="0"/>
                    </a:moveTo>
                    <a:lnTo>
                      <a:pt x="8" y="2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5" name="Freeform 237"/>
              <p:cNvSpPr>
                <a:spLocks/>
              </p:cNvSpPr>
              <p:nvPr/>
            </p:nvSpPr>
            <p:spPr bwMode="auto">
              <a:xfrm>
                <a:off x="2178" y="2085"/>
                <a:ext cx="6" cy="11"/>
              </a:xfrm>
              <a:custGeom>
                <a:avLst/>
                <a:gdLst>
                  <a:gd name="T0" fmla="*/ 5 w 6"/>
                  <a:gd name="T1" fmla="*/ 0 h 11"/>
                  <a:gd name="T2" fmla="*/ 4 w 6"/>
                  <a:gd name="T3" fmla="*/ 2 h 11"/>
                  <a:gd name="T4" fmla="*/ 3 w 6"/>
                  <a:gd name="T5" fmla="*/ 5 h 11"/>
                  <a:gd name="T6" fmla="*/ 2 w 6"/>
                  <a:gd name="T7" fmla="*/ 7 h 11"/>
                  <a:gd name="T8" fmla="*/ 0 w 6"/>
                  <a:gd name="T9" fmla="*/ 10 h 11"/>
                  <a:gd name="T10" fmla="*/ 0 w 6"/>
                  <a:gd name="T11" fmla="*/ 9 h 11"/>
                  <a:gd name="T12" fmla="*/ 1 w 6"/>
                  <a:gd name="T13" fmla="*/ 7 h 11"/>
                  <a:gd name="T14" fmla="*/ 2 w 6"/>
                  <a:gd name="T15" fmla="*/ 5 h 11"/>
                  <a:gd name="T16" fmla="*/ 3 w 6"/>
                  <a:gd name="T17" fmla="*/ 2 h 11"/>
                  <a:gd name="T18" fmla="*/ 5 w 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1"/>
                  <a:gd name="T32" fmla="*/ 6 w 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1">
                    <a:moveTo>
                      <a:pt x="5" y="0"/>
                    </a:moveTo>
                    <a:lnTo>
                      <a:pt x="4" y="2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6" name="Freeform 238"/>
              <p:cNvSpPr>
                <a:spLocks/>
              </p:cNvSpPr>
              <p:nvPr/>
            </p:nvSpPr>
            <p:spPr bwMode="auto">
              <a:xfrm>
                <a:off x="2198" y="2089"/>
                <a:ext cx="7" cy="44"/>
              </a:xfrm>
              <a:custGeom>
                <a:avLst/>
                <a:gdLst>
                  <a:gd name="T0" fmla="*/ 3 w 7"/>
                  <a:gd name="T1" fmla="*/ 0 h 44"/>
                  <a:gd name="T2" fmla="*/ 3 w 7"/>
                  <a:gd name="T3" fmla="*/ 2 h 44"/>
                  <a:gd name="T4" fmla="*/ 3 w 7"/>
                  <a:gd name="T5" fmla="*/ 5 h 44"/>
                  <a:gd name="T6" fmla="*/ 4 w 7"/>
                  <a:gd name="T7" fmla="*/ 7 h 44"/>
                  <a:gd name="T8" fmla="*/ 4 w 7"/>
                  <a:gd name="T9" fmla="*/ 10 h 44"/>
                  <a:gd name="T10" fmla="*/ 5 w 7"/>
                  <a:gd name="T11" fmla="*/ 13 h 44"/>
                  <a:gd name="T12" fmla="*/ 5 w 7"/>
                  <a:gd name="T13" fmla="*/ 16 h 44"/>
                  <a:gd name="T14" fmla="*/ 5 w 7"/>
                  <a:gd name="T15" fmla="*/ 18 h 44"/>
                  <a:gd name="T16" fmla="*/ 6 w 7"/>
                  <a:gd name="T17" fmla="*/ 21 h 44"/>
                  <a:gd name="T18" fmla="*/ 6 w 7"/>
                  <a:gd name="T19" fmla="*/ 24 h 44"/>
                  <a:gd name="T20" fmla="*/ 6 w 7"/>
                  <a:gd name="T21" fmla="*/ 27 h 44"/>
                  <a:gd name="T22" fmla="*/ 6 w 7"/>
                  <a:gd name="T23" fmla="*/ 29 h 44"/>
                  <a:gd name="T24" fmla="*/ 6 w 7"/>
                  <a:gd name="T25" fmla="*/ 32 h 44"/>
                  <a:gd name="T26" fmla="*/ 5 w 7"/>
                  <a:gd name="T27" fmla="*/ 35 h 44"/>
                  <a:gd name="T28" fmla="*/ 5 w 7"/>
                  <a:gd name="T29" fmla="*/ 37 h 44"/>
                  <a:gd name="T30" fmla="*/ 5 w 7"/>
                  <a:gd name="T31" fmla="*/ 40 h 44"/>
                  <a:gd name="T32" fmla="*/ 4 w 7"/>
                  <a:gd name="T33" fmla="*/ 43 h 44"/>
                  <a:gd name="T34" fmla="*/ 3 w 7"/>
                  <a:gd name="T35" fmla="*/ 42 h 44"/>
                  <a:gd name="T36" fmla="*/ 1 w 7"/>
                  <a:gd name="T37" fmla="*/ 40 h 44"/>
                  <a:gd name="T38" fmla="*/ 0 w 7"/>
                  <a:gd name="T39" fmla="*/ 38 h 44"/>
                  <a:gd name="T40" fmla="*/ 0 w 7"/>
                  <a:gd name="T41" fmla="*/ 37 h 44"/>
                  <a:gd name="T42" fmla="*/ 0 w 7"/>
                  <a:gd name="T43" fmla="*/ 34 h 44"/>
                  <a:gd name="T44" fmla="*/ 0 w 7"/>
                  <a:gd name="T45" fmla="*/ 32 h 44"/>
                  <a:gd name="T46" fmla="*/ 0 w 7"/>
                  <a:gd name="T47" fmla="*/ 29 h 44"/>
                  <a:gd name="T48" fmla="*/ 1 w 7"/>
                  <a:gd name="T49" fmla="*/ 27 h 44"/>
                  <a:gd name="T50" fmla="*/ 1 w 7"/>
                  <a:gd name="T51" fmla="*/ 24 h 44"/>
                  <a:gd name="T52" fmla="*/ 2 w 7"/>
                  <a:gd name="T53" fmla="*/ 21 h 44"/>
                  <a:gd name="T54" fmla="*/ 2 w 7"/>
                  <a:gd name="T55" fmla="*/ 18 h 44"/>
                  <a:gd name="T56" fmla="*/ 3 w 7"/>
                  <a:gd name="T57" fmla="*/ 15 h 44"/>
                  <a:gd name="T58" fmla="*/ 2 w 7"/>
                  <a:gd name="T59" fmla="*/ 12 h 44"/>
                  <a:gd name="T60" fmla="*/ 2 w 7"/>
                  <a:gd name="T61" fmla="*/ 10 h 44"/>
                  <a:gd name="T62" fmla="*/ 2 w 7"/>
                  <a:gd name="T63" fmla="*/ 8 h 44"/>
                  <a:gd name="T64" fmla="*/ 1 w 7"/>
                  <a:gd name="T65" fmla="*/ 6 h 44"/>
                  <a:gd name="T66" fmla="*/ 1 w 7"/>
                  <a:gd name="T67" fmla="*/ 4 h 44"/>
                  <a:gd name="T68" fmla="*/ 2 w 7"/>
                  <a:gd name="T69" fmla="*/ 3 h 44"/>
                  <a:gd name="T70" fmla="*/ 2 w 7"/>
                  <a:gd name="T71" fmla="*/ 1 h 44"/>
                  <a:gd name="T72" fmla="*/ 3 w 7"/>
                  <a:gd name="T73" fmla="*/ 0 h 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"/>
                  <a:gd name="T112" fmla="*/ 0 h 44"/>
                  <a:gd name="T113" fmla="*/ 7 w 7"/>
                  <a:gd name="T114" fmla="*/ 44 h 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" h="44">
                    <a:moveTo>
                      <a:pt x="3" y="0"/>
                    </a:moveTo>
                    <a:lnTo>
                      <a:pt x="3" y="2"/>
                    </a:lnTo>
                    <a:lnTo>
                      <a:pt x="3" y="5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6" y="21"/>
                    </a:lnTo>
                    <a:lnTo>
                      <a:pt x="6" y="24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32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5" y="40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7"/>
                    </a:lnTo>
                    <a:lnTo>
                      <a:pt x="1" y="24"/>
                    </a:lnTo>
                    <a:lnTo>
                      <a:pt x="2" y="21"/>
                    </a:lnTo>
                    <a:lnTo>
                      <a:pt x="2" y="18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7" name="Freeform 239"/>
              <p:cNvSpPr>
                <a:spLocks/>
              </p:cNvSpPr>
              <p:nvPr/>
            </p:nvSpPr>
            <p:spPr bwMode="auto">
              <a:xfrm>
                <a:off x="1934" y="2099"/>
                <a:ext cx="12" cy="45"/>
              </a:xfrm>
              <a:custGeom>
                <a:avLst/>
                <a:gdLst>
                  <a:gd name="T0" fmla="*/ 8 w 12"/>
                  <a:gd name="T1" fmla="*/ 0 h 45"/>
                  <a:gd name="T2" fmla="*/ 9 w 12"/>
                  <a:gd name="T3" fmla="*/ 3 h 45"/>
                  <a:gd name="T4" fmla="*/ 10 w 12"/>
                  <a:gd name="T5" fmla="*/ 6 h 45"/>
                  <a:gd name="T6" fmla="*/ 10 w 12"/>
                  <a:gd name="T7" fmla="*/ 9 h 45"/>
                  <a:gd name="T8" fmla="*/ 11 w 12"/>
                  <a:gd name="T9" fmla="*/ 12 h 45"/>
                  <a:gd name="T10" fmla="*/ 11 w 12"/>
                  <a:gd name="T11" fmla="*/ 15 h 45"/>
                  <a:gd name="T12" fmla="*/ 11 w 12"/>
                  <a:gd name="T13" fmla="*/ 18 h 45"/>
                  <a:gd name="T14" fmla="*/ 11 w 12"/>
                  <a:gd name="T15" fmla="*/ 21 h 45"/>
                  <a:gd name="T16" fmla="*/ 11 w 12"/>
                  <a:gd name="T17" fmla="*/ 23 h 45"/>
                  <a:gd name="T18" fmla="*/ 10 w 12"/>
                  <a:gd name="T19" fmla="*/ 26 h 45"/>
                  <a:gd name="T20" fmla="*/ 10 w 12"/>
                  <a:gd name="T21" fmla="*/ 29 h 45"/>
                  <a:gd name="T22" fmla="*/ 9 w 12"/>
                  <a:gd name="T23" fmla="*/ 32 h 45"/>
                  <a:gd name="T24" fmla="*/ 8 w 12"/>
                  <a:gd name="T25" fmla="*/ 34 h 45"/>
                  <a:gd name="T26" fmla="*/ 7 w 12"/>
                  <a:gd name="T27" fmla="*/ 36 h 45"/>
                  <a:gd name="T28" fmla="*/ 6 w 12"/>
                  <a:gd name="T29" fmla="*/ 39 h 45"/>
                  <a:gd name="T30" fmla="*/ 4 w 12"/>
                  <a:gd name="T31" fmla="*/ 41 h 45"/>
                  <a:gd name="T32" fmla="*/ 2 w 12"/>
                  <a:gd name="T33" fmla="*/ 44 h 45"/>
                  <a:gd name="T34" fmla="*/ 0 w 12"/>
                  <a:gd name="T35" fmla="*/ 41 h 45"/>
                  <a:gd name="T36" fmla="*/ 0 w 12"/>
                  <a:gd name="T37" fmla="*/ 39 h 45"/>
                  <a:gd name="T38" fmla="*/ 1 w 12"/>
                  <a:gd name="T39" fmla="*/ 37 h 45"/>
                  <a:gd name="T40" fmla="*/ 2 w 12"/>
                  <a:gd name="T41" fmla="*/ 35 h 45"/>
                  <a:gd name="T42" fmla="*/ 3 w 12"/>
                  <a:gd name="T43" fmla="*/ 33 h 45"/>
                  <a:gd name="T44" fmla="*/ 4 w 12"/>
                  <a:gd name="T45" fmla="*/ 31 h 45"/>
                  <a:gd name="T46" fmla="*/ 5 w 12"/>
                  <a:gd name="T47" fmla="*/ 29 h 45"/>
                  <a:gd name="T48" fmla="*/ 6 w 12"/>
                  <a:gd name="T49" fmla="*/ 27 h 45"/>
                  <a:gd name="T50" fmla="*/ 7 w 12"/>
                  <a:gd name="T51" fmla="*/ 25 h 45"/>
                  <a:gd name="T52" fmla="*/ 7 w 12"/>
                  <a:gd name="T53" fmla="*/ 23 h 45"/>
                  <a:gd name="T54" fmla="*/ 6 w 12"/>
                  <a:gd name="T55" fmla="*/ 21 h 45"/>
                  <a:gd name="T56" fmla="*/ 6 w 12"/>
                  <a:gd name="T57" fmla="*/ 18 h 45"/>
                  <a:gd name="T58" fmla="*/ 6 w 12"/>
                  <a:gd name="T59" fmla="*/ 17 h 45"/>
                  <a:gd name="T60" fmla="*/ 6 w 12"/>
                  <a:gd name="T61" fmla="*/ 16 h 45"/>
                  <a:gd name="T62" fmla="*/ 6 w 12"/>
                  <a:gd name="T63" fmla="*/ 14 h 45"/>
                  <a:gd name="T64" fmla="*/ 6 w 12"/>
                  <a:gd name="T65" fmla="*/ 13 h 45"/>
                  <a:gd name="T66" fmla="*/ 6 w 12"/>
                  <a:gd name="T67" fmla="*/ 12 h 45"/>
                  <a:gd name="T68" fmla="*/ 6 w 12"/>
                  <a:gd name="T69" fmla="*/ 10 h 45"/>
                  <a:gd name="T70" fmla="*/ 6 w 12"/>
                  <a:gd name="T71" fmla="*/ 9 h 45"/>
                  <a:gd name="T72" fmla="*/ 6 w 12"/>
                  <a:gd name="T73" fmla="*/ 8 h 45"/>
                  <a:gd name="T74" fmla="*/ 6 w 12"/>
                  <a:gd name="T75" fmla="*/ 6 h 45"/>
                  <a:gd name="T76" fmla="*/ 7 w 12"/>
                  <a:gd name="T77" fmla="*/ 3 h 45"/>
                  <a:gd name="T78" fmla="*/ 7 w 12"/>
                  <a:gd name="T79" fmla="*/ 2 h 45"/>
                  <a:gd name="T80" fmla="*/ 8 w 12"/>
                  <a:gd name="T81" fmla="*/ 0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"/>
                  <a:gd name="T124" fmla="*/ 0 h 45"/>
                  <a:gd name="T125" fmla="*/ 12 w 12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" h="45">
                    <a:moveTo>
                      <a:pt x="8" y="0"/>
                    </a:moveTo>
                    <a:lnTo>
                      <a:pt x="9" y="3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1" y="12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10" y="26"/>
                    </a:lnTo>
                    <a:lnTo>
                      <a:pt x="10" y="29"/>
                    </a:lnTo>
                    <a:lnTo>
                      <a:pt x="9" y="32"/>
                    </a:lnTo>
                    <a:lnTo>
                      <a:pt x="8" y="34"/>
                    </a:lnTo>
                    <a:lnTo>
                      <a:pt x="7" y="36"/>
                    </a:lnTo>
                    <a:lnTo>
                      <a:pt x="6" y="39"/>
                    </a:lnTo>
                    <a:lnTo>
                      <a:pt x="4" y="41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2" y="35"/>
                    </a:lnTo>
                    <a:lnTo>
                      <a:pt x="3" y="33"/>
                    </a:lnTo>
                    <a:lnTo>
                      <a:pt x="4" y="31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6" y="21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8" name="Freeform 240"/>
              <p:cNvSpPr>
                <a:spLocks/>
              </p:cNvSpPr>
              <p:nvPr/>
            </p:nvSpPr>
            <p:spPr bwMode="auto">
              <a:xfrm>
                <a:off x="1980" y="2099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2 w 3"/>
                  <a:gd name="T3" fmla="*/ 0 h 5"/>
                  <a:gd name="T4" fmla="*/ 2 w 3"/>
                  <a:gd name="T5" fmla="*/ 2 h 5"/>
                  <a:gd name="T6" fmla="*/ 2 w 3"/>
                  <a:gd name="T7" fmla="*/ 3 h 5"/>
                  <a:gd name="T8" fmla="*/ 1 w 3"/>
                  <a:gd name="T9" fmla="*/ 4 h 5"/>
                  <a:gd name="T10" fmla="*/ 0 w 3"/>
                  <a:gd name="T11" fmla="*/ 3 h 5"/>
                  <a:gd name="T12" fmla="*/ 0 w 3"/>
                  <a:gd name="T13" fmla="*/ 1 h 5"/>
                  <a:gd name="T14" fmla="*/ 0 w 3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9" name="Freeform 241"/>
              <p:cNvSpPr>
                <a:spLocks/>
              </p:cNvSpPr>
              <p:nvPr/>
            </p:nvSpPr>
            <p:spPr bwMode="auto">
              <a:xfrm>
                <a:off x="2177" y="2099"/>
                <a:ext cx="10" cy="29"/>
              </a:xfrm>
              <a:custGeom>
                <a:avLst/>
                <a:gdLst>
                  <a:gd name="T0" fmla="*/ 7 w 10"/>
                  <a:gd name="T1" fmla="*/ 0 h 29"/>
                  <a:gd name="T2" fmla="*/ 8 w 10"/>
                  <a:gd name="T3" fmla="*/ 0 h 29"/>
                  <a:gd name="T4" fmla="*/ 9 w 10"/>
                  <a:gd name="T5" fmla="*/ 0 h 29"/>
                  <a:gd name="T6" fmla="*/ 8 w 10"/>
                  <a:gd name="T7" fmla="*/ 2 h 29"/>
                  <a:gd name="T8" fmla="*/ 8 w 10"/>
                  <a:gd name="T9" fmla="*/ 3 h 29"/>
                  <a:gd name="T10" fmla="*/ 7 w 10"/>
                  <a:gd name="T11" fmla="*/ 5 h 29"/>
                  <a:gd name="T12" fmla="*/ 7 w 10"/>
                  <a:gd name="T13" fmla="*/ 7 h 29"/>
                  <a:gd name="T14" fmla="*/ 7 w 10"/>
                  <a:gd name="T15" fmla="*/ 9 h 29"/>
                  <a:gd name="T16" fmla="*/ 6 w 10"/>
                  <a:gd name="T17" fmla="*/ 11 h 29"/>
                  <a:gd name="T18" fmla="*/ 6 w 10"/>
                  <a:gd name="T19" fmla="*/ 12 h 29"/>
                  <a:gd name="T20" fmla="*/ 6 w 10"/>
                  <a:gd name="T21" fmla="*/ 14 h 29"/>
                  <a:gd name="T22" fmla="*/ 5 w 10"/>
                  <a:gd name="T23" fmla="*/ 15 h 29"/>
                  <a:gd name="T24" fmla="*/ 5 w 10"/>
                  <a:gd name="T25" fmla="*/ 17 h 29"/>
                  <a:gd name="T26" fmla="*/ 4 w 10"/>
                  <a:gd name="T27" fmla="*/ 19 h 29"/>
                  <a:gd name="T28" fmla="*/ 4 w 10"/>
                  <a:gd name="T29" fmla="*/ 21 h 29"/>
                  <a:gd name="T30" fmla="*/ 4 w 10"/>
                  <a:gd name="T31" fmla="*/ 23 h 29"/>
                  <a:gd name="T32" fmla="*/ 3 w 10"/>
                  <a:gd name="T33" fmla="*/ 24 h 29"/>
                  <a:gd name="T34" fmla="*/ 3 w 10"/>
                  <a:gd name="T35" fmla="*/ 26 h 29"/>
                  <a:gd name="T36" fmla="*/ 3 w 10"/>
                  <a:gd name="T37" fmla="*/ 28 h 29"/>
                  <a:gd name="T38" fmla="*/ 2 w 10"/>
                  <a:gd name="T39" fmla="*/ 26 h 29"/>
                  <a:gd name="T40" fmla="*/ 1 w 10"/>
                  <a:gd name="T41" fmla="*/ 25 h 29"/>
                  <a:gd name="T42" fmla="*/ 1 w 10"/>
                  <a:gd name="T43" fmla="*/ 23 h 29"/>
                  <a:gd name="T44" fmla="*/ 1 w 10"/>
                  <a:gd name="T45" fmla="*/ 21 h 29"/>
                  <a:gd name="T46" fmla="*/ 0 w 10"/>
                  <a:gd name="T47" fmla="*/ 19 h 29"/>
                  <a:gd name="T48" fmla="*/ 0 w 10"/>
                  <a:gd name="T49" fmla="*/ 17 h 29"/>
                  <a:gd name="T50" fmla="*/ 0 w 10"/>
                  <a:gd name="T51" fmla="*/ 15 h 29"/>
                  <a:gd name="T52" fmla="*/ 0 w 10"/>
                  <a:gd name="T53" fmla="*/ 14 h 29"/>
                  <a:gd name="T54" fmla="*/ 0 w 10"/>
                  <a:gd name="T55" fmla="*/ 11 h 29"/>
                  <a:gd name="T56" fmla="*/ 0 w 10"/>
                  <a:gd name="T57" fmla="*/ 10 h 29"/>
                  <a:gd name="T58" fmla="*/ 1 w 10"/>
                  <a:gd name="T59" fmla="*/ 8 h 29"/>
                  <a:gd name="T60" fmla="*/ 1 w 10"/>
                  <a:gd name="T61" fmla="*/ 6 h 29"/>
                  <a:gd name="T62" fmla="*/ 2 w 10"/>
                  <a:gd name="T63" fmla="*/ 4 h 29"/>
                  <a:gd name="T64" fmla="*/ 4 w 10"/>
                  <a:gd name="T65" fmla="*/ 3 h 29"/>
                  <a:gd name="T66" fmla="*/ 5 w 10"/>
                  <a:gd name="T67" fmla="*/ 1 h 29"/>
                  <a:gd name="T68" fmla="*/ 7 w 10"/>
                  <a:gd name="T69" fmla="*/ 0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"/>
                  <a:gd name="T106" fmla="*/ 0 h 29"/>
                  <a:gd name="T107" fmla="*/ 10 w 10"/>
                  <a:gd name="T108" fmla="*/ 29 h 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" h="29">
                    <a:moveTo>
                      <a:pt x="7" y="0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3" y="28"/>
                    </a:lnTo>
                    <a:lnTo>
                      <a:pt x="2" y="26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0" name="Freeform 242"/>
              <p:cNvSpPr>
                <a:spLocks/>
              </p:cNvSpPr>
              <p:nvPr/>
            </p:nvSpPr>
            <p:spPr bwMode="auto">
              <a:xfrm>
                <a:off x="2313" y="2103"/>
                <a:ext cx="60" cy="90"/>
              </a:xfrm>
              <a:custGeom>
                <a:avLst/>
                <a:gdLst>
                  <a:gd name="T0" fmla="*/ 48 w 60"/>
                  <a:gd name="T1" fmla="*/ 0 h 90"/>
                  <a:gd name="T2" fmla="*/ 53 w 60"/>
                  <a:gd name="T3" fmla="*/ 1 h 90"/>
                  <a:gd name="T4" fmla="*/ 56 w 60"/>
                  <a:gd name="T5" fmla="*/ 5 h 90"/>
                  <a:gd name="T6" fmla="*/ 58 w 60"/>
                  <a:gd name="T7" fmla="*/ 12 h 90"/>
                  <a:gd name="T8" fmla="*/ 58 w 60"/>
                  <a:gd name="T9" fmla="*/ 19 h 90"/>
                  <a:gd name="T10" fmla="*/ 57 w 60"/>
                  <a:gd name="T11" fmla="*/ 27 h 90"/>
                  <a:gd name="T12" fmla="*/ 57 w 60"/>
                  <a:gd name="T13" fmla="*/ 34 h 90"/>
                  <a:gd name="T14" fmla="*/ 58 w 60"/>
                  <a:gd name="T15" fmla="*/ 41 h 90"/>
                  <a:gd name="T16" fmla="*/ 59 w 60"/>
                  <a:gd name="T17" fmla="*/ 46 h 90"/>
                  <a:gd name="T18" fmla="*/ 58 w 60"/>
                  <a:gd name="T19" fmla="*/ 50 h 90"/>
                  <a:gd name="T20" fmla="*/ 58 w 60"/>
                  <a:gd name="T21" fmla="*/ 53 h 90"/>
                  <a:gd name="T22" fmla="*/ 57 w 60"/>
                  <a:gd name="T23" fmla="*/ 55 h 90"/>
                  <a:gd name="T24" fmla="*/ 54 w 60"/>
                  <a:gd name="T25" fmla="*/ 54 h 90"/>
                  <a:gd name="T26" fmla="*/ 51 w 60"/>
                  <a:gd name="T27" fmla="*/ 54 h 90"/>
                  <a:gd name="T28" fmla="*/ 51 w 60"/>
                  <a:gd name="T29" fmla="*/ 56 h 90"/>
                  <a:gd name="T30" fmla="*/ 48 w 60"/>
                  <a:gd name="T31" fmla="*/ 58 h 90"/>
                  <a:gd name="T32" fmla="*/ 45 w 60"/>
                  <a:gd name="T33" fmla="*/ 56 h 90"/>
                  <a:gd name="T34" fmla="*/ 43 w 60"/>
                  <a:gd name="T35" fmla="*/ 53 h 90"/>
                  <a:gd name="T36" fmla="*/ 42 w 60"/>
                  <a:gd name="T37" fmla="*/ 49 h 90"/>
                  <a:gd name="T38" fmla="*/ 41 w 60"/>
                  <a:gd name="T39" fmla="*/ 44 h 90"/>
                  <a:gd name="T40" fmla="*/ 41 w 60"/>
                  <a:gd name="T41" fmla="*/ 39 h 90"/>
                  <a:gd name="T42" fmla="*/ 41 w 60"/>
                  <a:gd name="T43" fmla="*/ 34 h 90"/>
                  <a:gd name="T44" fmla="*/ 41 w 60"/>
                  <a:gd name="T45" fmla="*/ 30 h 90"/>
                  <a:gd name="T46" fmla="*/ 38 w 60"/>
                  <a:gd name="T47" fmla="*/ 30 h 90"/>
                  <a:gd name="T48" fmla="*/ 32 w 60"/>
                  <a:gd name="T49" fmla="*/ 34 h 90"/>
                  <a:gd name="T50" fmla="*/ 27 w 60"/>
                  <a:gd name="T51" fmla="*/ 38 h 90"/>
                  <a:gd name="T52" fmla="*/ 23 w 60"/>
                  <a:gd name="T53" fmla="*/ 44 h 90"/>
                  <a:gd name="T54" fmla="*/ 19 w 60"/>
                  <a:gd name="T55" fmla="*/ 50 h 90"/>
                  <a:gd name="T56" fmla="*/ 17 w 60"/>
                  <a:gd name="T57" fmla="*/ 56 h 90"/>
                  <a:gd name="T58" fmla="*/ 16 w 60"/>
                  <a:gd name="T59" fmla="*/ 62 h 90"/>
                  <a:gd name="T60" fmla="*/ 16 w 60"/>
                  <a:gd name="T61" fmla="*/ 69 h 90"/>
                  <a:gd name="T62" fmla="*/ 18 w 60"/>
                  <a:gd name="T63" fmla="*/ 75 h 90"/>
                  <a:gd name="T64" fmla="*/ 18 w 60"/>
                  <a:gd name="T65" fmla="*/ 79 h 90"/>
                  <a:gd name="T66" fmla="*/ 18 w 60"/>
                  <a:gd name="T67" fmla="*/ 83 h 90"/>
                  <a:gd name="T68" fmla="*/ 16 w 60"/>
                  <a:gd name="T69" fmla="*/ 86 h 90"/>
                  <a:gd name="T70" fmla="*/ 14 w 60"/>
                  <a:gd name="T71" fmla="*/ 88 h 90"/>
                  <a:gd name="T72" fmla="*/ 10 w 60"/>
                  <a:gd name="T73" fmla="*/ 89 h 90"/>
                  <a:gd name="T74" fmla="*/ 6 w 60"/>
                  <a:gd name="T75" fmla="*/ 87 h 90"/>
                  <a:gd name="T76" fmla="*/ 3 w 60"/>
                  <a:gd name="T77" fmla="*/ 84 h 90"/>
                  <a:gd name="T78" fmla="*/ 2 w 60"/>
                  <a:gd name="T79" fmla="*/ 81 h 90"/>
                  <a:gd name="T80" fmla="*/ 2 w 60"/>
                  <a:gd name="T81" fmla="*/ 78 h 90"/>
                  <a:gd name="T82" fmla="*/ 2 w 60"/>
                  <a:gd name="T83" fmla="*/ 75 h 90"/>
                  <a:gd name="T84" fmla="*/ 2 w 60"/>
                  <a:gd name="T85" fmla="*/ 72 h 90"/>
                  <a:gd name="T86" fmla="*/ 2 w 60"/>
                  <a:gd name="T87" fmla="*/ 68 h 90"/>
                  <a:gd name="T88" fmla="*/ 2 w 60"/>
                  <a:gd name="T89" fmla="*/ 63 h 90"/>
                  <a:gd name="T90" fmla="*/ 1 w 60"/>
                  <a:gd name="T91" fmla="*/ 58 h 90"/>
                  <a:gd name="T92" fmla="*/ 0 w 60"/>
                  <a:gd name="T93" fmla="*/ 53 h 90"/>
                  <a:gd name="T94" fmla="*/ 0 w 60"/>
                  <a:gd name="T95" fmla="*/ 48 h 90"/>
                  <a:gd name="T96" fmla="*/ 1 w 60"/>
                  <a:gd name="T97" fmla="*/ 44 h 90"/>
                  <a:gd name="T98" fmla="*/ 3 w 60"/>
                  <a:gd name="T99" fmla="*/ 41 h 90"/>
                  <a:gd name="T100" fmla="*/ 6 w 60"/>
                  <a:gd name="T101" fmla="*/ 39 h 90"/>
                  <a:gd name="T102" fmla="*/ 11 w 60"/>
                  <a:gd name="T103" fmla="*/ 36 h 90"/>
                  <a:gd name="T104" fmla="*/ 15 w 60"/>
                  <a:gd name="T105" fmla="*/ 31 h 90"/>
                  <a:gd name="T106" fmla="*/ 20 w 60"/>
                  <a:gd name="T107" fmla="*/ 26 h 90"/>
                  <a:gd name="T108" fmla="*/ 25 w 60"/>
                  <a:gd name="T109" fmla="*/ 21 h 90"/>
                  <a:gd name="T110" fmla="*/ 30 w 60"/>
                  <a:gd name="T111" fmla="*/ 16 h 90"/>
                  <a:gd name="T112" fmla="*/ 34 w 60"/>
                  <a:gd name="T113" fmla="*/ 12 h 90"/>
                  <a:gd name="T114" fmla="*/ 38 w 60"/>
                  <a:gd name="T115" fmla="*/ 7 h 90"/>
                  <a:gd name="T116" fmla="*/ 42 w 60"/>
                  <a:gd name="T117" fmla="*/ 3 h 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0"/>
                  <a:gd name="T178" fmla="*/ 0 h 90"/>
                  <a:gd name="T179" fmla="*/ 60 w 60"/>
                  <a:gd name="T180" fmla="*/ 90 h 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0" h="90">
                    <a:moveTo>
                      <a:pt x="44" y="1"/>
                    </a:moveTo>
                    <a:lnTo>
                      <a:pt x="48" y="0"/>
                    </a:lnTo>
                    <a:lnTo>
                      <a:pt x="51" y="0"/>
                    </a:lnTo>
                    <a:lnTo>
                      <a:pt x="53" y="1"/>
                    </a:lnTo>
                    <a:lnTo>
                      <a:pt x="55" y="3"/>
                    </a:lnTo>
                    <a:lnTo>
                      <a:pt x="56" y="5"/>
                    </a:lnTo>
                    <a:lnTo>
                      <a:pt x="57" y="8"/>
                    </a:lnTo>
                    <a:lnTo>
                      <a:pt x="58" y="12"/>
                    </a:lnTo>
                    <a:lnTo>
                      <a:pt x="58" y="15"/>
                    </a:lnTo>
                    <a:lnTo>
                      <a:pt x="58" y="19"/>
                    </a:lnTo>
                    <a:lnTo>
                      <a:pt x="57" y="23"/>
                    </a:lnTo>
                    <a:lnTo>
                      <a:pt x="57" y="27"/>
                    </a:lnTo>
                    <a:lnTo>
                      <a:pt x="57" y="31"/>
                    </a:lnTo>
                    <a:lnTo>
                      <a:pt x="57" y="34"/>
                    </a:lnTo>
                    <a:lnTo>
                      <a:pt x="57" y="38"/>
                    </a:lnTo>
                    <a:lnTo>
                      <a:pt x="58" y="41"/>
                    </a:lnTo>
                    <a:lnTo>
                      <a:pt x="59" y="44"/>
                    </a:lnTo>
                    <a:lnTo>
                      <a:pt x="59" y="46"/>
                    </a:lnTo>
                    <a:lnTo>
                      <a:pt x="59" y="49"/>
                    </a:lnTo>
                    <a:lnTo>
                      <a:pt x="58" y="50"/>
                    </a:lnTo>
                    <a:lnTo>
                      <a:pt x="58" y="52"/>
                    </a:lnTo>
                    <a:lnTo>
                      <a:pt x="58" y="53"/>
                    </a:lnTo>
                    <a:lnTo>
                      <a:pt x="58" y="55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4" y="54"/>
                    </a:lnTo>
                    <a:lnTo>
                      <a:pt x="52" y="54"/>
                    </a:lnTo>
                    <a:lnTo>
                      <a:pt x="51" y="54"/>
                    </a:lnTo>
                    <a:lnTo>
                      <a:pt x="51" y="55"/>
                    </a:lnTo>
                    <a:lnTo>
                      <a:pt x="51" y="56"/>
                    </a:lnTo>
                    <a:lnTo>
                      <a:pt x="51" y="58"/>
                    </a:lnTo>
                    <a:lnTo>
                      <a:pt x="48" y="58"/>
                    </a:lnTo>
                    <a:lnTo>
                      <a:pt x="47" y="57"/>
                    </a:lnTo>
                    <a:lnTo>
                      <a:pt x="45" y="56"/>
                    </a:lnTo>
                    <a:lnTo>
                      <a:pt x="44" y="55"/>
                    </a:lnTo>
                    <a:lnTo>
                      <a:pt x="43" y="53"/>
                    </a:lnTo>
                    <a:lnTo>
                      <a:pt x="43" y="51"/>
                    </a:lnTo>
                    <a:lnTo>
                      <a:pt x="42" y="49"/>
                    </a:lnTo>
                    <a:lnTo>
                      <a:pt x="42" y="47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41" y="39"/>
                    </a:lnTo>
                    <a:lnTo>
                      <a:pt x="41" y="37"/>
                    </a:lnTo>
                    <a:lnTo>
                      <a:pt x="41" y="34"/>
                    </a:lnTo>
                    <a:lnTo>
                      <a:pt x="41" y="32"/>
                    </a:lnTo>
                    <a:lnTo>
                      <a:pt x="41" y="30"/>
                    </a:lnTo>
                    <a:lnTo>
                      <a:pt x="41" y="28"/>
                    </a:lnTo>
                    <a:lnTo>
                      <a:pt x="38" y="30"/>
                    </a:lnTo>
                    <a:lnTo>
                      <a:pt x="35" y="32"/>
                    </a:lnTo>
                    <a:lnTo>
                      <a:pt x="32" y="34"/>
                    </a:lnTo>
                    <a:lnTo>
                      <a:pt x="30" y="36"/>
                    </a:lnTo>
                    <a:lnTo>
                      <a:pt x="27" y="38"/>
                    </a:lnTo>
                    <a:lnTo>
                      <a:pt x="25" y="41"/>
                    </a:lnTo>
                    <a:lnTo>
                      <a:pt x="23" y="44"/>
                    </a:lnTo>
                    <a:lnTo>
                      <a:pt x="21" y="47"/>
                    </a:lnTo>
                    <a:lnTo>
                      <a:pt x="19" y="50"/>
                    </a:lnTo>
                    <a:lnTo>
                      <a:pt x="18" y="53"/>
                    </a:lnTo>
                    <a:lnTo>
                      <a:pt x="17" y="56"/>
                    </a:lnTo>
                    <a:lnTo>
                      <a:pt x="16" y="59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69"/>
                    </a:lnTo>
                    <a:lnTo>
                      <a:pt x="18" y="72"/>
                    </a:lnTo>
                    <a:lnTo>
                      <a:pt x="18" y="75"/>
                    </a:lnTo>
                    <a:lnTo>
                      <a:pt x="18" y="77"/>
                    </a:lnTo>
                    <a:lnTo>
                      <a:pt x="18" y="79"/>
                    </a:lnTo>
                    <a:lnTo>
                      <a:pt x="18" y="81"/>
                    </a:lnTo>
                    <a:lnTo>
                      <a:pt x="18" y="83"/>
                    </a:lnTo>
                    <a:lnTo>
                      <a:pt x="17" y="84"/>
                    </a:lnTo>
                    <a:lnTo>
                      <a:pt x="16" y="86"/>
                    </a:lnTo>
                    <a:lnTo>
                      <a:pt x="16" y="87"/>
                    </a:lnTo>
                    <a:lnTo>
                      <a:pt x="14" y="88"/>
                    </a:lnTo>
                    <a:lnTo>
                      <a:pt x="12" y="89"/>
                    </a:lnTo>
                    <a:lnTo>
                      <a:pt x="10" y="89"/>
                    </a:lnTo>
                    <a:lnTo>
                      <a:pt x="8" y="88"/>
                    </a:lnTo>
                    <a:lnTo>
                      <a:pt x="6" y="87"/>
                    </a:lnTo>
                    <a:lnTo>
                      <a:pt x="4" y="86"/>
                    </a:lnTo>
                    <a:lnTo>
                      <a:pt x="3" y="84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3"/>
                    </a:lnTo>
                    <a:lnTo>
                      <a:pt x="1" y="61"/>
                    </a:lnTo>
                    <a:lnTo>
                      <a:pt x="1" y="58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3" y="41"/>
                    </a:lnTo>
                    <a:lnTo>
                      <a:pt x="4" y="40"/>
                    </a:lnTo>
                    <a:lnTo>
                      <a:pt x="6" y="39"/>
                    </a:lnTo>
                    <a:lnTo>
                      <a:pt x="9" y="39"/>
                    </a:lnTo>
                    <a:lnTo>
                      <a:pt x="11" y="36"/>
                    </a:lnTo>
                    <a:lnTo>
                      <a:pt x="13" y="34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20" y="26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2"/>
                    </a:lnTo>
                    <a:lnTo>
                      <a:pt x="37" y="9"/>
                    </a:lnTo>
                    <a:lnTo>
                      <a:pt x="38" y="7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4" y="1"/>
                    </a:lnTo>
                  </a:path>
                </a:pathLst>
              </a:custGeom>
              <a:solidFill>
                <a:srgbClr val="99CC9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1" name="Freeform 243"/>
              <p:cNvSpPr>
                <a:spLocks/>
              </p:cNvSpPr>
              <p:nvPr/>
            </p:nvSpPr>
            <p:spPr bwMode="auto">
              <a:xfrm>
                <a:off x="2246" y="2121"/>
                <a:ext cx="63" cy="66"/>
              </a:xfrm>
              <a:custGeom>
                <a:avLst/>
                <a:gdLst>
                  <a:gd name="T0" fmla="*/ 13 w 63"/>
                  <a:gd name="T1" fmla="*/ 2 h 66"/>
                  <a:gd name="T2" fmla="*/ 29 w 63"/>
                  <a:gd name="T3" fmla="*/ 5 h 66"/>
                  <a:gd name="T4" fmla="*/ 45 w 63"/>
                  <a:gd name="T5" fmla="*/ 11 h 66"/>
                  <a:gd name="T6" fmla="*/ 59 w 63"/>
                  <a:gd name="T7" fmla="*/ 19 h 66"/>
                  <a:gd name="T8" fmla="*/ 60 w 63"/>
                  <a:gd name="T9" fmla="*/ 26 h 66"/>
                  <a:gd name="T10" fmla="*/ 51 w 63"/>
                  <a:gd name="T11" fmla="*/ 23 h 66"/>
                  <a:gd name="T12" fmla="*/ 39 w 63"/>
                  <a:gd name="T13" fmla="*/ 18 h 66"/>
                  <a:gd name="T14" fmla="*/ 27 w 63"/>
                  <a:gd name="T15" fmla="*/ 14 h 66"/>
                  <a:gd name="T16" fmla="*/ 14 w 63"/>
                  <a:gd name="T17" fmla="*/ 11 h 66"/>
                  <a:gd name="T18" fmla="*/ 16 w 63"/>
                  <a:gd name="T19" fmla="*/ 16 h 66"/>
                  <a:gd name="T20" fmla="*/ 26 w 63"/>
                  <a:gd name="T21" fmla="*/ 21 h 66"/>
                  <a:gd name="T22" fmla="*/ 37 w 63"/>
                  <a:gd name="T23" fmla="*/ 25 h 66"/>
                  <a:gd name="T24" fmla="*/ 48 w 63"/>
                  <a:gd name="T25" fmla="*/ 29 h 66"/>
                  <a:gd name="T26" fmla="*/ 44 w 63"/>
                  <a:gd name="T27" fmla="*/ 30 h 66"/>
                  <a:gd name="T28" fmla="*/ 35 w 63"/>
                  <a:gd name="T29" fmla="*/ 29 h 66"/>
                  <a:gd name="T30" fmla="*/ 26 w 63"/>
                  <a:gd name="T31" fmla="*/ 26 h 66"/>
                  <a:gd name="T32" fmla="*/ 17 w 63"/>
                  <a:gd name="T33" fmla="*/ 24 h 66"/>
                  <a:gd name="T34" fmla="*/ 21 w 63"/>
                  <a:gd name="T35" fmla="*/ 27 h 66"/>
                  <a:gd name="T36" fmla="*/ 30 w 63"/>
                  <a:gd name="T37" fmla="*/ 29 h 66"/>
                  <a:gd name="T38" fmla="*/ 39 w 63"/>
                  <a:gd name="T39" fmla="*/ 32 h 66"/>
                  <a:gd name="T40" fmla="*/ 47 w 63"/>
                  <a:gd name="T41" fmla="*/ 36 h 66"/>
                  <a:gd name="T42" fmla="*/ 41 w 63"/>
                  <a:gd name="T43" fmla="*/ 37 h 66"/>
                  <a:gd name="T44" fmla="*/ 31 w 63"/>
                  <a:gd name="T45" fmla="*/ 36 h 66"/>
                  <a:gd name="T46" fmla="*/ 23 w 63"/>
                  <a:gd name="T47" fmla="*/ 34 h 66"/>
                  <a:gd name="T48" fmla="*/ 13 w 63"/>
                  <a:gd name="T49" fmla="*/ 32 h 66"/>
                  <a:gd name="T50" fmla="*/ 17 w 63"/>
                  <a:gd name="T51" fmla="*/ 35 h 66"/>
                  <a:gd name="T52" fmla="*/ 26 w 63"/>
                  <a:gd name="T53" fmla="*/ 39 h 66"/>
                  <a:gd name="T54" fmla="*/ 36 w 63"/>
                  <a:gd name="T55" fmla="*/ 42 h 66"/>
                  <a:gd name="T56" fmla="*/ 46 w 63"/>
                  <a:gd name="T57" fmla="*/ 47 h 66"/>
                  <a:gd name="T58" fmla="*/ 43 w 63"/>
                  <a:gd name="T59" fmla="*/ 48 h 66"/>
                  <a:gd name="T60" fmla="*/ 37 w 63"/>
                  <a:gd name="T61" fmla="*/ 47 h 66"/>
                  <a:gd name="T62" fmla="*/ 31 w 63"/>
                  <a:gd name="T63" fmla="*/ 45 h 66"/>
                  <a:gd name="T64" fmla="*/ 24 w 63"/>
                  <a:gd name="T65" fmla="*/ 44 h 66"/>
                  <a:gd name="T66" fmla="*/ 28 w 63"/>
                  <a:gd name="T67" fmla="*/ 47 h 66"/>
                  <a:gd name="T68" fmla="*/ 36 w 63"/>
                  <a:gd name="T69" fmla="*/ 51 h 66"/>
                  <a:gd name="T70" fmla="*/ 34 w 63"/>
                  <a:gd name="T71" fmla="*/ 53 h 66"/>
                  <a:gd name="T72" fmla="*/ 27 w 63"/>
                  <a:gd name="T73" fmla="*/ 52 h 66"/>
                  <a:gd name="T74" fmla="*/ 20 w 63"/>
                  <a:gd name="T75" fmla="*/ 48 h 66"/>
                  <a:gd name="T76" fmla="*/ 13 w 63"/>
                  <a:gd name="T77" fmla="*/ 47 h 66"/>
                  <a:gd name="T78" fmla="*/ 16 w 63"/>
                  <a:gd name="T79" fmla="*/ 50 h 66"/>
                  <a:gd name="T80" fmla="*/ 23 w 63"/>
                  <a:gd name="T81" fmla="*/ 54 h 66"/>
                  <a:gd name="T82" fmla="*/ 31 w 63"/>
                  <a:gd name="T83" fmla="*/ 58 h 66"/>
                  <a:gd name="T84" fmla="*/ 38 w 63"/>
                  <a:gd name="T85" fmla="*/ 63 h 66"/>
                  <a:gd name="T86" fmla="*/ 30 w 63"/>
                  <a:gd name="T87" fmla="*/ 62 h 66"/>
                  <a:gd name="T88" fmla="*/ 16 w 63"/>
                  <a:gd name="T89" fmla="*/ 57 h 66"/>
                  <a:gd name="T90" fmla="*/ 5 w 63"/>
                  <a:gd name="T91" fmla="*/ 50 h 66"/>
                  <a:gd name="T92" fmla="*/ 2 w 63"/>
                  <a:gd name="T93" fmla="*/ 37 h 66"/>
                  <a:gd name="T94" fmla="*/ 3 w 63"/>
                  <a:gd name="T95" fmla="*/ 26 h 66"/>
                  <a:gd name="T96" fmla="*/ 3 w 63"/>
                  <a:gd name="T97" fmla="*/ 18 h 66"/>
                  <a:gd name="T98" fmla="*/ 3 w 63"/>
                  <a:gd name="T99" fmla="*/ 9 h 66"/>
                  <a:gd name="T100" fmla="*/ 1 w 63"/>
                  <a:gd name="T101" fmla="*/ 1 h 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66"/>
                  <a:gd name="T155" fmla="*/ 63 w 63"/>
                  <a:gd name="T156" fmla="*/ 66 h 6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66">
                    <a:moveTo>
                      <a:pt x="1" y="0"/>
                    </a:moveTo>
                    <a:lnTo>
                      <a:pt x="5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7" y="3"/>
                    </a:lnTo>
                    <a:lnTo>
                      <a:pt x="21" y="3"/>
                    </a:lnTo>
                    <a:lnTo>
                      <a:pt x="25" y="5"/>
                    </a:lnTo>
                    <a:lnTo>
                      <a:pt x="29" y="5"/>
                    </a:lnTo>
                    <a:lnTo>
                      <a:pt x="34" y="7"/>
                    </a:lnTo>
                    <a:lnTo>
                      <a:pt x="37" y="8"/>
                    </a:lnTo>
                    <a:lnTo>
                      <a:pt x="41" y="10"/>
                    </a:lnTo>
                    <a:lnTo>
                      <a:pt x="45" y="11"/>
                    </a:lnTo>
                    <a:lnTo>
                      <a:pt x="49" y="13"/>
                    </a:lnTo>
                    <a:lnTo>
                      <a:pt x="52" y="15"/>
                    </a:lnTo>
                    <a:lnTo>
                      <a:pt x="55" y="17"/>
                    </a:lnTo>
                    <a:lnTo>
                      <a:pt x="59" y="19"/>
                    </a:lnTo>
                    <a:lnTo>
                      <a:pt x="62" y="22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0" y="26"/>
                    </a:lnTo>
                    <a:lnTo>
                      <a:pt x="61" y="27"/>
                    </a:lnTo>
                    <a:lnTo>
                      <a:pt x="58" y="26"/>
                    </a:lnTo>
                    <a:lnTo>
                      <a:pt x="54" y="25"/>
                    </a:lnTo>
                    <a:lnTo>
                      <a:pt x="51" y="23"/>
                    </a:lnTo>
                    <a:lnTo>
                      <a:pt x="49" y="22"/>
                    </a:lnTo>
                    <a:lnTo>
                      <a:pt x="45" y="20"/>
                    </a:lnTo>
                    <a:lnTo>
                      <a:pt x="42" y="19"/>
                    </a:lnTo>
                    <a:lnTo>
                      <a:pt x="39" y="18"/>
                    </a:lnTo>
                    <a:lnTo>
                      <a:pt x="36" y="17"/>
                    </a:lnTo>
                    <a:lnTo>
                      <a:pt x="34" y="16"/>
                    </a:lnTo>
                    <a:lnTo>
                      <a:pt x="30" y="15"/>
                    </a:lnTo>
                    <a:lnTo>
                      <a:pt x="27" y="14"/>
                    </a:lnTo>
                    <a:lnTo>
                      <a:pt x="24" y="13"/>
                    </a:lnTo>
                    <a:lnTo>
                      <a:pt x="21" y="12"/>
                    </a:lnTo>
                    <a:lnTo>
                      <a:pt x="18" y="12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12" y="13"/>
                    </a:lnTo>
                    <a:lnTo>
                      <a:pt x="14" y="15"/>
                    </a:lnTo>
                    <a:lnTo>
                      <a:pt x="16" y="16"/>
                    </a:lnTo>
                    <a:lnTo>
                      <a:pt x="19" y="18"/>
                    </a:lnTo>
                    <a:lnTo>
                      <a:pt x="21" y="19"/>
                    </a:lnTo>
                    <a:lnTo>
                      <a:pt x="23" y="20"/>
                    </a:lnTo>
                    <a:lnTo>
                      <a:pt x="26" y="21"/>
                    </a:lnTo>
                    <a:lnTo>
                      <a:pt x="29" y="22"/>
                    </a:lnTo>
                    <a:lnTo>
                      <a:pt x="31" y="23"/>
                    </a:lnTo>
                    <a:lnTo>
                      <a:pt x="34" y="24"/>
                    </a:lnTo>
                    <a:lnTo>
                      <a:pt x="37" y="25"/>
                    </a:lnTo>
                    <a:lnTo>
                      <a:pt x="40" y="26"/>
                    </a:lnTo>
                    <a:lnTo>
                      <a:pt x="43" y="27"/>
                    </a:lnTo>
                    <a:lnTo>
                      <a:pt x="45" y="28"/>
                    </a:lnTo>
                    <a:lnTo>
                      <a:pt x="48" y="29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2" y="25"/>
                    </a:lnTo>
                    <a:lnTo>
                      <a:pt x="20" y="25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6" y="25"/>
                    </a:lnTo>
                    <a:lnTo>
                      <a:pt x="19" y="26"/>
                    </a:lnTo>
                    <a:lnTo>
                      <a:pt x="21" y="27"/>
                    </a:lnTo>
                    <a:lnTo>
                      <a:pt x="23" y="28"/>
                    </a:lnTo>
                    <a:lnTo>
                      <a:pt x="25" y="28"/>
                    </a:lnTo>
                    <a:lnTo>
                      <a:pt x="28" y="29"/>
                    </a:lnTo>
                    <a:lnTo>
                      <a:pt x="30" y="29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7" y="31"/>
                    </a:lnTo>
                    <a:lnTo>
                      <a:pt x="39" y="32"/>
                    </a:lnTo>
                    <a:lnTo>
                      <a:pt x="41" y="33"/>
                    </a:lnTo>
                    <a:lnTo>
                      <a:pt x="43" y="34"/>
                    </a:lnTo>
                    <a:lnTo>
                      <a:pt x="45" y="35"/>
                    </a:lnTo>
                    <a:lnTo>
                      <a:pt x="47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3" y="38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3" y="34"/>
                    </a:lnTo>
                    <a:lnTo>
                      <a:pt x="20" y="34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12" y="33"/>
                    </a:lnTo>
                    <a:lnTo>
                      <a:pt x="15" y="34"/>
                    </a:lnTo>
                    <a:lnTo>
                      <a:pt x="17" y="35"/>
                    </a:lnTo>
                    <a:lnTo>
                      <a:pt x="19" y="36"/>
                    </a:lnTo>
                    <a:lnTo>
                      <a:pt x="21" y="37"/>
                    </a:lnTo>
                    <a:lnTo>
                      <a:pt x="24" y="38"/>
                    </a:lnTo>
                    <a:lnTo>
                      <a:pt x="26" y="39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4" y="41"/>
                    </a:lnTo>
                    <a:lnTo>
                      <a:pt x="36" y="42"/>
                    </a:lnTo>
                    <a:lnTo>
                      <a:pt x="39" y="43"/>
                    </a:lnTo>
                    <a:lnTo>
                      <a:pt x="41" y="44"/>
                    </a:lnTo>
                    <a:lnTo>
                      <a:pt x="44" y="45"/>
                    </a:lnTo>
                    <a:lnTo>
                      <a:pt x="46" y="47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2" y="48"/>
                    </a:lnTo>
                    <a:lnTo>
                      <a:pt x="40" y="48"/>
                    </a:lnTo>
                    <a:lnTo>
                      <a:pt x="39" y="48"/>
                    </a:lnTo>
                    <a:lnTo>
                      <a:pt x="37" y="47"/>
                    </a:lnTo>
                    <a:lnTo>
                      <a:pt x="36" y="47"/>
                    </a:lnTo>
                    <a:lnTo>
                      <a:pt x="34" y="46"/>
                    </a:lnTo>
                    <a:lnTo>
                      <a:pt x="32" y="46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4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8"/>
                    </a:lnTo>
                    <a:lnTo>
                      <a:pt x="32" y="49"/>
                    </a:lnTo>
                    <a:lnTo>
                      <a:pt x="34" y="50"/>
                    </a:lnTo>
                    <a:lnTo>
                      <a:pt x="36" y="51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5" y="53"/>
                    </a:lnTo>
                    <a:lnTo>
                      <a:pt x="34" y="53"/>
                    </a:lnTo>
                    <a:lnTo>
                      <a:pt x="32" y="53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7" y="52"/>
                    </a:lnTo>
                    <a:lnTo>
                      <a:pt x="26" y="51"/>
                    </a:lnTo>
                    <a:lnTo>
                      <a:pt x="24" y="50"/>
                    </a:lnTo>
                    <a:lnTo>
                      <a:pt x="22" y="49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8" y="52"/>
                    </a:lnTo>
                    <a:lnTo>
                      <a:pt x="20" y="52"/>
                    </a:lnTo>
                    <a:lnTo>
                      <a:pt x="22" y="53"/>
                    </a:lnTo>
                    <a:lnTo>
                      <a:pt x="23" y="54"/>
                    </a:lnTo>
                    <a:lnTo>
                      <a:pt x="26" y="55"/>
                    </a:lnTo>
                    <a:lnTo>
                      <a:pt x="27" y="56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3" y="60"/>
                    </a:lnTo>
                    <a:lnTo>
                      <a:pt x="34" y="61"/>
                    </a:lnTo>
                    <a:lnTo>
                      <a:pt x="36" y="62"/>
                    </a:lnTo>
                    <a:lnTo>
                      <a:pt x="38" y="63"/>
                    </a:lnTo>
                    <a:lnTo>
                      <a:pt x="40" y="65"/>
                    </a:lnTo>
                    <a:lnTo>
                      <a:pt x="37" y="64"/>
                    </a:lnTo>
                    <a:lnTo>
                      <a:pt x="34" y="63"/>
                    </a:lnTo>
                    <a:lnTo>
                      <a:pt x="30" y="62"/>
                    </a:lnTo>
                    <a:lnTo>
                      <a:pt x="27" y="61"/>
                    </a:lnTo>
                    <a:lnTo>
                      <a:pt x="23" y="60"/>
                    </a:lnTo>
                    <a:lnTo>
                      <a:pt x="19" y="58"/>
                    </a:lnTo>
                    <a:lnTo>
                      <a:pt x="16" y="57"/>
                    </a:lnTo>
                    <a:lnTo>
                      <a:pt x="13" y="56"/>
                    </a:lnTo>
                    <a:lnTo>
                      <a:pt x="9" y="54"/>
                    </a:lnTo>
                    <a:lnTo>
                      <a:pt x="7" y="52"/>
                    </a:lnTo>
                    <a:lnTo>
                      <a:pt x="5" y="50"/>
                    </a:lnTo>
                    <a:lnTo>
                      <a:pt x="3" y="47"/>
                    </a:lnTo>
                    <a:lnTo>
                      <a:pt x="2" y="44"/>
                    </a:lnTo>
                    <a:lnTo>
                      <a:pt x="2" y="41"/>
                    </a:lnTo>
                    <a:lnTo>
                      <a:pt x="2" y="37"/>
                    </a:lnTo>
                    <a:lnTo>
                      <a:pt x="3" y="33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58B065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2" name="Freeform 244"/>
              <p:cNvSpPr>
                <a:spLocks/>
              </p:cNvSpPr>
              <p:nvPr/>
            </p:nvSpPr>
            <p:spPr bwMode="auto">
              <a:xfrm>
                <a:off x="2186" y="2124"/>
                <a:ext cx="7" cy="16"/>
              </a:xfrm>
              <a:custGeom>
                <a:avLst/>
                <a:gdLst>
                  <a:gd name="T0" fmla="*/ 4 w 7"/>
                  <a:gd name="T1" fmla="*/ 0 h 16"/>
                  <a:gd name="T2" fmla="*/ 5 w 7"/>
                  <a:gd name="T3" fmla="*/ 2 h 16"/>
                  <a:gd name="T4" fmla="*/ 6 w 7"/>
                  <a:gd name="T5" fmla="*/ 4 h 16"/>
                  <a:gd name="T6" fmla="*/ 6 w 7"/>
                  <a:gd name="T7" fmla="*/ 6 h 16"/>
                  <a:gd name="T8" fmla="*/ 6 w 7"/>
                  <a:gd name="T9" fmla="*/ 8 h 16"/>
                  <a:gd name="T10" fmla="*/ 6 w 7"/>
                  <a:gd name="T11" fmla="*/ 9 h 16"/>
                  <a:gd name="T12" fmla="*/ 5 w 7"/>
                  <a:gd name="T13" fmla="*/ 11 h 16"/>
                  <a:gd name="T14" fmla="*/ 5 w 7"/>
                  <a:gd name="T15" fmla="*/ 13 h 16"/>
                  <a:gd name="T16" fmla="*/ 4 w 7"/>
                  <a:gd name="T17" fmla="*/ 14 h 16"/>
                  <a:gd name="T18" fmla="*/ 2 w 7"/>
                  <a:gd name="T19" fmla="*/ 15 h 16"/>
                  <a:gd name="T20" fmla="*/ 1 w 7"/>
                  <a:gd name="T21" fmla="*/ 15 h 16"/>
                  <a:gd name="T22" fmla="*/ 0 w 7"/>
                  <a:gd name="T23" fmla="*/ 13 h 16"/>
                  <a:gd name="T24" fmla="*/ 0 w 7"/>
                  <a:gd name="T25" fmla="*/ 12 h 16"/>
                  <a:gd name="T26" fmla="*/ 0 w 7"/>
                  <a:gd name="T27" fmla="*/ 9 h 16"/>
                  <a:gd name="T28" fmla="*/ 1 w 7"/>
                  <a:gd name="T29" fmla="*/ 6 h 16"/>
                  <a:gd name="T30" fmla="*/ 1 w 7"/>
                  <a:gd name="T31" fmla="*/ 4 h 16"/>
                  <a:gd name="T32" fmla="*/ 2 w 7"/>
                  <a:gd name="T33" fmla="*/ 3 h 16"/>
                  <a:gd name="T34" fmla="*/ 3 w 7"/>
                  <a:gd name="T35" fmla="*/ 1 h 16"/>
                  <a:gd name="T36" fmla="*/ 4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16"/>
                  <a:gd name="T59" fmla="*/ 7 w 7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16">
                    <a:moveTo>
                      <a:pt x="4" y="0"/>
                    </a:moveTo>
                    <a:lnTo>
                      <a:pt x="5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3" name="Freeform 245"/>
              <p:cNvSpPr>
                <a:spLocks/>
              </p:cNvSpPr>
              <p:nvPr/>
            </p:nvSpPr>
            <p:spPr bwMode="auto">
              <a:xfrm>
                <a:off x="2172" y="2126"/>
                <a:ext cx="6" cy="26"/>
              </a:xfrm>
              <a:custGeom>
                <a:avLst/>
                <a:gdLst>
                  <a:gd name="T0" fmla="*/ 0 w 6"/>
                  <a:gd name="T1" fmla="*/ 0 h 26"/>
                  <a:gd name="T2" fmla="*/ 1 w 6"/>
                  <a:gd name="T3" fmla="*/ 1 h 26"/>
                  <a:gd name="T4" fmla="*/ 1 w 6"/>
                  <a:gd name="T5" fmla="*/ 2 h 26"/>
                  <a:gd name="T6" fmla="*/ 2 w 6"/>
                  <a:gd name="T7" fmla="*/ 3 h 26"/>
                  <a:gd name="T8" fmla="*/ 3 w 6"/>
                  <a:gd name="T9" fmla="*/ 5 h 26"/>
                  <a:gd name="T10" fmla="*/ 3 w 6"/>
                  <a:gd name="T11" fmla="*/ 7 h 26"/>
                  <a:gd name="T12" fmla="*/ 4 w 6"/>
                  <a:gd name="T13" fmla="*/ 9 h 26"/>
                  <a:gd name="T14" fmla="*/ 4 w 6"/>
                  <a:gd name="T15" fmla="*/ 11 h 26"/>
                  <a:gd name="T16" fmla="*/ 5 w 6"/>
                  <a:gd name="T17" fmla="*/ 13 h 26"/>
                  <a:gd name="T18" fmla="*/ 5 w 6"/>
                  <a:gd name="T19" fmla="*/ 15 h 26"/>
                  <a:gd name="T20" fmla="*/ 5 w 6"/>
                  <a:gd name="T21" fmla="*/ 17 h 26"/>
                  <a:gd name="T22" fmla="*/ 5 w 6"/>
                  <a:gd name="T23" fmla="*/ 19 h 26"/>
                  <a:gd name="T24" fmla="*/ 5 w 6"/>
                  <a:gd name="T25" fmla="*/ 21 h 26"/>
                  <a:gd name="T26" fmla="*/ 4 w 6"/>
                  <a:gd name="T27" fmla="*/ 22 h 26"/>
                  <a:gd name="T28" fmla="*/ 3 w 6"/>
                  <a:gd name="T29" fmla="*/ 23 h 26"/>
                  <a:gd name="T30" fmla="*/ 2 w 6"/>
                  <a:gd name="T31" fmla="*/ 24 h 26"/>
                  <a:gd name="T32" fmla="*/ 1 w 6"/>
                  <a:gd name="T33" fmla="*/ 25 h 26"/>
                  <a:gd name="T34" fmla="*/ 1 w 6"/>
                  <a:gd name="T35" fmla="*/ 23 h 26"/>
                  <a:gd name="T36" fmla="*/ 2 w 6"/>
                  <a:gd name="T37" fmla="*/ 22 h 26"/>
                  <a:gd name="T38" fmla="*/ 2 w 6"/>
                  <a:gd name="T39" fmla="*/ 20 h 26"/>
                  <a:gd name="T40" fmla="*/ 2 w 6"/>
                  <a:gd name="T41" fmla="*/ 19 h 26"/>
                  <a:gd name="T42" fmla="*/ 2 w 6"/>
                  <a:gd name="T43" fmla="*/ 17 h 26"/>
                  <a:gd name="T44" fmla="*/ 2 w 6"/>
                  <a:gd name="T45" fmla="*/ 15 h 26"/>
                  <a:gd name="T46" fmla="*/ 2 w 6"/>
                  <a:gd name="T47" fmla="*/ 14 h 26"/>
                  <a:gd name="T48" fmla="*/ 1 w 6"/>
                  <a:gd name="T49" fmla="*/ 12 h 26"/>
                  <a:gd name="T50" fmla="*/ 1 w 6"/>
                  <a:gd name="T51" fmla="*/ 10 h 26"/>
                  <a:gd name="T52" fmla="*/ 1 w 6"/>
                  <a:gd name="T53" fmla="*/ 9 h 26"/>
                  <a:gd name="T54" fmla="*/ 0 w 6"/>
                  <a:gd name="T55" fmla="*/ 7 h 26"/>
                  <a:gd name="T56" fmla="*/ 0 w 6"/>
                  <a:gd name="T57" fmla="*/ 6 h 26"/>
                  <a:gd name="T58" fmla="*/ 0 w 6"/>
                  <a:gd name="T59" fmla="*/ 4 h 26"/>
                  <a:gd name="T60" fmla="*/ 0 w 6"/>
                  <a:gd name="T61" fmla="*/ 3 h 26"/>
                  <a:gd name="T62" fmla="*/ 0 w 6"/>
                  <a:gd name="T63" fmla="*/ 1 h 26"/>
                  <a:gd name="T64" fmla="*/ 0 w 6"/>
                  <a:gd name="T65" fmla="*/ 0 h 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"/>
                  <a:gd name="T100" fmla="*/ 0 h 26"/>
                  <a:gd name="T101" fmla="*/ 6 w 6"/>
                  <a:gd name="T102" fmla="*/ 26 h 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" h="26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2" y="24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4" name="Freeform 246"/>
              <p:cNvSpPr>
                <a:spLocks/>
              </p:cNvSpPr>
              <p:nvPr/>
            </p:nvSpPr>
            <p:spPr bwMode="auto">
              <a:xfrm>
                <a:off x="1786" y="2127"/>
                <a:ext cx="6" cy="5"/>
              </a:xfrm>
              <a:custGeom>
                <a:avLst/>
                <a:gdLst>
                  <a:gd name="T0" fmla="*/ 1 w 6"/>
                  <a:gd name="T1" fmla="*/ 0 h 5"/>
                  <a:gd name="T2" fmla="*/ 1 w 6"/>
                  <a:gd name="T3" fmla="*/ 0 h 5"/>
                  <a:gd name="T4" fmla="*/ 2 w 6"/>
                  <a:gd name="T5" fmla="*/ 1 h 5"/>
                  <a:gd name="T6" fmla="*/ 3 w 6"/>
                  <a:gd name="T7" fmla="*/ 2 h 5"/>
                  <a:gd name="T8" fmla="*/ 5 w 6"/>
                  <a:gd name="T9" fmla="*/ 2 h 5"/>
                  <a:gd name="T10" fmla="*/ 4 w 6"/>
                  <a:gd name="T11" fmla="*/ 3 h 5"/>
                  <a:gd name="T12" fmla="*/ 3 w 6"/>
                  <a:gd name="T13" fmla="*/ 4 h 5"/>
                  <a:gd name="T14" fmla="*/ 2 w 6"/>
                  <a:gd name="T15" fmla="*/ 4 h 5"/>
                  <a:gd name="T16" fmla="*/ 1 w 6"/>
                  <a:gd name="T17" fmla="*/ 4 h 5"/>
                  <a:gd name="T18" fmla="*/ 0 w 6"/>
                  <a:gd name="T19" fmla="*/ 2 h 5"/>
                  <a:gd name="T20" fmla="*/ 1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5"/>
                  <a:gd name="T35" fmla="*/ 6 w 6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5">
                    <a:moveTo>
                      <a:pt x="1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5" name="Freeform 247"/>
              <p:cNvSpPr>
                <a:spLocks/>
              </p:cNvSpPr>
              <p:nvPr/>
            </p:nvSpPr>
            <p:spPr bwMode="auto">
              <a:xfrm>
                <a:off x="2179" y="2129"/>
                <a:ext cx="6" cy="16"/>
              </a:xfrm>
              <a:custGeom>
                <a:avLst/>
                <a:gdLst>
                  <a:gd name="T0" fmla="*/ 4 w 6"/>
                  <a:gd name="T1" fmla="*/ 0 h 16"/>
                  <a:gd name="T2" fmla="*/ 5 w 6"/>
                  <a:gd name="T3" fmla="*/ 2 h 16"/>
                  <a:gd name="T4" fmla="*/ 5 w 6"/>
                  <a:gd name="T5" fmla="*/ 4 h 16"/>
                  <a:gd name="T6" fmla="*/ 5 w 6"/>
                  <a:gd name="T7" fmla="*/ 6 h 16"/>
                  <a:gd name="T8" fmla="*/ 5 w 6"/>
                  <a:gd name="T9" fmla="*/ 8 h 16"/>
                  <a:gd name="T10" fmla="*/ 4 w 6"/>
                  <a:gd name="T11" fmla="*/ 9 h 16"/>
                  <a:gd name="T12" fmla="*/ 4 w 6"/>
                  <a:gd name="T13" fmla="*/ 11 h 16"/>
                  <a:gd name="T14" fmla="*/ 4 w 6"/>
                  <a:gd name="T15" fmla="*/ 13 h 16"/>
                  <a:gd name="T16" fmla="*/ 3 w 6"/>
                  <a:gd name="T17" fmla="*/ 14 h 16"/>
                  <a:gd name="T18" fmla="*/ 2 w 6"/>
                  <a:gd name="T19" fmla="*/ 15 h 16"/>
                  <a:gd name="T20" fmla="*/ 1 w 6"/>
                  <a:gd name="T21" fmla="*/ 14 h 16"/>
                  <a:gd name="T22" fmla="*/ 0 w 6"/>
                  <a:gd name="T23" fmla="*/ 13 h 16"/>
                  <a:gd name="T24" fmla="*/ 0 w 6"/>
                  <a:gd name="T25" fmla="*/ 11 h 16"/>
                  <a:gd name="T26" fmla="*/ 0 w 6"/>
                  <a:gd name="T27" fmla="*/ 8 h 16"/>
                  <a:gd name="T28" fmla="*/ 0 w 6"/>
                  <a:gd name="T29" fmla="*/ 5 h 16"/>
                  <a:gd name="T30" fmla="*/ 1 w 6"/>
                  <a:gd name="T31" fmla="*/ 4 h 16"/>
                  <a:gd name="T32" fmla="*/ 2 w 6"/>
                  <a:gd name="T33" fmla="*/ 2 h 16"/>
                  <a:gd name="T34" fmla="*/ 4 w 6"/>
                  <a:gd name="T35" fmla="*/ 2 h 16"/>
                  <a:gd name="T36" fmla="*/ 4 w 6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16"/>
                  <a:gd name="T59" fmla="*/ 6 w 6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16">
                    <a:moveTo>
                      <a:pt x="4" y="0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6" name="Freeform 248"/>
              <p:cNvSpPr>
                <a:spLocks/>
              </p:cNvSpPr>
              <p:nvPr/>
            </p:nvSpPr>
            <p:spPr bwMode="auto">
              <a:xfrm>
                <a:off x="1797" y="2131"/>
                <a:ext cx="26" cy="13"/>
              </a:xfrm>
              <a:custGeom>
                <a:avLst/>
                <a:gdLst>
                  <a:gd name="T0" fmla="*/ 1 w 26"/>
                  <a:gd name="T1" fmla="*/ 0 h 13"/>
                  <a:gd name="T2" fmla="*/ 3 w 26"/>
                  <a:gd name="T3" fmla="*/ 0 h 13"/>
                  <a:gd name="T4" fmla="*/ 4 w 26"/>
                  <a:gd name="T5" fmla="*/ 1 h 13"/>
                  <a:gd name="T6" fmla="*/ 6 w 26"/>
                  <a:gd name="T7" fmla="*/ 2 h 13"/>
                  <a:gd name="T8" fmla="*/ 8 w 26"/>
                  <a:gd name="T9" fmla="*/ 2 h 13"/>
                  <a:gd name="T10" fmla="*/ 9 w 26"/>
                  <a:gd name="T11" fmla="*/ 2 h 13"/>
                  <a:gd name="T12" fmla="*/ 11 w 26"/>
                  <a:gd name="T13" fmla="*/ 3 h 13"/>
                  <a:gd name="T14" fmla="*/ 12 w 26"/>
                  <a:gd name="T15" fmla="*/ 4 h 13"/>
                  <a:gd name="T16" fmla="*/ 14 w 26"/>
                  <a:gd name="T17" fmla="*/ 4 h 13"/>
                  <a:gd name="T18" fmla="*/ 16 w 26"/>
                  <a:gd name="T19" fmla="*/ 5 h 13"/>
                  <a:gd name="T20" fmla="*/ 17 w 26"/>
                  <a:gd name="T21" fmla="*/ 5 h 13"/>
                  <a:gd name="T22" fmla="*/ 19 w 26"/>
                  <a:gd name="T23" fmla="*/ 6 h 13"/>
                  <a:gd name="T24" fmla="*/ 20 w 26"/>
                  <a:gd name="T25" fmla="*/ 7 h 13"/>
                  <a:gd name="T26" fmla="*/ 21 w 26"/>
                  <a:gd name="T27" fmla="*/ 8 h 13"/>
                  <a:gd name="T28" fmla="*/ 23 w 26"/>
                  <a:gd name="T29" fmla="*/ 9 h 13"/>
                  <a:gd name="T30" fmla="*/ 24 w 26"/>
                  <a:gd name="T31" fmla="*/ 10 h 13"/>
                  <a:gd name="T32" fmla="*/ 25 w 26"/>
                  <a:gd name="T33" fmla="*/ 12 h 13"/>
                  <a:gd name="T34" fmla="*/ 23 w 26"/>
                  <a:gd name="T35" fmla="*/ 11 h 13"/>
                  <a:gd name="T36" fmla="*/ 22 w 26"/>
                  <a:gd name="T37" fmla="*/ 11 h 13"/>
                  <a:gd name="T38" fmla="*/ 20 w 26"/>
                  <a:gd name="T39" fmla="*/ 10 h 13"/>
                  <a:gd name="T40" fmla="*/ 18 w 26"/>
                  <a:gd name="T41" fmla="*/ 10 h 13"/>
                  <a:gd name="T42" fmla="*/ 15 w 26"/>
                  <a:gd name="T43" fmla="*/ 9 h 13"/>
                  <a:gd name="T44" fmla="*/ 13 w 26"/>
                  <a:gd name="T45" fmla="*/ 9 h 13"/>
                  <a:gd name="T46" fmla="*/ 10 w 26"/>
                  <a:gd name="T47" fmla="*/ 8 h 13"/>
                  <a:gd name="T48" fmla="*/ 8 w 26"/>
                  <a:gd name="T49" fmla="*/ 8 h 13"/>
                  <a:gd name="T50" fmla="*/ 6 w 26"/>
                  <a:gd name="T51" fmla="*/ 7 h 13"/>
                  <a:gd name="T52" fmla="*/ 4 w 26"/>
                  <a:gd name="T53" fmla="*/ 6 h 13"/>
                  <a:gd name="T54" fmla="*/ 2 w 26"/>
                  <a:gd name="T55" fmla="*/ 5 h 13"/>
                  <a:gd name="T56" fmla="*/ 1 w 26"/>
                  <a:gd name="T57" fmla="*/ 4 h 13"/>
                  <a:gd name="T58" fmla="*/ 0 w 26"/>
                  <a:gd name="T59" fmla="*/ 3 h 13"/>
                  <a:gd name="T60" fmla="*/ 0 w 26"/>
                  <a:gd name="T61" fmla="*/ 2 h 13"/>
                  <a:gd name="T62" fmla="*/ 0 w 26"/>
                  <a:gd name="T63" fmla="*/ 1 h 13"/>
                  <a:gd name="T64" fmla="*/ 1 w 26"/>
                  <a:gd name="T65" fmla="*/ 0 h 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3"/>
                  <a:gd name="T101" fmla="*/ 26 w 26"/>
                  <a:gd name="T102" fmla="*/ 13 h 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3">
                    <a:moveTo>
                      <a:pt x="1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3" y="9"/>
                    </a:lnTo>
                    <a:lnTo>
                      <a:pt x="24" y="10"/>
                    </a:lnTo>
                    <a:lnTo>
                      <a:pt x="25" y="12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7" name="Freeform 249"/>
              <p:cNvSpPr>
                <a:spLocks/>
              </p:cNvSpPr>
              <p:nvPr/>
            </p:nvSpPr>
            <p:spPr bwMode="auto">
              <a:xfrm>
                <a:off x="1823" y="214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3 w 5"/>
                  <a:gd name="T3" fmla="*/ 2 h 5"/>
                  <a:gd name="T4" fmla="*/ 4 w 5"/>
                  <a:gd name="T5" fmla="*/ 3 h 5"/>
                  <a:gd name="T6" fmla="*/ 2 w 5"/>
                  <a:gd name="T7" fmla="*/ 4 h 5"/>
                  <a:gd name="T8" fmla="*/ 1 w 5"/>
                  <a:gd name="T9" fmla="*/ 4 h 5"/>
                  <a:gd name="T10" fmla="*/ 0 w 5"/>
                  <a:gd name="T11" fmla="*/ 3 h 5"/>
                  <a:gd name="T12" fmla="*/ 0 w 5"/>
                  <a:gd name="T13" fmla="*/ 2 h 5"/>
                  <a:gd name="T14" fmla="*/ 1 w 5"/>
                  <a:gd name="T15" fmla="*/ 1 h 5"/>
                  <a:gd name="T16" fmla="*/ 2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2" y="0"/>
                    </a:moveTo>
                    <a:lnTo>
                      <a:pt x="3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9955" name="Picture 25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2" y="1797"/>
              <a:ext cx="121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427" name="Picture 251" descr="j0301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2997200"/>
            <a:ext cx="132715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28" name="Picture 252" descr="j0285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484313"/>
            <a:ext cx="1330325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2" grpId="0"/>
      <p:bldP spid="50223" grpId="0" animBg="1"/>
      <p:bldP spid="50224" grpId="0"/>
      <p:bldP spid="50225" grpId="0" animBg="1"/>
      <p:bldP spid="502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endParaRPr lang="ru-RU">
              <a:solidFill>
                <a:srgbClr val="000066"/>
              </a:solidFill>
              <a:latin typeface="Calibri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95513" y="2276475"/>
            <a:ext cx="6767512" cy="935038"/>
            <a:chOff x="2064" y="1888"/>
            <a:chExt cx="3492" cy="589"/>
          </a:xfrm>
        </p:grpSpPr>
        <p:sp>
          <p:nvSpPr>
            <p:cNvPr id="27671" name="Rectangle 4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72" name="Rectangle 4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63" y="1933"/>
              <a:ext cx="3208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 «забалтывания» сложных проблем</a:t>
              </a: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195513" y="3284538"/>
            <a:ext cx="6767512" cy="935037"/>
            <a:chOff x="2064" y="1888"/>
            <a:chExt cx="3492" cy="589"/>
          </a:xfrm>
        </p:grpSpPr>
        <p:sp>
          <p:nvSpPr>
            <p:cNvPr id="27669" name="Rectangle 4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70" name="Rectangle 4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63" y="1933"/>
              <a:ext cx="3208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неразберихи и «показухи»</a:t>
              </a:r>
              <a:endParaRPr lang="en-US" sz="1600" b="1">
                <a:latin typeface="Calibri" pitchFamily="34" charset="0"/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195513" y="4292600"/>
            <a:ext cx="6767512" cy="1006475"/>
            <a:chOff x="2064" y="1888"/>
            <a:chExt cx="3492" cy="589"/>
          </a:xfrm>
        </p:grpSpPr>
        <p:sp>
          <p:nvSpPr>
            <p:cNvPr id="27667" name="Rectangle 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8" name="Rectangle 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63" y="1933"/>
              <a:ext cx="3208" cy="3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некомпетентности</a:t>
              </a:r>
              <a:endParaRPr lang="en-US" sz="1600">
                <a:latin typeface="Calibri" pitchFamily="34" charset="0"/>
              </a:endParaRPr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1476375" y="242093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1476375" y="14128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48183" name="AutoShape 55"/>
          <p:cNvSpPr>
            <a:spLocks noChangeArrowheads="1"/>
          </p:cNvSpPr>
          <p:nvPr/>
        </p:nvSpPr>
        <p:spPr bwMode="auto">
          <a:xfrm>
            <a:off x="1498600" y="34290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1498600" y="4437063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2195513" y="1268413"/>
            <a:ext cx="6767512" cy="935037"/>
            <a:chOff x="2064" y="1888"/>
            <a:chExt cx="3492" cy="589"/>
          </a:xfrm>
        </p:grpSpPr>
        <p:sp>
          <p:nvSpPr>
            <p:cNvPr id="27665" name="Rectangle 5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6" name="Rectangle 6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3"/>
              <a:ext cx="3208" cy="3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400" b="1">
                <a:solidFill>
                  <a:schemeClr val="accent2"/>
                </a:solidFill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поспешности</a:t>
              </a:r>
              <a:endParaRPr lang="en-US" sz="1600" b="1">
                <a:latin typeface="Calibri" pitchFamily="34" charset="0"/>
              </a:endParaRPr>
            </a:p>
          </p:txBody>
        </p:sp>
      </p:grpSp>
      <p:sp>
        <p:nvSpPr>
          <p:cNvPr id="27659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7660" name="Text Box 62"/>
          <p:cNvSpPr txBox="1">
            <a:spLocks noChangeArrowheads="1"/>
          </p:cNvSpPr>
          <p:nvPr/>
        </p:nvSpPr>
        <p:spPr bwMode="auto">
          <a:xfrm>
            <a:off x="395288" y="333375"/>
            <a:ext cx="8367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РИСКИ В ОБЛАСТИ ПРОФЕССИОНАЛЬНОЙ ОРИЕНТАЦИИ ОБУЧАЮЩИХСЯ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195513" y="5373688"/>
            <a:ext cx="6769100" cy="863600"/>
            <a:chOff x="2064" y="1888"/>
            <a:chExt cx="3492" cy="589"/>
          </a:xfrm>
        </p:grpSpPr>
        <p:sp>
          <p:nvSpPr>
            <p:cNvPr id="27663" name="Rectangle 4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4" name="Rectangle 4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933"/>
              <a:ext cx="3208" cy="4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ориентации на решение только текущих вопросов  </a:t>
              </a:r>
              <a:endParaRPr lang="en-US" sz="1600" b="1">
                <a:latin typeface="Calibri" pitchFamily="34" charset="0"/>
              </a:endParaRPr>
            </a:p>
          </p:txBody>
        </p:sp>
      </p:grpSp>
      <p:sp>
        <p:nvSpPr>
          <p:cNvPr id="7" name="AutoShape 57"/>
          <p:cNvSpPr>
            <a:spLocks noChangeArrowheads="1"/>
          </p:cNvSpPr>
          <p:nvPr/>
        </p:nvSpPr>
        <p:spPr bwMode="auto">
          <a:xfrm>
            <a:off x="1541463" y="5395913"/>
            <a:ext cx="431800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81" grpId="0" animBg="1"/>
      <p:bldP spid="48182" grpId="0" animBg="1"/>
      <p:bldP spid="48183" grpId="0" animBg="1"/>
      <p:bldP spid="4818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endParaRPr lang="ru-RU">
              <a:solidFill>
                <a:srgbClr val="000066"/>
              </a:solidFill>
              <a:latin typeface="Calibri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63713" y="2276475"/>
            <a:ext cx="7199312" cy="935038"/>
            <a:chOff x="2064" y="1888"/>
            <a:chExt cx="3492" cy="589"/>
          </a:xfrm>
        </p:grpSpPr>
        <p:sp>
          <p:nvSpPr>
            <p:cNvPr id="28695" name="Rectangle 4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96" name="Rectangle 4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63" y="1933"/>
              <a:ext cx="3208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сужения проблематики</a:t>
              </a: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63713" y="3284538"/>
            <a:ext cx="7199312" cy="935037"/>
            <a:chOff x="2064" y="1888"/>
            <a:chExt cx="3492" cy="589"/>
          </a:xfrm>
        </p:grpSpPr>
        <p:sp>
          <p:nvSpPr>
            <p:cNvPr id="28693" name="Rectangle 4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94" name="Rectangle 4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63" y="1933"/>
              <a:ext cx="3208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разобщённости </a:t>
              </a:r>
              <a:endParaRPr lang="en-US" sz="1600" b="1">
                <a:latin typeface="Calibri" pitchFamily="34" charset="0"/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763713" y="4292600"/>
            <a:ext cx="7199312" cy="1006475"/>
            <a:chOff x="2064" y="1888"/>
            <a:chExt cx="3492" cy="589"/>
          </a:xfrm>
        </p:grpSpPr>
        <p:sp>
          <p:nvSpPr>
            <p:cNvPr id="28691" name="Rectangle 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92" name="Rectangle 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63" y="1933"/>
              <a:ext cx="3208" cy="3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построения работы по принципу «латания дыр»</a:t>
              </a:r>
              <a:endParaRPr lang="en-US" sz="1600">
                <a:latin typeface="Calibri" pitchFamily="34" charset="0"/>
              </a:endParaRPr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1149350" y="2347913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1162050" y="1401763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48183" name="AutoShape 55"/>
          <p:cNvSpPr>
            <a:spLocks noChangeArrowheads="1"/>
          </p:cNvSpPr>
          <p:nvPr/>
        </p:nvSpPr>
        <p:spPr bwMode="auto">
          <a:xfrm>
            <a:off x="1149350" y="340042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1201738" y="44704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763713" y="1268413"/>
            <a:ext cx="7199312" cy="935037"/>
            <a:chOff x="2064" y="1888"/>
            <a:chExt cx="3492" cy="589"/>
          </a:xfrm>
        </p:grpSpPr>
        <p:sp>
          <p:nvSpPr>
            <p:cNvPr id="28689" name="Rectangle 5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90" name="Rectangle 6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3"/>
              <a:ext cx="3208" cy="3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400" b="1">
                <a:solidFill>
                  <a:schemeClr val="accent2"/>
                </a:solidFill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коммерциализации профориентационной помощи</a:t>
              </a:r>
              <a:endParaRPr lang="en-US" sz="1600" b="1">
                <a:latin typeface="Calibri" pitchFamily="34" charset="0"/>
              </a:endParaRPr>
            </a:p>
          </p:txBody>
        </p:sp>
      </p:grpSp>
      <p:sp>
        <p:nvSpPr>
          <p:cNvPr id="28683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8684" name="Text Box 62"/>
          <p:cNvSpPr txBox="1">
            <a:spLocks noChangeArrowheads="1"/>
          </p:cNvSpPr>
          <p:nvPr/>
        </p:nvSpPr>
        <p:spPr bwMode="auto">
          <a:xfrm>
            <a:off x="395288" y="333375"/>
            <a:ext cx="8367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РИСКИ В ОБЛАСТИ ПРОФЕССИОНАЛЬНОЙ ОРИЕНТАЦИИ ОБУЧАЮЩИХСЯ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763713" y="5373688"/>
            <a:ext cx="7200900" cy="863600"/>
            <a:chOff x="2064" y="1888"/>
            <a:chExt cx="3492" cy="589"/>
          </a:xfrm>
        </p:grpSpPr>
        <p:sp>
          <p:nvSpPr>
            <p:cNvPr id="28687" name="Rectangle 4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88" name="Rectangle 4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933"/>
              <a:ext cx="3208" cy="4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неквалифицированного контроля со стороны некомпетентных лиц  </a:t>
              </a:r>
              <a:endParaRPr lang="en-US" sz="1600" b="1">
                <a:latin typeface="Calibri" pitchFamily="34" charset="0"/>
              </a:endParaRPr>
            </a:p>
          </p:txBody>
        </p:sp>
      </p:grpSp>
      <p:sp>
        <p:nvSpPr>
          <p:cNvPr id="7" name="AutoShape 57"/>
          <p:cNvSpPr>
            <a:spLocks noChangeArrowheads="1"/>
          </p:cNvSpPr>
          <p:nvPr/>
        </p:nvSpPr>
        <p:spPr bwMode="auto">
          <a:xfrm>
            <a:off x="1208088" y="5411788"/>
            <a:ext cx="431800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81" grpId="0" animBg="1"/>
      <p:bldP spid="48182" grpId="0" animBg="1"/>
      <p:bldP spid="48183" grpId="0" animBg="1"/>
      <p:bldP spid="4818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eaLnBrk="1" hangingPunct="1"/>
            <a:endParaRPr lang="ru-RU" sz="35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3850" y="1989138"/>
            <a:ext cx="8135938" cy="4259262"/>
            <a:chOff x="2064" y="1888"/>
            <a:chExt cx="3492" cy="589"/>
          </a:xfrm>
        </p:grpSpPr>
        <p:sp>
          <p:nvSpPr>
            <p:cNvPr id="47109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10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280" y="1934"/>
              <a:ext cx="3091" cy="5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dirty="0"/>
                <a:t>Необходимо учитывать имеющий место в наступившем веке </a:t>
              </a:r>
            </a:p>
            <a:p>
              <a:pPr>
                <a:spcBef>
                  <a:spcPct val="20000"/>
                </a:spcBef>
              </a:pPr>
              <a:r>
                <a:rPr lang="ru-RU" sz="3600" dirty="0" err="1">
                  <a:solidFill>
                    <a:schemeClr val="accent1">
                      <a:lumMod val="75000"/>
                    </a:schemeClr>
                  </a:solidFill>
                </a:rPr>
                <a:t>цивилизационный</a:t>
              </a:r>
              <a:r>
                <a:rPr lang="ru-RU" sz="3600" dirty="0">
                  <a:solidFill>
                    <a:schemeClr val="accent1">
                      <a:lumMod val="75000"/>
                    </a:schemeClr>
                  </a:solidFill>
                </a:rPr>
                <a:t> кризис – </a:t>
              </a:r>
            </a:p>
            <a:p>
              <a:pPr>
                <a:spcBef>
                  <a:spcPct val="20000"/>
                </a:spcBef>
              </a:pPr>
              <a:r>
                <a:rPr lang="ru-RU" dirty="0"/>
                <a:t>переход от корпоративной культуры к кооперативной культуре и границам, их разделяющим и соединяющим одновременно. </a:t>
              </a:r>
            </a:p>
            <a:p>
              <a:pPr>
                <a:spcBef>
                  <a:spcPct val="20000"/>
                </a:spcBef>
              </a:pPr>
              <a:r>
                <a:rPr lang="ru-RU" dirty="0"/>
                <a:t>Вертикально устроенное корпоративное сознание, воплощенное в идее государства,  не в состоянии противостоять кооперативным сетям, имеющим и вертикальные, и горизонтальные, и диагональные связи. </a:t>
              </a:r>
            </a:p>
            <a:p>
              <a:pPr>
                <a:spcBef>
                  <a:spcPct val="20000"/>
                </a:spcBef>
              </a:pPr>
              <a:r>
                <a:rPr lang="ru-RU" dirty="0"/>
                <a:t>Чем больше число степеней свободы – тем выше уровень устойчивости, выживаемости и способности к саморазвитию.</a:t>
              </a: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endParaRPr lang="ru-RU" sz="14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395537" y="404664"/>
            <a:ext cx="2232248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Критерии результативности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поддержки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</a:t>
            </a:r>
          </a:p>
        </p:txBody>
      </p:sp>
      <p:sp>
        <p:nvSpPr>
          <p:cNvPr id="69" name="Номер слайда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47C7A-26A7-477E-9BAC-DF13402E8083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3131840" y="357188"/>
            <a:ext cx="5807372" cy="6096148"/>
          </a:xfrm>
          <a:prstGeom prst="wedgeRectCallout">
            <a:avLst>
              <a:gd name="adj1" fmla="val -60284"/>
              <a:gd name="adj2" fmla="val 504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• - открытость и доступность </a:t>
            </a:r>
            <a:r>
              <a:rPr lang="ru-RU" sz="2000" b="1" dirty="0" err="1" smtClean="0">
                <a:solidFill>
                  <a:schemeClr val="tx1"/>
                </a:solidFill>
              </a:rPr>
              <a:t>профориентационной</a:t>
            </a:r>
            <a:r>
              <a:rPr lang="ru-RU" sz="2000" b="1" dirty="0" smtClean="0">
                <a:solidFill>
                  <a:schemeClr val="tx1"/>
                </a:solidFill>
              </a:rPr>
              <a:t> педагогической поддержки,  её гибкость и </a:t>
            </a:r>
            <a:r>
              <a:rPr lang="ru-RU" sz="2000" b="1" dirty="0" err="1" smtClean="0">
                <a:solidFill>
                  <a:schemeClr val="tx1"/>
                </a:solidFill>
              </a:rPr>
              <a:t>инновационность</a:t>
            </a:r>
            <a:r>
              <a:rPr lang="ru-RU" sz="2000" b="1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• - использование технологий, побуждающих обучающихся к регулярному анализу и планированию;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• - возможность предоставления индивидуальной </a:t>
            </a:r>
            <a:r>
              <a:rPr lang="ru-RU" sz="2000" b="1" dirty="0" err="1" smtClean="0">
                <a:solidFill>
                  <a:schemeClr val="tx1"/>
                </a:solidFill>
              </a:rPr>
              <a:t>профориентационной</a:t>
            </a:r>
            <a:r>
              <a:rPr lang="ru-RU" sz="2000" b="1" dirty="0" smtClean="0">
                <a:solidFill>
                  <a:schemeClr val="tx1"/>
                </a:solidFill>
              </a:rPr>
              <a:t> поддержки обучающимся квалифицированными специалистами;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• - разработка и внедрение программ для молодежи с целью развития навыков управления карьерой;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• - предоставление возможности изучить и опробовать различные варианты трудовой деятельности  прежде, чем сделать выбор;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• - обеспечение доступа к исчерпывающей и интегрированной информации о возможностях образования, профессиях и рынке труда;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• - активное вовлечение в нее педагогических работников общеобразовательных и профессиональных образовательных организаций, родителей и других социальных партнеров, социально ответственного бизнеса.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 noGrp="1"/>
          </p:cNvGrpSpPr>
          <p:nvPr/>
        </p:nvGrpSpPr>
        <p:grpSpPr bwMode="auto">
          <a:xfrm>
            <a:off x="4648200" y="1600200"/>
            <a:ext cx="4038600" cy="4525963"/>
            <a:chOff x="2745" y="1691"/>
            <a:chExt cx="2811" cy="786"/>
          </a:xfrm>
        </p:grpSpPr>
        <p:sp>
          <p:nvSpPr>
            <p:cNvPr id="21509" name="Rectangle 5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45" y="1691"/>
              <a:ext cx="2811" cy="786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1510" name="Rectangle 5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835" y="1709"/>
              <a:ext cx="2536" cy="6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dirty="0"/>
                <a:t>Существующая «лакуна» между общим и профессиональным образованием, реализуемая через подготовку будущих выпускников к принятию решения о построении и реализации образовательно-профессионального маршрута, должна быть заполнена специальной работой в образовательных программах в условиях общего, профессионального и дополнительного образования</a:t>
              </a:r>
              <a:endParaRPr lang="en-US" altLang="ru-RU" i="1" dirty="0"/>
            </a:p>
          </p:txBody>
        </p:sp>
      </p:grpSp>
      <p:pic>
        <p:nvPicPr>
          <p:cNvPr id="21507" name="Picture 6" descr="seminarbelgorod2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3573463"/>
            <a:ext cx="4038600" cy="2965450"/>
          </a:xfrm>
          <a:noFill/>
        </p:spPr>
      </p:pic>
      <p:pic>
        <p:nvPicPr>
          <p:cNvPr id="21508" name="Picture 2" descr="G:\Фото_молодежь_профессии\200409_iabg_tag_der_raumfahrt_2004-5-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4813"/>
            <a:ext cx="3995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8275"/>
            <a:ext cx="9144000" cy="107156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indent="354013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  <a:latin typeface="Century Gothic" pitchFamily="34" charset="0"/>
              </a:rPr>
              <a:t>Спасибо за внимание!</a:t>
            </a:r>
            <a:endParaRPr lang="ru-RU" dirty="0">
              <a:solidFill>
                <a:srgbClr val="0000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3555" name="Picture 2" descr="C:\Users\Nikolas\Pictures\Полноэкранная запись 22.05.2013 22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ru-RU" altLang="ru-RU">
              <a:solidFill>
                <a:srgbClr val="000066"/>
              </a:solidFill>
              <a:latin typeface="Calibri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827088" y="3860800"/>
            <a:ext cx="4537075" cy="2376488"/>
            <a:chOff x="2018" y="1888"/>
            <a:chExt cx="3492" cy="589"/>
          </a:xfrm>
        </p:grpSpPr>
        <p:sp>
          <p:nvSpPr>
            <p:cNvPr id="5132" name="Rectangle 4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5133" name="Rectangle 4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3"/>
              <a:ext cx="3208" cy="4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2000"/>
                <a:t>рассматривается в качестве «мостика» между общим и профессиональным образованием, а также трудоустройством</a:t>
              </a:r>
              <a:endParaRPr lang="ru-RU" altLang="ru-RU" sz="2000" b="1">
                <a:latin typeface="Calibri" pitchFamily="34" charset="0"/>
              </a:endParaRPr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179388" y="458152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179388" y="27082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  <a:latin typeface="Calibri" pitchFamily="34" charset="0"/>
            </a:endParaRP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827088" y="1989138"/>
            <a:ext cx="4537075" cy="1727200"/>
            <a:chOff x="2064" y="1888"/>
            <a:chExt cx="3492" cy="589"/>
          </a:xfrm>
        </p:grpSpPr>
        <p:sp>
          <p:nvSpPr>
            <p:cNvPr id="5130" name="Rectangle 59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5131" name="Rectangl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933"/>
              <a:ext cx="3208" cy="4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2000"/>
                <a:t>во многих развитых странах включено 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ru-RU" altLang="ru-RU" sz="2000"/>
                <a:t>в учебные планы средней общеобразовательной школы</a:t>
              </a:r>
              <a:endParaRPr lang="ru-RU" altLang="ru-RU" sz="2000" b="1">
                <a:latin typeface="Calibri" pitchFamily="34" charset="0"/>
              </a:endParaRPr>
            </a:p>
          </p:txBody>
        </p:sp>
      </p:grpSp>
      <p:sp>
        <p:nvSpPr>
          <p:cNvPr id="5127" name="Rectangle 61"/>
          <p:cNvSpPr>
            <a:spLocks noChangeArrowheads="1"/>
          </p:cNvSpPr>
          <p:nvPr/>
        </p:nvSpPr>
        <p:spPr bwMode="auto">
          <a:xfrm>
            <a:off x="684213" y="620713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11188" y="260350"/>
            <a:ext cx="7345362" cy="12239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Оказание психолого-педагогической поддержки обучающимся в выборе профиля обучения, пути получения образования и приобретения профессии</a:t>
            </a:r>
            <a:r>
              <a:rPr lang="ru-RU" sz="24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</a:br>
            <a:endParaRPr lang="ru-RU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5129" name="Picture 21" descr="G:\Фото_молодежь_профессии\susanla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1989138"/>
            <a:ext cx="2909888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81" grpId="0" animBg="1"/>
      <p:bldP spid="481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571500" y="3429000"/>
            <a:ext cx="3000375" cy="285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/>
              <a:t>Оценка кадровой ситуации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</a:t>
            </a:r>
            <a:endParaRPr lang="ru-RU" dirty="0"/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142875" y="357188"/>
            <a:ext cx="5357813" cy="2349500"/>
          </a:xfrm>
          <a:prstGeom prst="wedgeRectCallout">
            <a:avLst>
              <a:gd name="adj1" fmla="val -14124"/>
              <a:gd name="adj2" fmla="val 970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 ближайшие 20 лет эксперты прогнозируют снижение численности населения в России на 16 млн. человек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69" name="Номер слайда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9F199-EAC3-4A88-87BB-4F094E0D7580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857875" y="357188"/>
            <a:ext cx="3081338" cy="4214820"/>
          </a:xfrm>
          <a:prstGeom prst="wedgeRectCallout">
            <a:avLst>
              <a:gd name="adj1" fmla="val -123691"/>
              <a:gd name="adj2" fmla="val 570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Сегодня предприятия тратят до 40% своего бюджета на обучение персонала, на </a:t>
            </a:r>
            <a:r>
              <a:rPr lang="ru-RU" sz="2000" b="1" dirty="0" err="1"/>
              <a:t>доучивание</a:t>
            </a:r>
            <a:r>
              <a:rPr lang="ru-RU" sz="2000" b="1" dirty="0"/>
              <a:t> выпускников вузов, в то время как на Западе эти расходы составляют 15-20%</a:t>
            </a:r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2843808" y="6021288"/>
            <a:ext cx="1944216" cy="50405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Calibri" pitchFamily="34" charset="0"/>
              </a:rPr>
              <a:t>По данным Института </a:t>
            </a:r>
          </a:p>
          <a:p>
            <a:pPr algn="ctr"/>
            <a:r>
              <a:rPr lang="ru-RU" sz="1200" b="1" dirty="0" smtClean="0">
                <a:latin typeface="Calibri" pitchFamily="34" charset="0"/>
              </a:rPr>
              <a:t>образования НИУ ВШЭ</a:t>
            </a:r>
            <a:endParaRPr lang="ru-RU" sz="1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571500" y="3429000"/>
            <a:ext cx="3000375" cy="285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/>
              <a:t>Оценка кадровой ситуации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</a:t>
            </a:r>
            <a:endParaRPr lang="ru-RU" dirty="0"/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142875" y="357188"/>
            <a:ext cx="5357813" cy="2349500"/>
          </a:xfrm>
          <a:prstGeom prst="wedgeRectCallout">
            <a:avLst>
              <a:gd name="adj1" fmla="val -14124"/>
              <a:gd name="adj2" fmla="val 970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88% граждан России имеют достаточно твердую установку на то, что их дети должны получить высшее образование, а более 20% студентов вузов согласны на получение высшего образования без освоения необходимых профессиональных навыков</a:t>
            </a:r>
          </a:p>
        </p:txBody>
      </p:sp>
      <p:sp>
        <p:nvSpPr>
          <p:cNvPr id="69" name="Номер слайда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F97F2-B87A-493B-A36A-EEE395D27678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786438" y="4714875"/>
            <a:ext cx="3143250" cy="1500188"/>
          </a:xfrm>
          <a:prstGeom prst="wedgeRectCallout">
            <a:avLst>
              <a:gd name="adj1" fmla="val -123109"/>
              <a:gd name="adj2" fmla="val -420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Однако  40% студентов </a:t>
            </a:r>
            <a:r>
              <a:rPr lang="ru-RU" sz="1600" b="1" dirty="0" err="1"/>
              <a:t>невыпускных</a:t>
            </a:r>
            <a:r>
              <a:rPr lang="ru-RU" sz="1600" b="1" dirty="0"/>
              <a:t> курсов  вузов уверены, что им понадобится второе высшее образование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857875" y="357188"/>
            <a:ext cx="3081338" cy="4143375"/>
          </a:xfrm>
          <a:prstGeom prst="wedgeRectCallout">
            <a:avLst>
              <a:gd name="adj1" fmla="val -123691"/>
              <a:gd name="adj2" fmla="val 570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70-75% выпускников педвузов, более 50% выпускников медицинских и инженерных вузов, более 60% выпускников аграрных вузов сейчас не идут работать по специальности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571500" y="3429000"/>
            <a:ext cx="3000375" cy="285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Оценка кадровой ситуации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</a:t>
            </a: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142875" y="357188"/>
            <a:ext cx="3071813" cy="2349500"/>
          </a:xfrm>
          <a:prstGeom prst="wedgeRectCallout">
            <a:avLst>
              <a:gd name="adj1" fmla="val -14124"/>
              <a:gd name="adj2" fmla="val 970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50% учащихся не связывают выбор профессионального будущего со своими реальными возможностями и потребностями рынка труда</a:t>
            </a:r>
          </a:p>
        </p:txBody>
      </p:sp>
      <p:sp>
        <p:nvSpPr>
          <p:cNvPr id="69" name="Номер слайда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47C7A-26A7-477E-9BAC-DF13402E8083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786438" y="4714875"/>
            <a:ext cx="3143250" cy="1785938"/>
          </a:xfrm>
          <a:prstGeom prst="wedgeRectCallout">
            <a:avLst>
              <a:gd name="adj1" fmla="val -123109"/>
              <a:gd name="adj2" fmla="val -420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44% не обеспечены сведениями о возможностях продолжения образования 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857875" y="357188"/>
            <a:ext cx="3081338" cy="4143375"/>
          </a:xfrm>
          <a:prstGeom prst="wedgeRectCallout">
            <a:avLst>
              <a:gd name="adj1" fmla="val -123691"/>
              <a:gd name="adj2" fmla="val 570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46% респондентов ориентированы в выборе профессии на поддержку со стороны взрослых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429000" y="357188"/>
            <a:ext cx="2071688" cy="2357437"/>
          </a:xfrm>
          <a:prstGeom prst="wedgeRectCallout">
            <a:avLst>
              <a:gd name="adj1" fmla="val -42720"/>
              <a:gd name="adj2" fmla="val 1379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67% школьников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 имеют представлений о научных основах выбора профессии</a:t>
            </a: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2843808" y="6021288"/>
            <a:ext cx="1944216" cy="50405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Calibri" pitchFamily="34" charset="0"/>
              </a:rPr>
              <a:t>По данным Российской академии образования</a:t>
            </a:r>
            <a:endParaRPr lang="ru-RU" sz="1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5288" y="4581525"/>
            <a:ext cx="388937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От  встраивания в сложившуюся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структуру типичных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профессиональных маршрутов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808038"/>
          </a:xfrm>
          <a:noFill/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Векторы социально-экономических изменений общества,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актуальные для профессионального самоопределения молодежи (в условиях становления и развития рынка труда)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5288" y="1052513"/>
            <a:ext cx="38163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 массового производства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5288" y="2133600"/>
            <a:ext cx="388937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 стандартизации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   и унификации продуктов и услуг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95288" y="3500438"/>
            <a:ext cx="38893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 профессий учителя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и воспитателя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95288" y="5805488"/>
            <a:ext cx="388937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 подчинения человека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   профотбору и </a:t>
            </a:r>
            <a:r>
              <a:rPr lang="ru-RU" dirty="0" err="1">
                <a:solidFill>
                  <a:schemeClr val="bg1"/>
                </a:solidFill>
              </a:rPr>
              <a:t>профподбору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8008" name="AutoShape 8"/>
          <p:cNvSpPr>
            <a:spLocks noChangeArrowheads="1"/>
          </p:cNvSpPr>
          <p:nvPr/>
        </p:nvSpPr>
        <p:spPr bwMode="auto">
          <a:xfrm>
            <a:off x="5149850" y="3429000"/>
            <a:ext cx="3816350" cy="1152525"/>
          </a:xfrm>
          <a:prstGeom prst="wedgeRectCallout">
            <a:avLst>
              <a:gd name="adj1" fmla="val -75958"/>
              <a:gd name="adj2" fmla="val -12259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К новым педагогическим профессиям (тьютор, «ресурс-навигатор» и т.д.) </a:t>
            </a:r>
          </a:p>
        </p:txBody>
      </p:sp>
      <p:sp>
        <p:nvSpPr>
          <p:cNvPr id="128009" name="AutoShape 9"/>
          <p:cNvSpPr>
            <a:spLocks noChangeArrowheads="1"/>
          </p:cNvSpPr>
          <p:nvPr/>
        </p:nvSpPr>
        <p:spPr bwMode="auto">
          <a:xfrm>
            <a:off x="5149850" y="836613"/>
            <a:ext cx="3816350" cy="936625"/>
          </a:xfrm>
          <a:prstGeom prst="wedgeRectCallout">
            <a:avLst>
              <a:gd name="adj1" fmla="val -75958"/>
              <a:gd name="adj2" fmla="val 21019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К мелкосерийному характеру производства</a:t>
            </a:r>
          </a:p>
        </p:txBody>
      </p:sp>
      <p:sp>
        <p:nvSpPr>
          <p:cNvPr id="128010" name="AutoShape 10"/>
          <p:cNvSpPr>
            <a:spLocks noChangeArrowheads="1"/>
          </p:cNvSpPr>
          <p:nvPr/>
        </p:nvSpPr>
        <p:spPr bwMode="auto">
          <a:xfrm>
            <a:off x="5076825" y="4652963"/>
            <a:ext cx="3887788" cy="1152525"/>
          </a:xfrm>
          <a:prstGeom prst="wedgeRectCallout">
            <a:avLst>
              <a:gd name="adj1" fmla="val -74787"/>
              <a:gd name="adj2" fmla="val -9366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К созданию собственного</a:t>
            </a:r>
          </a:p>
          <a:p>
            <a:pPr algn="ctr"/>
            <a:r>
              <a:rPr lang="ru-RU" b="1"/>
              <a:t>    образовательно- профессионального «формата» из мозаики компетентностей</a:t>
            </a:r>
          </a:p>
        </p:txBody>
      </p:sp>
      <p:sp>
        <p:nvSpPr>
          <p:cNvPr id="128011" name="AutoShape 11"/>
          <p:cNvSpPr>
            <a:spLocks noChangeArrowheads="1"/>
          </p:cNvSpPr>
          <p:nvPr/>
        </p:nvSpPr>
        <p:spPr bwMode="auto">
          <a:xfrm>
            <a:off x="5149850" y="1844675"/>
            <a:ext cx="3816350" cy="1512888"/>
          </a:xfrm>
          <a:prstGeom prst="wedgeRectCallout">
            <a:avLst>
              <a:gd name="adj1" fmla="val -76000"/>
              <a:gd name="adj2" fmla="val -8134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1"/>
          </a:p>
          <a:p>
            <a:pPr algn="ctr"/>
            <a:r>
              <a:rPr lang="ru-RU" b="1"/>
              <a:t>К подстраиванию под</a:t>
            </a:r>
          </a:p>
          <a:p>
            <a:pPr algn="ctr"/>
            <a:r>
              <a:rPr lang="ru-RU" b="1"/>
              <a:t>    запрос потребителя</a:t>
            </a:r>
          </a:p>
          <a:p>
            <a:pPr algn="ctr"/>
            <a:r>
              <a:rPr lang="ru-RU" b="1"/>
              <a:t>(в том числе – потребителя «образовательных услуг»)</a:t>
            </a:r>
          </a:p>
        </p:txBody>
      </p:sp>
      <p:sp>
        <p:nvSpPr>
          <p:cNvPr id="128012" name="AutoShape 12"/>
          <p:cNvSpPr>
            <a:spLocks noChangeArrowheads="1"/>
          </p:cNvSpPr>
          <p:nvPr/>
        </p:nvSpPr>
        <p:spPr bwMode="auto">
          <a:xfrm>
            <a:off x="5076825" y="5949950"/>
            <a:ext cx="3889375" cy="792163"/>
          </a:xfrm>
          <a:prstGeom prst="wedgeRectCallout">
            <a:avLst>
              <a:gd name="adj1" fmla="val -73431"/>
              <a:gd name="adj2" fmla="val -28556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/>
              <a:t>К перенастройке производственной задачи под человека</a:t>
            </a:r>
            <a:r>
              <a:rPr lang="ru-RU"/>
              <a:t> </a:t>
            </a:r>
            <a:r>
              <a:rPr lang="ru-RU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80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280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280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28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280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 animBg="1"/>
      <p:bldP spid="128009" grpId="0" animBg="1"/>
      <p:bldP spid="128010" grpId="0" animBg="1"/>
      <p:bldP spid="128011" grpId="0" animBg="1"/>
      <p:bldP spid="1280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95288" y="3213100"/>
            <a:ext cx="388937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Между необходимостью поддержки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профессионального самоопределения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подростков в условиях </a:t>
            </a:r>
          </a:p>
          <a:p>
            <a:pPr algn="ctr"/>
            <a:r>
              <a:rPr lang="ru-RU" sz="1400" dirty="0" err="1">
                <a:solidFill>
                  <a:schemeClr val="bg1"/>
                </a:solidFill>
              </a:rPr>
              <a:t>профилизации</a:t>
            </a:r>
            <a:r>
              <a:rPr lang="ru-RU" sz="1400" dirty="0">
                <a:solidFill>
                  <a:schemeClr val="bg1"/>
                </a:solidFill>
              </a:rPr>
              <a:t> старшей школы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675687" cy="1052513"/>
          </a:xfrm>
        </p:spPr>
        <p:txBody>
          <a:bodyPr/>
          <a:lstStyle/>
          <a:p>
            <a:pPr algn="ctr" eaLnBrk="1" hangingPunct="1"/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Основные противоречия профессиональной ориентации, </a:t>
            </a:r>
            <a:b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 негативно влияющие на процесс профессионального самоопределения молодежи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95288" y="1125538"/>
            <a:ext cx="388937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Между потребностью государства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 бизнеса в кадровом обеспечении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в соответствии с динамичным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запросом рынка труда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395288" y="2060575"/>
            <a:ext cx="3889375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Между потребностями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 ожиданиями старшеклассников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в оказании  им педагогической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поддержки в профессиональном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самоопределении</a:t>
            </a:r>
          </a:p>
          <a:p>
            <a:pPr algn="ctr"/>
            <a:endParaRPr lang="ru-RU" sz="1400" dirty="0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395288" y="4292600"/>
            <a:ext cx="3889375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Между необходимостью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обеспечения преемственности общего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 профессионального образования;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организации системы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непрерывного образования</a:t>
            </a:r>
          </a:p>
        </p:txBody>
      </p:sp>
      <p:sp>
        <p:nvSpPr>
          <p:cNvPr id="128008" name="AutoShape 8"/>
          <p:cNvSpPr>
            <a:spLocks noChangeArrowheads="1"/>
          </p:cNvSpPr>
          <p:nvPr/>
        </p:nvSpPr>
        <p:spPr bwMode="auto">
          <a:xfrm>
            <a:off x="5149850" y="2060575"/>
            <a:ext cx="3816350" cy="936625"/>
          </a:xfrm>
          <a:prstGeom prst="wedgeRectCallout">
            <a:avLst>
              <a:gd name="adj1" fmla="val -72505"/>
              <a:gd name="adj2" fmla="val 813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/>
              <a:t>и недостаточной готовностью педагогов, родителей и других социальных партнеров к решению данной проблемы</a:t>
            </a:r>
          </a:p>
        </p:txBody>
      </p:sp>
      <p:sp>
        <p:nvSpPr>
          <p:cNvPr id="128010" name="AutoShape 10"/>
          <p:cNvSpPr>
            <a:spLocks noChangeArrowheads="1"/>
          </p:cNvSpPr>
          <p:nvPr/>
        </p:nvSpPr>
        <p:spPr bwMode="auto">
          <a:xfrm>
            <a:off x="5148263" y="3141663"/>
            <a:ext cx="3816350" cy="1079500"/>
          </a:xfrm>
          <a:prstGeom prst="wedgeRectCallout">
            <a:avLst>
              <a:gd name="adj1" fmla="val -72671"/>
              <a:gd name="adj2" fmla="val 514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/>
              <a:t>и недостаточной разработанностью  современных профориентационных средств, удовлетворяющих индивидуальные запросы школьников</a:t>
            </a:r>
          </a:p>
        </p:txBody>
      </p:sp>
      <p:sp>
        <p:nvSpPr>
          <p:cNvPr id="128011" name="AutoShape 11"/>
          <p:cNvSpPr>
            <a:spLocks noChangeArrowheads="1"/>
          </p:cNvSpPr>
          <p:nvPr/>
        </p:nvSpPr>
        <p:spPr bwMode="auto">
          <a:xfrm>
            <a:off x="5149850" y="1196975"/>
            <a:ext cx="3816350" cy="792163"/>
          </a:xfrm>
          <a:prstGeom prst="wedgeRectCallout">
            <a:avLst>
              <a:gd name="adj1" fmla="val -72713"/>
              <a:gd name="adj2" fmla="val -210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/>
              <a:t>и отсутствием государственного статуса (заказа на профессиональную ориентацию молодежи)</a:t>
            </a:r>
          </a:p>
        </p:txBody>
      </p:sp>
      <p:sp>
        <p:nvSpPr>
          <p:cNvPr id="128012" name="AutoShape 12"/>
          <p:cNvSpPr>
            <a:spLocks noChangeArrowheads="1"/>
          </p:cNvSpPr>
          <p:nvPr/>
        </p:nvSpPr>
        <p:spPr bwMode="auto">
          <a:xfrm>
            <a:off x="5148263" y="4437063"/>
            <a:ext cx="3816350" cy="1223962"/>
          </a:xfrm>
          <a:prstGeom prst="wedgeRectCallout">
            <a:avLst>
              <a:gd name="adj1" fmla="val -71963"/>
              <a:gd name="adj2" fmla="val 447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/>
              <a:t>и происходящими демографически-миграционными сдвигами, а также деформациями в структуре подготовки кадров, организации и содержания профессионального образования</a:t>
            </a:r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395288" y="5445125"/>
            <a:ext cx="388778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Между стремлением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старшеклассников и их родителей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 освоению профессий,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требующих высшего образования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5148263" y="5805488"/>
            <a:ext cx="3816350" cy="719137"/>
          </a:xfrm>
          <a:prstGeom prst="wedgeRectCallout">
            <a:avLst>
              <a:gd name="adj1" fmla="val -74875"/>
              <a:gd name="adj2" fmla="val -2858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/>
              <a:t>и отсутствием запроса на значительную часть из них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80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280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28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280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 animBg="1"/>
      <p:bldP spid="128010" grpId="0" animBg="1"/>
      <p:bldP spid="128011" grpId="0" animBg="1"/>
      <p:bldP spid="128012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2009</Words>
  <Application>Microsoft Office PowerPoint</Application>
  <PresentationFormat>Экран (4:3)</PresentationFormat>
  <Paragraphs>425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Оценка состояния и перспективы развития профессионального самоопределения как важнейшая составляющая воспитания и обучения подрастающего поколения в современных условиях  </vt:lpstr>
      <vt:lpstr>Слайд 2</vt:lpstr>
      <vt:lpstr>Слайд 3</vt:lpstr>
      <vt:lpstr>Слайд 4</vt:lpstr>
      <vt:lpstr>Слайд 5</vt:lpstr>
      <vt:lpstr>Слайд 6</vt:lpstr>
      <vt:lpstr>Слайд 7</vt:lpstr>
      <vt:lpstr>Векторы социально-экономических изменений общества,  актуальные для профессионального самоопределения молодежи (в условиях становления и развития рынка труда)</vt:lpstr>
      <vt:lpstr>Основные противоречия профессиональной ориентации,   негативно влияющие на процесс профессионального самоопределения молодежи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Педагогическая поддержка профессионального самоопределения осуществляется на всех этапах жизни человека в процессе профессиональной ориентации</vt:lpstr>
      <vt:lpstr> Педагогическая поддержка профессионального самоопределения осуществляется на всех этапах жизни человека в процессе профессиональной ориентации:</vt:lpstr>
      <vt:lpstr> Педагогическая поддержка профессионального самоопределения осуществляется на всех этапах жизни человека в процессе профессиональной ориентации:</vt:lpstr>
      <vt:lpstr>Слайд 23</vt:lpstr>
      <vt:lpstr>Слайд 24</vt:lpstr>
      <vt:lpstr>Слайд 25</vt:lpstr>
      <vt:lpstr>Учебно-методическое обеспечение  </vt:lpstr>
      <vt:lpstr>Учебно-методическое обеспечение  </vt:lpstr>
      <vt:lpstr>Учебно-методическое обеспечение  </vt:lpstr>
      <vt:lpstr>Экспериментальная работа</vt:lpstr>
      <vt:lpstr>Слайд 30</vt:lpstr>
      <vt:lpstr>Слайд 31</vt:lpstr>
      <vt:lpstr>Слайд 32</vt:lpstr>
      <vt:lpstr>Слайд 33</vt:lpstr>
      <vt:lpstr>Слайд 34</vt:lpstr>
      <vt:lpstr>Слайд 35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Тенденции развития проблемы социального партнёрства в подготовке учащейся молодёжи к социально-профессиональной адаптации на рынке труда</dc:title>
  <dc:creator>Nikolas</dc:creator>
  <cp:lastModifiedBy>806</cp:lastModifiedBy>
  <cp:revision>104</cp:revision>
  <dcterms:created xsi:type="dcterms:W3CDTF">2013-06-16T13:21:59Z</dcterms:created>
  <dcterms:modified xsi:type="dcterms:W3CDTF">2016-09-26T12:09:13Z</dcterms:modified>
</cp:coreProperties>
</file>