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69" r:id="rId3"/>
    <p:sldId id="270" r:id="rId4"/>
    <p:sldId id="273" r:id="rId5"/>
    <p:sldId id="274" r:id="rId6"/>
    <p:sldId id="271" r:id="rId7"/>
    <p:sldId id="257" r:id="rId8"/>
    <p:sldId id="267" r:id="rId9"/>
    <p:sldId id="258" r:id="rId10"/>
    <p:sldId id="272" r:id="rId11"/>
    <p:sldId id="259" r:id="rId12"/>
    <p:sldId id="260" r:id="rId13"/>
    <p:sldId id="261" r:id="rId14"/>
    <p:sldId id="262" r:id="rId15"/>
    <p:sldId id="263" r:id="rId16"/>
    <p:sldId id="264" r:id="rId17"/>
    <p:sldId id="268" r:id="rId18"/>
    <p:sldId id="265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14" autoAdjust="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C083E-B38C-4B8B-A2F7-D5C3C7F3B50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A609F-F1F7-4EE4-84B3-7435C97AB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2499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A609F-F1F7-4EE4-84B3-7435C97AB27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266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648072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Проект ГПОУ </a:t>
            </a:r>
            <a:b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«Профессиональный колледж г.Новокузнецка»</a:t>
            </a:r>
            <a:b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«Доступная среда».</a:t>
            </a:r>
            <a:b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Организация, содержание и ожидаемые результаты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				</a:t>
            </a:r>
            <a:r>
              <a:rPr lang="ru-RU" sz="2400" dirty="0" smtClean="0">
                <a:solidFill>
                  <a:schemeClr val="tx1"/>
                </a:solidFill>
                <a:latin typeface="Monotype Corsiva" pitchFamily="66" charset="0"/>
              </a:rPr>
              <a:t>Первый зам. директора    Е.В. Халина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644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50333628"/>
              </p:ext>
            </p:extLst>
          </p:nvPr>
        </p:nvGraphicFramePr>
        <p:xfrm>
          <a:off x="179512" y="896526"/>
          <a:ext cx="8784976" cy="5916851"/>
        </p:xfrm>
        <a:graphic>
          <a:graphicData uri="http://schemas.openxmlformats.org/drawingml/2006/table">
            <a:tbl>
              <a:tblPr firstRow="1" firstCol="1" bandRow="1"/>
              <a:tblGrid>
                <a:gridCol w="2592288"/>
                <a:gridCol w="1163970"/>
                <a:gridCol w="1789223"/>
                <a:gridCol w="3239495"/>
              </a:tblGrid>
              <a:tr h="2610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 специальной образовательно-реабилитационной среды: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разработка специальных технологий профессионального образования;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формирование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безбарьерной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среды общения;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обеспечение охраны здоровья инвалидов;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создание условий для развития потенциальных способностей инвалидов.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2016- 2018г.г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Директор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Руководитель Центра инклюзивного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Решение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задач по апробации специального программного, учебно-методического, дидактического обеспечения интегрированных (в том числе с применением дистанционных технологий) технологий для образования инвалидов;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 потребностей высокой культуры здоровья, сознание важности и значимости здоровья каждой отдельной личности 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8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тьюторинга - дополнительных  индивидуальных консультаций и занятий для оказания помощи инвалидам в освоении материала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2016-2018г.г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 инклюзивного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новой 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безбарьерной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среды для инвалидов; повышение мотивации на качественное освоение профессиональных компетенций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4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условий для полноценного обучения инвалидов, не имеющих возможности посещать ОУ,  на основе дистанционного обучения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2016-2018г.г.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 инклюзивного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индивидуальной профессиональной программы обучающимся – инвалидом с использованием ИКТ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4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Обобщение опыта по созданию модуля непрерывного дистанционного образования часто болеющих обучающихся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2018г.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 инклюзивного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оптимальных методик преподавания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00" marR="33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188640"/>
            <a:ext cx="8928992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Monotype Corsiva" pitchFamily="66" charset="0"/>
              </a:rPr>
              <a:t>Обеспечение доступности среднего профессионального образования</a:t>
            </a:r>
          </a:p>
          <a:p>
            <a:pPr algn="ctr"/>
            <a:r>
              <a:rPr lang="ru-RU" sz="2000" b="1" dirty="0">
                <a:latin typeface="Monotype Corsiva" pitchFamily="66" charset="0"/>
              </a:rPr>
              <a:t>для инвалидов и лиц с ОВЗ</a:t>
            </a:r>
          </a:p>
        </p:txBody>
      </p:sp>
    </p:spTree>
    <p:extLst>
      <p:ext uri="{BB962C8B-B14F-4D97-AF65-F5344CB8AC3E}">
        <p14:creationId xmlns="" xmlns:p14="http://schemas.microsoft.com/office/powerpoint/2010/main" val="360922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568952" cy="13108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2016-2017 учебный год поступило на обучение 24 инвалида и 3 лица с ОВЗ.</a:t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по нозологиям: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075553"/>
            <a:ext cx="8535892" cy="4073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нарушение 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опорно-двигательного аппарата 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-19 человек: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нарушение слуха -1 человек;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нарушение зрения -1 человек;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нарушение 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соматической 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системы 6 - человек 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(аутизм, сахарный диабет, неврология, сердечная система и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т.п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ru-RU" sz="28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74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801" y="397994"/>
            <a:ext cx="7125113" cy="8707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По специальностям: 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24744"/>
            <a:ext cx="274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white"/>
                </a:solidFill>
                <a:latin typeface="Monotype Corsiva" pitchFamily="66" charset="0"/>
                <a:ea typeface="+mj-ea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980728"/>
            <a:ext cx="8856984" cy="52629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09.02.05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«Прикладная информатика (по отраслям)»-6 человек;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38.02.01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«Экономика и бухгалтерский учет (по отраслям)-3 человека;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45.02.01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«Документационное обеспечение управления и архивоведение»- 4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09.02.03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«Программирование в компьютерных системах»- 2 человека;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39.02.01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«Социальная работа» - 7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40.02.10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 Туризм» - 2 человека;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38.02.04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«Коммерция (по отраслям)- 1 человек;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38.02.02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«Страховое дело»- 2 человека.</a:t>
            </a:r>
          </a:p>
        </p:txBody>
      </p:sp>
    </p:spTree>
    <p:extLst>
      <p:ext uri="{BB962C8B-B14F-4D97-AF65-F5344CB8AC3E}">
        <p14:creationId xmlns="" xmlns:p14="http://schemas.microsoft.com/office/powerpoint/2010/main" val="15348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6408712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latin typeface="Monotype Corsiva" pitchFamily="66" charset="0"/>
              </a:rPr>
              <a:t>Инвалиды и лица с ОВЗ являются лицами с особыми </a:t>
            </a:r>
            <a:r>
              <a:rPr lang="ru-RU" sz="6000" u="sng" dirty="0" smtClean="0">
                <a:solidFill>
                  <a:schemeClr val="tx1"/>
                </a:solidFill>
                <a:latin typeface="Monotype Corsiva" pitchFamily="66" charset="0"/>
              </a:rPr>
              <a:t>образовательными потребностями. </a:t>
            </a:r>
            <a:endParaRPr lang="ru-RU" sz="6000" u="sng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81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6480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u="sng" dirty="0" smtClean="0">
                <a:solidFill>
                  <a:schemeClr val="tx1"/>
                </a:solidFill>
                <a:latin typeface="Monotype Corsiva" pitchFamily="66" charset="0"/>
              </a:rPr>
              <a:t>Адаптированные образовательные программы </a:t>
            </a:r>
            <a:r>
              <a:rPr lang="ru-RU" sz="6000" dirty="0" smtClean="0">
                <a:solidFill>
                  <a:schemeClr val="tx1"/>
                </a:solidFill>
                <a:latin typeface="Monotype Corsiva" pitchFamily="66" charset="0"/>
              </a:rPr>
              <a:t>разработаны на основании Письма </a:t>
            </a:r>
            <a:r>
              <a:rPr lang="ru-RU" sz="6000" dirty="0" err="1" smtClean="0">
                <a:solidFill>
                  <a:schemeClr val="tx1"/>
                </a:solidFill>
                <a:latin typeface="Monotype Corsiva" pitchFamily="66" charset="0"/>
              </a:rPr>
              <a:t>Минобрнауки</a:t>
            </a:r>
            <a:r>
              <a:rPr lang="ru-RU" sz="60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6000" dirty="0" err="1" smtClean="0">
                <a:solidFill>
                  <a:schemeClr val="tx1"/>
                </a:solidFill>
                <a:latin typeface="Monotype Corsiva" pitchFamily="66" charset="0"/>
              </a:rPr>
              <a:t>Росии</a:t>
            </a:r>
            <a:r>
              <a:rPr lang="ru-RU" sz="6000" dirty="0" smtClean="0">
                <a:solidFill>
                  <a:schemeClr val="tx1"/>
                </a:solidFill>
                <a:latin typeface="Monotype Corsiva" pitchFamily="66" charset="0"/>
              </a:rPr>
              <a:t> от 22.04.2015г. № 06-443 </a:t>
            </a:r>
            <a:br>
              <a:rPr lang="ru-RU" sz="60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6000" dirty="0" smtClean="0">
                <a:solidFill>
                  <a:schemeClr val="tx1"/>
                </a:solidFill>
                <a:latin typeface="Monotype Corsiva" pitchFamily="66" charset="0"/>
              </a:rPr>
              <a:t>«О направлении методических рекомендаций»</a:t>
            </a:r>
            <a:endParaRPr lang="ru-RU" sz="60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116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2 варианта реализации адаптированных программ из 3-х возможных:</a:t>
            </a:r>
            <a:r>
              <a:rPr lang="ru-RU" sz="4400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40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440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800" smtClean="0">
                <a:solidFill>
                  <a:schemeClr val="tx1"/>
                </a:solidFill>
                <a:latin typeface="Monotype Corsiva" pitchFamily="66" charset="0"/>
              </a:rPr>
              <a:t>1 </a:t>
            </a:r>
            <a:r>
              <a:rPr lang="ru-RU" sz="4800" dirty="0">
                <a:solidFill>
                  <a:schemeClr val="tx1"/>
                </a:solidFill>
                <a:latin typeface="Monotype Corsiva" pitchFamily="66" charset="0"/>
              </a:rPr>
              <a:t>вариант </a:t>
            </a:r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		  2 </a:t>
            </a:r>
            <a:r>
              <a:rPr lang="ru-RU" sz="4800" dirty="0">
                <a:solidFill>
                  <a:schemeClr val="tx1"/>
                </a:solidFill>
                <a:latin typeface="Monotype Corsiva" pitchFamily="66" charset="0"/>
              </a:rPr>
              <a:t>вариант</a:t>
            </a:r>
            <a:r>
              <a:rPr lang="ru-RU" sz="4400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Monotype Corsiva" pitchFamily="66" charset="0"/>
              </a:rPr>
            </a:br>
            <a:endParaRPr lang="ru-RU" sz="44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78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5400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Из 41 инвалида, обучающихся в колледже в 2016 учебном году</a:t>
            </a:r>
            <a: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  <a:t>:</a:t>
            </a:r>
            <a:br>
              <a:rPr lang="ru-RU" sz="48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 человек обучается по 1 варианту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 10 человек обучаются по 2 варианту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75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9855319"/>
              </p:ext>
            </p:extLst>
          </p:nvPr>
        </p:nvGraphicFramePr>
        <p:xfrm>
          <a:off x="179512" y="597426"/>
          <a:ext cx="8784976" cy="6179596"/>
        </p:xfrm>
        <a:graphic>
          <a:graphicData uri="http://schemas.openxmlformats.org/drawingml/2006/table">
            <a:tbl>
              <a:tblPr firstRow="1" firstCol="1" bandRow="1"/>
              <a:tblGrid>
                <a:gridCol w="2520280"/>
                <a:gridCol w="1408626"/>
                <a:gridCol w="1705360"/>
                <a:gridCol w="3150710"/>
              </a:tblGrid>
              <a:tr h="1249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Внедрение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актуальных моделей организации воспитательного процесса с учетом особенностей развития обучающихся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2016-2020 гг.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Заведующий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отделом по УВР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условий потенциальных способностей личности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3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 статуса студента, оформление картотеки личных дел на детей-инвалидов и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 2016 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Социальный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педагог, фельдшер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условий комфортного обучения детей-инвалидов и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9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Обследование эмоционально-волевой сферы, проведение диагностических обследований  с инвалидами и лицами с ОВЗ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 2016 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социальный педагог, фельдшер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условий комфортного обучения детей-инвалидов и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3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Обследование жилищно-бытовых условий инвалидов и лиц с ОВЗ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 2016 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Классные руководители, кураторы, социальный педагог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условий комфортного обучения детей-инвалидов и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3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клуба семейного общения и взаимопомощи для родителей, имеющих детей-инвалидов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 2016г.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Заведующий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отделом по УВР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Поддержка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семей инвалидов и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Открытие спортивного клуба для обучающихся с ОВЗ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 2016 г.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физического воспитания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условий для комфортного обучения детей-инвалидов и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4976" cy="66856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Организация системы воспитательной работы 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</a:br>
            <a:endParaRPr lang="ru-RU" sz="36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91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0567265"/>
              </p:ext>
            </p:extLst>
          </p:nvPr>
        </p:nvGraphicFramePr>
        <p:xfrm>
          <a:off x="107505" y="214289"/>
          <a:ext cx="8856984" cy="6560052"/>
        </p:xfrm>
        <a:graphic>
          <a:graphicData uri="http://schemas.openxmlformats.org/drawingml/2006/table">
            <a:tbl>
              <a:tblPr firstRow="1" firstCol="1" bandRow="1"/>
              <a:tblGrid>
                <a:gridCol w="2664295"/>
                <a:gridCol w="1296144"/>
                <a:gridCol w="1745835"/>
                <a:gridCol w="3150710"/>
              </a:tblGrid>
              <a:tr h="1324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Адаптация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механизмов по развитию волонтерского движения «Дело совести» для поддержки сверстников-инвалидов»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 2016г.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Заведующий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отделом по УВР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методологического инструментария по развитию молодежного волонтерского движения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4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серии Круглых столов с представителями различных ведомств и общественных организаций по проблемам воспитания обучающихся с ОВЗ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2016-2020 гг.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Заведующий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отделом по УВР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оптимальных методик воспитательной работы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5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Содействие реализации программ по формированию лидерских качеств у обучающихся с ОВЗ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2016-2020 гг.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Центра инклюзивного образования, психолог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условий для развития потенциальных способностей личности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4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 установок толерантности, взаимопомощи через психологические занятия  с обучающимися колледжа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постоянно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Центра инклюзивного образования, психолог, классные руководители, кураторы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условий комфортного обучения детей-инвалидов и лиц с ОВЗ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9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электронной библиотеки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 уч.год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Заведующий библиотекой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индивидуальной профессиональной программы обучающимся-инвалидом с использованием ИКТ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3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Вовлечение детей –инвалидов и лиц с ОВЗ в подготовку и проведение воспитательных мероприятий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постоянно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Заведующий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отделом по УВР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Социализация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детей-инвалидов и лиц с ОВЗ в обществе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80" marR="18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325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6120680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chemeClr val="tx1"/>
                </a:solidFill>
                <a:latin typeface="Monotype Corsiva" pitchFamily="66" charset="0"/>
              </a:rPr>
              <a:t>Спасибо за внимание!</a:t>
            </a:r>
            <a:endParaRPr lang="ru-RU" sz="72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933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5496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Адресная программа «Доступная среда» </a:t>
            </a:r>
            <a:b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в ГПОУ Профессиональный колледж г. Новокузнецка</a:t>
            </a:r>
            <a:endParaRPr lang="ru-RU" sz="54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74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65527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Цель программы:</a:t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внедрение системной работы в ГПОУ ПК г. Новокузнецка по обеспечению доступного качественного профессионального образования и профессиональной ориентации подростков и взрослых граждан с ОВЗ, объединяющей усилия структур, работающих с лицами с ОВЗ, создание 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среды общения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96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80728"/>
            <a:ext cx="8928992" cy="58772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Monotype Corsiva" pitchFamily="66" charset="0"/>
              </a:rPr>
              <a:t>•	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доступности образовательных услуг для подростков и взрослых граждан с ОВЗ, 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создание архитектурно-планировочного и технического обустройства образовательной среды, способствующей компенсации имеющихся у подростков и взрослых граждан с ОВЗ патологий здоровья;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создание материальной и информационной базы для применения дистанционных технологий в профессиональном образовании  подростков и взрослых граждан с ОВЗ;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помощь психологов и социологов в профессиональной ориентации подростков и взрослых граждан с ОВЗ;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апробация и внедрение вариативных моделей и форм обучения подростков и взрослых граждан с ОВЗ;</a:t>
            </a:r>
            <a:r>
              <a:rPr lang="ru-RU" sz="3100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2241"/>
            <a:ext cx="51125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71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71546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	разработка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апробация специального программного, учебно-методического, дидактического обеспечения интегрированных, дистанционных форм профессионального образования подростков и взрослых граждан с ОВЗ;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	формирование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среды общения;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	создание условий для развития потенциальных способностей личности;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	накопление и систематизация методологического опыта в работе с подростками и взрослыми гражданами с ОВЗ;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	освоение и распространение организационных инноваций в системе качественного образования подростков и взрослых граждан с ОВЗ;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	развитие социального партнерства между субъектами образования и рынком труда.</a:t>
            </a:r>
          </a:p>
        </p:txBody>
      </p:sp>
    </p:spTree>
    <p:extLst>
      <p:ext uri="{BB962C8B-B14F-4D97-AF65-F5344CB8AC3E}">
        <p14:creationId xmlns="" xmlns:p14="http://schemas.microsoft.com/office/powerpoint/2010/main" val="396033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Ожидаемые конечные результаты реализации программы:</a:t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удовлетворение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потребностей обучающихся с ОВЗ в профессиональном образовании,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профессиональной ориентации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занятиях по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интересам;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повышение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качества и уровня жизни подростков и взрослых граждан с ОВЗ, их конкурентоспособности на рынке труда;</a:t>
            </a:r>
            <a:b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преодоление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самоизоляции подростков и взрослых граждан с ОВЗ,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повышение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социальной активности и ответственности.</a:t>
            </a: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</a:b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6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6632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Monotype Corsiva" pitchFamily="66" charset="0"/>
              </a:rPr>
              <a:t>Организация профессиональной ориентации и мотивации людей с инвалидностью к получению среды профессионального образования и прохождению профессионального обучения.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2753845"/>
              </p:ext>
            </p:extLst>
          </p:nvPr>
        </p:nvGraphicFramePr>
        <p:xfrm>
          <a:off x="107505" y="1316961"/>
          <a:ext cx="8928990" cy="5541037"/>
        </p:xfrm>
        <a:graphic>
          <a:graphicData uri="http://schemas.openxmlformats.org/drawingml/2006/table">
            <a:tbl>
              <a:tblPr firstRow="1" firstCol="1" bandRow="1"/>
              <a:tblGrid>
                <a:gridCol w="2755791"/>
                <a:gridCol w="1541639"/>
                <a:gridCol w="2001685"/>
                <a:gridCol w="2629875"/>
              </a:tblGrid>
              <a:tr h="2221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мониторинговых исследований  по выявлению потребностей со стороны инвалидов в получении профессионального образования по профессиям и специальностям, реализуемым в ГПОУ ПК г.Новокузнецка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Апрель-июнь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Первый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заместитель директора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Выявление потребностей со стороны инвалидов в получении профессионального образования по профессиям и специальностям, реализуемым в ГПОУ ПК г.Новокузнецка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7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номенклатуры специальностей и профессий, видов деятельности (профессиональных модулей), работ для освоения инвалидами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Май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Секретарь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приемной комиссии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Размещение номенклатуры специальностей на сайте ГПОУ ПК г.Новокузнецка с целью информирования общественности о возможности профессионального обучения инвалидов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72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Изготовление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рекламно-информационных материалов для инвалидов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Июнь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Секретарь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приемной комиссии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Информирование общественности о возможности профессионального обучения инвалидов в ГПОУ ПК г.Новокузнецка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0677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09386184"/>
              </p:ext>
            </p:extLst>
          </p:nvPr>
        </p:nvGraphicFramePr>
        <p:xfrm>
          <a:off x="179512" y="188640"/>
          <a:ext cx="8856984" cy="6480720"/>
        </p:xfrm>
        <a:graphic>
          <a:graphicData uri="http://schemas.openxmlformats.org/drawingml/2006/table">
            <a:tbl>
              <a:tblPr firstRow="1" firstCol="1" bandRow="1"/>
              <a:tblGrid>
                <a:gridCol w="2733567"/>
                <a:gridCol w="1529207"/>
                <a:gridCol w="1985543"/>
                <a:gridCol w="2608667"/>
              </a:tblGrid>
              <a:tr h="1304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Дней открытых дверей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Первый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зам.директора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Выявление среди абитуриентов инвалидов и лиц ОВЗ и постановка их на внутренний учет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8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Консультации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инвалидов и лиц ОВЗ по вопросам подбора профессии (специальности) для обучения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течение года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Секретарь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приемной комиссии, психолог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мотивация к деятельности адекватной к возможностям инвалидов и лиц ОВЗ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9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занятий «Погружение в профессию» для инвалидов и лиц с ОВЗ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председатели методических объединений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Оказание помощи инвалиду и лицу с ОВЗ в выборе специальности (профессии) с учетом его интересов, склонностей и возможностей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информационных встреч с обучающимися специальных школ, школ- интернатов и их родителями по вопросам приема и обучения в ГПОУ ПК г.Новокузнецка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Первый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зам.директора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Информирование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обучающихся специальных школ, школ интернатов о возможности обучения в ГПОУ ПК г.Новокузнецка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60" marR="14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8342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64807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Monotype Corsiva" pitchFamily="66" charset="0"/>
              </a:rPr>
              <a:t>Организация приема на обучение инвалидов и лиц с ОВЗ</a:t>
            </a:r>
            <a:endParaRPr lang="ru-RU" sz="28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410642"/>
              </p:ext>
            </p:extLst>
          </p:nvPr>
        </p:nvGraphicFramePr>
        <p:xfrm>
          <a:off x="107504" y="692696"/>
          <a:ext cx="8928991" cy="6011386"/>
        </p:xfrm>
        <a:graphic>
          <a:graphicData uri="http://schemas.openxmlformats.org/drawingml/2006/table">
            <a:tbl>
              <a:tblPr firstRow="1" firstCol="1" bandRow="1"/>
              <a:tblGrid>
                <a:gridCol w="2792001"/>
                <a:gridCol w="1561897"/>
                <a:gridCol w="2027982"/>
                <a:gridCol w="2547111"/>
              </a:tblGrid>
              <a:tr h="3206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анализа результатов индивидуальных программ реабилитации инвалидов, заключений медико-психолого-педагогической комиссии  для лиц с ОВЗ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Фельдшер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психолог, руководитель Центра инклюзивного образования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Установление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соответствия выбираемой профессии (специальности) интересам, склонностям, способностям и возможностям инвалидов, соотнесенных с реальным состоянием их здоровья и имеющимся ограничениям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системы социологического и социально-психологического сопровождения выбора профессиональной направленности инвалидов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Руководитель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 инклюзивного образования, психолог 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Установление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образовательного маршрута инвалида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1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Зачисление инвалида на обучение в ГПОУ ПК г.Новокузнецка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Зам.директора по УПР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Мотивация инвалида к деятельности, адекватной его возможностям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53" marR="440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694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234</TotalTime>
  <Words>1046</Words>
  <Application>Microsoft Office PowerPoint</Application>
  <PresentationFormat>Экран (4:3)</PresentationFormat>
  <Paragraphs>225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Проект ГПОУ  «Профессиональный колледж г.Новокузнецка» «Доступная среда». Организация, содержание и ожидаемые результаты.      Первый зам. директора    Е.В. Халина</vt:lpstr>
      <vt:lpstr>Адресная программа «Доступная среда»  в ГПОУ Профессиональный колледж г. Новокузнецка</vt:lpstr>
      <vt:lpstr>    Цель программы: Разработка и внедрение системной работы в ГПОУ ПК г. Новокузнецка по обеспечению доступного качественного профессионального образования и профессиональной ориентации подростков и взрослых граждан с ОВЗ, объединяющей усилия структур, работающих с лицами с ОВЗ, создание  безбарьерной среды общения    </vt:lpstr>
      <vt:lpstr>   • обеспечение доступности образовательных услуг для подростков и взрослых граждан с ОВЗ,  • создание архитектурно-планировочного и технического обустройства образовательной среды, способствующей компенсации имеющихся у подростков и взрослых граждан с ОВЗ патологий здоровья; • создание материальной и информационной базы для применения дистанционных технологий в профессиональном образовании  подростков и взрослых граждан с ОВЗ; • помощь психологов и социологов в профессиональной ориентации подростков и взрослых граждан с ОВЗ; • апробация и внедрение вариативных моделей и форм обучения подростков и взрослых граждан с ОВЗ;    </vt:lpstr>
      <vt:lpstr>Слайд 5</vt:lpstr>
      <vt:lpstr>     Ожидаемые конечные результаты реализации программы: • удовлетворение потребностей обучающихся с ОВЗ в профессиональном образовании, профессиональной ориентации, занятиях по интересам; • повышение качества и уровня жизни подростков и взрослых граждан с ОВЗ, их конкурентоспособности на рынке труда; • преодоление самоизоляции подростков и взрослых граждан с ОВЗ,  • повышение их социальной активности и ответственности.     </vt:lpstr>
      <vt:lpstr>Слайд 7</vt:lpstr>
      <vt:lpstr>Слайд 8</vt:lpstr>
      <vt:lpstr>Организация приема на обучение инвалидов и лиц с ОВЗ</vt:lpstr>
      <vt:lpstr>Слайд 10</vt:lpstr>
      <vt:lpstr>2016-2017 учебный год поступило на обучение 24 инвалида и 3 лица с ОВЗ. по нозологиям: </vt:lpstr>
      <vt:lpstr>По специальностям:  </vt:lpstr>
      <vt:lpstr>Инвалиды и лица с ОВЗ являются лицами с особыми образовательными потребностями. </vt:lpstr>
      <vt:lpstr>Адаптированные образовательные программы разработаны на основании Письма Минобрнауки Росии от 22.04.2015г. № 06-443  «О направлении методических рекомендаций»</vt:lpstr>
      <vt:lpstr>2 варианта реализации адаптированных программ из 3-х возможных:  1 вариант     2 вариант </vt:lpstr>
      <vt:lpstr> Из 41 инвалида, обучающихся в колледже в 2016 учебном году:  а)  31 человек обучается по 1 варианту б)  10 человек обучаются по 2 варианту </vt:lpstr>
      <vt:lpstr> Организация системы воспитательной работы  </vt:lpstr>
      <vt:lpstr>Слайд 18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ГПОУ  «Профессиональный колледж г.Новокузнецка» «Доступная среда». Организация, содержание и ожидаемые результаты. </dc:title>
  <dc:creator>Анна</dc:creator>
  <cp:lastModifiedBy>Admin</cp:lastModifiedBy>
  <cp:revision>25</cp:revision>
  <dcterms:created xsi:type="dcterms:W3CDTF">2016-09-26T03:29:14Z</dcterms:created>
  <dcterms:modified xsi:type="dcterms:W3CDTF">2016-09-28T02:34:12Z</dcterms:modified>
</cp:coreProperties>
</file>