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71" r:id="rId5"/>
    <p:sldId id="259" r:id="rId6"/>
    <p:sldId id="270" r:id="rId7"/>
    <p:sldId id="260" r:id="rId8"/>
    <p:sldId id="262" r:id="rId9"/>
    <p:sldId id="263" r:id="rId10"/>
    <p:sldId id="264" r:id="rId11"/>
    <p:sldId id="272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27.09.2016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1195387"/>
            <a:ext cx="8640960" cy="4093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Государственное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профессиональное образовательное учреждение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«Новокузнецкий техникум пищевой промышленности»</a:t>
            </a:r>
          </a:p>
          <a:p>
            <a:pPr algn="ctr"/>
            <a:endParaRPr lang="ru-RU" sz="4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Государственно-частное партнерство </a:t>
            </a:r>
          </a:p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3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фактор подготовки </a:t>
            </a:r>
            <a:endParaRPr lang="ru-RU" sz="36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рабочих </a:t>
            </a:r>
            <a:r>
              <a:rPr lang="ru-RU" sz="3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кадров и специалистов </a:t>
            </a:r>
            <a:endParaRPr lang="ru-RU" sz="36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3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экономики региона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7824" y="5949280"/>
            <a:ext cx="615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Выполнила: Кондрашкова Т. В., старший мастер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0"/>
            <a:ext cx="124301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888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Привлечение специалистов предприятий</a:t>
            </a:r>
          </a:p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 для участия в проведении ГИА выпускников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556792"/>
            <a:ext cx="89644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Согласование тем ВКР со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специалистами  предприятий,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являющимися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социальными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партнерами;</a:t>
            </a:r>
          </a:p>
          <a:p>
            <a:pPr marL="457200" indent="-457200">
              <a:buAutoNum type="arabicPeriod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Включение в список тем ВКР, рекомендованных социальными партнёрами с учётом специфики работы предприятий; </a:t>
            </a:r>
          </a:p>
          <a:p>
            <a:pPr marL="457200" indent="-457200">
              <a:buAutoNum type="arabicPeriod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Оценка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выполнения практической квалификационной   работы, защиты письменной экзаменационной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работы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специалистами предприятий.</a:t>
            </a:r>
          </a:p>
          <a:p>
            <a:pPr marL="457200" indent="-457200">
              <a:buAutoNum type="arabicPeriod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042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356992"/>
            <a:ext cx="5171197" cy="331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968" y="18550680"/>
            <a:ext cx="14429718" cy="108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36605"/>
            <a:ext cx="6192688" cy="5905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865039" cy="3785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684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64096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Овладение обучающимися смежными профессиями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28800"/>
            <a:ext cx="862353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Специальности: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19.02.03 Технология хлеба, кондитерских и макаронных изделий (Пекарь);</a:t>
            </a:r>
          </a:p>
          <a:p>
            <a:pPr algn="ctr"/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19.02.08 Технология мяса и мясных продуктов 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жиловщик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, обвальщик);</a:t>
            </a:r>
          </a:p>
          <a:p>
            <a:pPr algn="ctr"/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Профессия: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19.01.17 Повар, кондитер (продавец, контролёр-кассир, кассир торгового зала, официант, бармен).</a:t>
            </a:r>
          </a:p>
          <a:p>
            <a:pPr algn="ctr"/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35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548" y="260648"/>
            <a:ext cx="813690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Повышение квалификации педагогов техникума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988840"/>
            <a:ext cx="652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Организация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стажировок преподавателей специальных дисциплин и мастеров производственного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обучения;</a:t>
            </a:r>
          </a:p>
          <a:p>
            <a:pPr marL="514350" indent="-514350">
              <a:buAutoNum type="arabicPeriod"/>
            </a:pP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Проведение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социальными партнерами мастер-классов для  педагогических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работников техникума.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635611"/>
            <a:ext cx="2921000" cy="4676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464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234693"/>
            <a:ext cx="652569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Трудоустройство выпускников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52736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7" y="2805851"/>
            <a:ext cx="5078413" cy="3895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098" y="2129954"/>
            <a:ext cx="50911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628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8575"/>
            <a:ext cx="5029200" cy="692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85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74" y="2752364"/>
            <a:ext cx="6074251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476672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Arial" pitchFamily="34" charset="0"/>
              </a:rPr>
              <a:t>Благодарю за внимание!</a:t>
            </a:r>
            <a:endParaRPr lang="ru-RU" sz="54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1440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Программа ГПОУ НТПП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«Государственно-частное партнерство в профессиональном образовании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» на 2015-2020 гг.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780928"/>
            <a:ext cx="8892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Взаимовыгодное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сотрудничество с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социальными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партнерами - предприятиями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общественного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питания, торговли, пищевой промышленности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 Новокузнецка</a:t>
            </a:r>
          </a:p>
        </p:txBody>
      </p:sp>
    </p:spTree>
    <p:extLst>
      <p:ext uri="{BB962C8B-B14F-4D97-AF65-F5344CB8AC3E}">
        <p14:creationId xmlns:p14="http://schemas.microsoft.com/office/powerpoint/2010/main" val="750541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88640"/>
            <a:ext cx="65527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Цели сотрудничества: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52542"/>
            <a:ext cx="9036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уровня соответствия результатов деятельности техникума потребностям регионального рынка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труда; 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Приближение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подготовки специалистов к требованиям конкретных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работодателей;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Укрепление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связей студентов  с производством.</a:t>
            </a:r>
          </a:p>
        </p:txBody>
      </p:sp>
    </p:spTree>
    <p:extLst>
      <p:ext uri="{BB962C8B-B14F-4D97-AF65-F5344CB8AC3E}">
        <p14:creationId xmlns:p14="http://schemas.microsoft.com/office/powerpoint/2010/main" val="3690127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9278"/>
            <a:ext cx="4932040" cy="3281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48" y="-4644"/>
            <a:ext cx="4480230" cy="3783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88" y="3536325"/>
            <a:ext cx="4127732" cy="3361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98" y="2204864"/>
            <a:ext cx="5208603" cy="464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82037"/>
            <a:ext cx="4211961" cy="3035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962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1580" y="0"/>
            <a:ext cx="756084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Социальны партнёры ГПОУ НТПП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746102" y="695966"/>
            <a:ext cx="5792800" cy="5934902"/>
            <a:chOff x="1619250" y="600836"/>
            <a:chExt cx="5792800" cy="593490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201068" y="600836"/>
              <a:ext cx="4377533" cy="383381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ea typeface="+mn-ea"/>
                  <a:cs typeface="Courier New" pitchFamily="49" charset="0"/>
                </a:rPr>
                <a:t>ГПОУ НТПП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1619250" y="6134100"/>
              <a:ext cx="5651796" cy="401638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ea typeface="+mn-ea"/>
                  <a:cs typeface="Courier New" pitchFamily="49" charset="0"/>
                </a:rPr>
                <a:t>СОЦИАЛЬНЫЕ ПАРТНЕРЫ</a:t>
              </a:r>
              <a:endPara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endParaRPr>
            </a:p>
          </p:txBody>
        </p:sp>
        <p:grpSp>
          <p:nvGrpSpPr>
            <p:cNvPr id="8" name="Группа 10"/>
            <p:cNvGrpSpPr>
              <a:grpSpLocks/>
            </p:cNvGrpSpPr>
            <p:nvPr/>
          </p:nvGrpSpPr>
          <p:grpSpPr bwMode="auto">
            <a:xfrm>
              <a:off x="2712817" y="1246357"/>
              <a:ext cx="2941859" cy="1459136"/>
              <a:chOff x="2608057" y="92662"/>
              <a:chExt cx="2942645" cy="1326257"/>
            </a:xfrm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2609866" y="1094803"/>
                <a:ext cx="2940836" cy="32411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sp>
          <p:sp>
            <p:nvSpPr>
              <p:cNvPr id="29" name="Прямоугольник 28"/>
              <p:cNvSpPr/>
              <p:nvPr/>
            </p:nvSpPr>
            <p:spPr>
              <a:xfrm>
                <a:off x="2608057" y="92662"/>
                <a:ext cx="2940836" cy="32411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249414" tIns="0" rIns="0" bIns="0" spcCol="1270"/>
              <a:lstStyle/>
              <a:p>
                <a:pPr marL="0" marR="0" lvl="0" indent="0" defTabSz="12446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ea typeface="+mn-ea"/>
                    <a:cs typeface="Courier New" pitchFamily="49" charset="0"/>
                  </a:rPr>
                  <a:t>Участие в ГИА</a:t>
                </a:r>
              </a:p>
            </p:txBody>
          </p:sp>
        </p:grpSp>
        <p:sp>
          <p:nvSpPr>
            <p:cNvPr id="9" name="Овал 8"/>
            <p:cNvSpPr/>
            <p:nvPr/>
          </p:nvSpPr>
          <p:spPr>
            <a:xfrm>
              <a:off x="2563183" y="1242171"/>
              <a:ext cx="200950" cy="173484"/>
            </a:xfrm>
            <a:prstGeom prst="ellipse">
              <a:avLst/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grpSp>
          <p:nvGrpSpPr>
            <p:cNvPr id="10" name="Группа 16"/>
            <p:cNvGrpSpPr>
              <a:grpSpLocks/>
            </p:cNvGrpSpPr>
            <p:nvPr/>
          </p:nvGrpSpPr>
          <p:grpSpPr bwMode="auto">
            <a:xfrm>
              <a:off x="2071689" y="2436255"/>
              <a:ext cx="5340361" cy="1989695"/>
              <a:chOff x="1258705" y="1339357"/>
              <a:chExt cx="5339663" cy="1989710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1258705" y="2117796"/>
                <a:ext cx="4506323" cy="12112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sp>
          <p:sp>
            <p:nvSpPr>
              <p:cNvPr id="27" name="Прямоугольник 26"/>
              <p:cNvSpPr/>
              <p:nvPr/>
            </p:nvSpPr>
            <p:spPr>
              <a:xfrm>
                <a:off x="1965630" y="1339357"/>
                <a:ext cx="4632738" cy="121127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180346" tIns="0" rIns="0" bIns="0" spcCol="1270"/>
              <a:lstStyle/>
              <a:p>
                <a:pPr marL="0" marR="0" lvl="0" indent="0" defTabSz="8001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ea typeface="+mn-ea"/>
                    <a:cs typeface="Courier New" pitchFamily="49" charset="0"/>
                  </a:rPr>
                  <a:t>Участие в разработке учебных планов, определении содержания вариативной части программ профессионального образования</a:t>
                </a:r>
              </a:p>
            </p:txBody>
          </p:sp>
        </p:grpSp>
        <p:grpSp>
          <p:nvGrpSpPr>
            <p:cNvPr id="11" name="Группа 20"/>
            <p:cNvGrpSpPr>
              <a:grpSpLocks/>
            </p:cNvGrpSpPr>
            <p:nvPr/>
          </p:nvGrpSpPr>
          <p:grpSpPr bwMode="auto">
            <a:xfrm>
              <a:off x="1714500" y="4104397"/>
              <a:ext cx="5437186" cy="793042"/>
              <a:chOff x="471560" y="3290033"/>
              <a:chExt cx="5438448" cy="792961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471560" y="3400439"/>
                <a:ext cx="2761304" cy="68255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sp>
          <p:sp>
            <p:nvSpPr>
              <p:cNvPr id="25" name="Прямоугольник 24"/>
              <p:cNvSpPr/>
              <p:nvPr/>
            </p:nvSpPr>
            <p:spPr>
              <a:xfrm>
                <a:off x="1697190" y="3290033"/>
                <a:ext cx="4212818" cy="68255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99766" tIns="0" rIns="0" bIns="0" spcCol="1270"/>
              <a:lstStyle/>
              <a:p>
                <a:pPr marL="0" marR="0" lvl="0" indent="0" defTabSz="8001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ea typeface="+mn-ea"/>
                    <a:cs typeface="Courier New" pitchFamily="49" charset="0"/>
                  </a:rPr>
                  <a:t>Стажировка преподавателей и мастеров п/о</a:t>
                </a:r>
              </a:p>
            </p:txBody>
          </p:sp>
        </p:grpSp>
        <p:grpSp>
          <p:nvGrpSpPr>
            <p:cNvPr id="12" name="Группа 10"/>
            <p:cNvGrpSpPr>
              <a:grpSpLocks/>
            </p:cNvGrpSpPr>
            <p:nvPr/>
          </p:nvGrpSpPr>
          <p:grpSpPr bwMode="auto">
            <a:xfrm>
              <a:off x="2675282" y="1582114"/>
              <a:ext cx="4476405" cy="1162675"/>
              <a:chOff x="1073100" y="255289"/>
              <a:chExt cx="4477602" cy="1163630"/>
            </a:xfrm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2609866" y="1094803"/>
                <a:ext cx="2940836" cy="32411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sp>
          <p:sp>
            <p:nvSpPr>
              <p:cNvPr id="23" name="Прямоугольник 22"/>
              <p:cNvSpPr/>
              <p:nvPr/>
            </p:nvSpPr>
            <p:spPr>
              <a:xfrm>
                <a:off x="1073100" y="255289"/>
                <a:ext cx="3787101" cy="60012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249414" tIns="0" rIns="0" bIns="0" spcCol="1270"/>
              <a:lstStyle/>
              <a:p>
                <a:pPr marL="0" marR="0" lvl="0" indent="0" defTabSz="12446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/>
                    <a:uLnTx/>
                    <a:uFillTx/>
                    <a:latin typeface="Courier New" pitchFamily="49" charset="0"/>
                    <a:ea typeface="+mn-ea"/>
                    <a:cs typeface="Courier New" pitchFamily="49" charset="0"/>
                  </a:rPr>
                  <a:t>Профессионально-общественная аккредитация образовательных программ</a:t>
                </a:r>
              </a:p>
            </p:txBody>
          </p:sp>
        </p:grpSp>
        <p:sp>
          <p:nvSpPr>
            <p:cNvPr id="13" name="Прямоугольник 12"/>
            <p:cNvSpPr/>
            <p:nvPr/>
          </p:nvSpPr>
          <p:spPr bwMode="auto">
            <a:xfrm>
              <a:off x="2909817" y="4757942"/>
              <a:ext cx="3551555" cy="6826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9766" tIns="0" rIns="0" bIns="0" spcCol="1270"/>
            <a:lstStyle/>
            <a:p>
              <a:pPr marL="0" marR="0" lvl="0" indent="0" defTabSz="8001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ea typeface="+mn-ea"/>
                  <a:cs typeface="Courier New" pitchFamily="49" charset="0"/>
                </a:rPr>
                <a:t>Независимая оценка сертификации квалификаций</a:t>
              </a:r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2884994" y="3522853"/>
              <a:ext cx="4152442" cy="6826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9766" tIns="0" rIns="0" bIns="0" spcCol="1270"/>
            <a:lstStyle/>
            <a:p>
              <a:pPr marL="0" marR="0" lvl="0" indent="0" defTabSz="8001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ea typeface="+mn-ea"/>
                  <a:cs typeface="Courier New" pitchFamily="49" charset="0"/>
                </a:rPr>
                <a:t>Организация учебной и производственной практики</a:t>
              </a:r>
            </a:p>
          </p:txBody>
        </p:sp>
        <p:sp>
          <p:nvSpPr>
            <p:cNvPr id="15" name="Овал 14"/>
            <p:cNvSpPr/>
            <p:nvPr/>
          </p:nvSpPr>
          <p:spPr>
            <a:xfrm>
              <a:off x="2523605" y="1908848"/>
              <a:ext cx="200950" cy="173484"/>
            </a:xfrm>
            <a:prstGeom prst="ellipse">
              <a:avLst/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6" name="Овал 15"/>
            <p:cNvSpPr/>
            <p:nvPr/>
          </p:nvSpPr>
          <p:spPr>
            <a:xfrm>
              <a:off x="2517665" y="2708810"/>
              <a:ext cx="200950" cy="173484"/>
            </a:xfrm>
            <a:prstGeom prst="ellipse">
              <a:avLst/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7" name="Овал 16"/>
            <p:cNvSpPr/>
            <p:nvPr/>
          </p:nvSpPr>
          <p:spPr>
            <a:xfrm>
              <a:off x="2550135" y="3550933"/>
              <a:ext cx="200950" cy="173484"/>
            </a:xfrm>
            <a:prstGeom prst="ellipse">
              <a:avLst/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8" name="Овал 17"/>
            <p:cNvSpPr/>
            <p:nvPr/>
          </p:nvSpPr>
          <p:spPr>
            <a:xfrm>
              <a:off x="2585812" y="4209849"/>
              <a:ext cx="200950" cy="173484"/>
            </a:xfrm>
            <a:prstGeom prst="ellipse">
              <a:avLst/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9" name="Овал 18"/>
            <p:cNvSpPr/>
            <p:nvPr/>
          </p:nvSpPr>
          <p:spPr>
            <a:xfrm>
              <a:off x="2591913" y="4841694"/>
              <a:ext cx="200950" cy="173484"/>
            </a:xfrm>
            <a:prstGeom prst="ellipse">
              <a:avLst/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20" name="Овал 19"/>
            <p:cNvSpPr/>
            <p:nvPr/>
          </p:nvSpPr>
          <p:spPr>
            <a:xfrm>
              <a:off x="2585812" y="5529402"/>
              <a:ext cx="200950" cy="173484"/>
            </a:xfrm>
            <a:prstGeom prst="ellipse">
              <a:avLst/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21" name="Прямоугольник 20"/>
            <p:cNvSpPr/>
            <p:nvPr/>
          </p:nvSpPr>
          <p:spPr bwMode="auto">
            <a:xfrm>
              <a:off x="2967700" y="5442660"/>
              <a:ext cx="2760663" cy="6826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9766" tIns="0" rIns="0" bIns="0" spcCol="1270"/>
            <a:lstStyle/>
            <a:p>
              <a:pPr marL="0" marR="0" lvl="0" indent="0" defTabSz="8001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ourier New" pitchFamily="49" charset="0"/>
                  <a:ea typeface="+mn-ea"/>
                  <a:cs typeface="Courier New" pitchFamily="49" charset="0"/>
                </a:rPr>
                <a:t>И другое</a:t>
              </a:r>
              <a:endPara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endParaRPr>
            </a:p>
          </p:txBody>
        </p:sp>
      </p:grpSp>
      <p:sp>
        <p:nvSpPr>
          <p:cNvPr id="30" name="Shape 29"/>
          <p:cNvSpPr/>
          <p:nvPr/>
        </p:nvSpPr>
        <p:spPr>
          <a:xfrm rot="21312038">
            <a:off x="-9166" y="861019"/>
            <a:ext cx="2474913" cy="4117975"/>
          </a:xfrm>
          <a:prstGeom prst="swooshArrow">
            <a:avLst>
              <a:gd name="adj1" fmla="val 25625"/>
              <a:gd name="adj2" fmla="val 25000"/>
            </a:avLst>
          </a:prstGeom>
          <a:solidFill>
            <a:srgbClr val="002060"/>
          </a:solidFill>
          <a:ln>
            <a:noFill/>
          </a:ln>
          <a:effectLst/>
        </p:spPr>
      </p:sp>
      <p:sp>
        <p:nvSpPr>
          <p:cNvPr id="31" name="Shape 30"/>
          <p:cNvSpPr/>
          <p:nvPr/>
        </p:nvSpPr>
        <p:spPr>
          <a:xfrm rot="7542860">
            <a:off x="6527871" y="1390849"/>
            <a:ext cx="2474913" cy="4117975"/>
          </a:xfrm>
          <a:prstGeom prst="swooshArrow">
            <a:avLst>
              <a:gd name="adj1" fmla="val 25625"/>
              <a:gd name="adj2" fmla="val 25000"/>
            </a:avLst>
          </a:prstGeom>
          <a:solidFill>
            <a:srgbClr val="002060"/>
          </a:solidFill>
          <a:ln>
            <a:noFill/>
          </a:ln>
          <a:effectLst/>
        </p:spPr>
      </p:sp>
    </p:spTree>
    <p:extLst>
      <p:ext uri="{BB962C8B-B14F-4D97-AF65-F5344CB8AC3E}">
        <p14:creationId xmlns:p14="http://schemas.microsoft.com/office/powerpoint/2010/main" val="2043693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3361" y="2197574"/>
            <a:ext cx="756084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Основные направления взаимодействия ГПОУ НТПП с социальными партнёрами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804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1440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Участие в разработке образовательных программ: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76165" y="1224219"/>
            <a:ext cx="5391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19.01.17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Повар, кондитер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808994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Увеличение количества часов на учебную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дисциплину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«Техническое оснащение и организация рабочего места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(инвариантная часть ФГОС)</a:t>
            </a:r>
          </a:p>
          <a:p>
            <a:pPr algn="ctr"/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     2. Введение дополнительного профессионального модуля 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«Приготовление блюд современной кухни»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87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712" y="116632"/>
            <a:ext cx="8960575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Согласование и экспертиза рабочих программ учебных дисциплин и профессиональных модулей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538" y="1916832"/>
            <a:ext cx="87124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Составление рабочих программ преподавателями, мастерами п/о;</a:t>
            </a:r>
          </a:p>
          <a:p>
            <a:pPr marL="514350" indent="-514350">
              <a:buFont typeface="+mj-lt"/>
              <a:buAutoNum type="arabicPeriod"/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Ознакомление, внесение предложений работодателями;</a:t>
            </a:r>
          </a:p>
          <a:p>
            <a:pPr marL="514350" indent="-514350">
              <a:buFont typeface="+mj-lt"/>
              <a:buAutoNum type="arabicPeriod"/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Корректировка программ;</a:t>
            </a:r>
          </a:p>
          <a:p>
            <a:pPr marL="514350" indent="-514350">
              <a:buFont typeface="+mj-lt"/>
              <a:buAutoNum type="arabicPeriod"/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Утверждение программ и согласование с работодателями.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544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8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1540" y="188640"/>
            <a:ext cx="828092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Прохождение студентами учебной и производственной практики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318" y="1821929"/>
            <a:ext cx="85781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Студент имеет возможность: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аботать  на современном технологическом оборудовании;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Работать под руководством ведущих специалистов;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олучать оплачиваемую практику;</a:t>
            </a:r>
          </a:p>
          <a:p>
            <a:pPr algn="ctr"/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Работодатель имеет возможность: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Познакомиться с потенциальным работником и вырастить его для себя.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257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183</TotalTime>
  <Words>386</Words>
  <Application>Microsoft Office PowerPoint</Application>
  <PresentationFormat>Экран (4:3)</PresentationFormat>
  <Paragraphs>73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54</cp:revision>
  <dcterms:created xsi:type="dcterms:W3CDTF">2016-09-26T07:35:50Z</dcterms:created>
  <dcterms:modified xsi:type="dcterms:W3CDTF">2016-09-27T09:57:20Z</dcterms:modified>
</cp:coreProperties>
</file>