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71" r:id="rId3"/>
    <p:sldId id="277" r:id="rId4"/>
    <p:sldId id="276" r:id="rId5"/>
    <p:sldId id="263" r:id="rId6"/>
    <p:sldId id="272" r:id="rId7"/>
    <p:sldId id="278" r:id="rId8"/>
    <p:sldId id="260" r:id="rId9"/>
    <p:sldId id="273" r:id="rId10"/>
    <p:sldId id="274" r:id="rId11"/>
    <p:sldId id="267" r:id="rId12"/>
    <p:sldId id="275" r:id="rId13"/>
  </p:sldIdLst>
  <p:sldSz cx="9144000" cy="6858000" type="screen4x3"/>
  <p:notesSz cx="6808788" cy="9939338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91" d="100"/>
          <a:sy n="91" d="100"/>
        </p:scale>
        <p:origin x="-2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5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5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20.09.2016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51520" y="5805264"/>
            <a:ext cx="8672946" cy="900336"/>
          </a:xfrm>
        </p:spPr>
        <p:txBody>
          <a:bodyPr/>
          <a:lstStyle>
            <a:extLst/>
          </a:lstStyle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Научно-практическая конференция, </a:t>
            </a:r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г.Новокузнецк</a:t>
            </a:r>
            <a:r>
              <a:rPr lang="ru-RU" sz="2000" b="1" i="1" dirty="0" smtClean="0">
                <a:solidFill>
                  <a:schemeClr val="tx1"/>
                </a:solidFill>
              </a:rPr>
              <a:t> , 27-28.09.2016 г.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95999" y="2417294"/>
            <a:ext cx="5181600" cy="6048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 smtClean="0"/>
              <a:t>«Профессиональное самоопределение обучающихся и рынок труда»</a:t>
            </a:r>
            <a:endParaRPr lang="ru-RU" sz="2400" b="1" dirty="0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790919" y="836712"/>
            <a:ext cx="6048672" cy="3600400"/>
          </a:xfrm>
          <a:prstGeom prst="rect">
            <a:avLst/>
          </a:prstGeom>
          <a:noFill/>
          <a:ln w="34925" cap="rnd" cmpd="sng" algn="ctr">
            <a:noFill/>
            <a:prstDash val="solid"/>
          </a:ln>
          <a:effectLst/>
        </p:spPr>
        <p:txBody>
          <a:bodyPr vert="horz" rtlCol="0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>
                <a:latin typeface="Arial" pitchFamily="34" charset="0"/>
                <a:cs typeface="Arial" pitchFamily="34" charset="0"/>
              </a:rPr>
              <a:t>Стратегические потребности рынка труда как основа региональной Концепции сопровождения профессионального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самоопределения обучающихся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4211960" y="4941168"/>
            <a:ext cx="2928958" cy="720080"/>
          </a:xfrm>
          <a:prstGeom prst="rect">
            <a:avLst/>
          </a:prstGeom>
          <a:noFill/>
          <a:ln w="34925" cap="rnd" cmpd="sng" algn="ctr">
            <a:noFill/>
            <a:prstDash val="solid"/>
          </a:ln>
          <a:effectLst/>
        </p:spPr>
        <p:txBody>
          <a:bodyPr vert="horz" rtlCol="0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Пахомова Е.А.,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кпн</a:t>
            </a:r>
            <a:r>
              <a:rPr kumimoji="0" lang="ru-RU" sz="2000" b="1" i="1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доцент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267"/>
              </p:ext>
            </p:extLst>
          </p:nvPr>
        </p:nvGraphicFramePr>
        <p:xfrm>
          <a:off x="1119957" y="44624"/>
          <a:ext cx="7412483" cy="608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Visio" r:id="rId4" imgW="8065629" imgH="7417710" progId="Visio.Drawing.11">
                  <p:embed/>
                </p:oleObj>
              </mc:Choice>
              <mc:Fallback>
                <p:oleObj name="Visio" r:id="rId4" imgW="8065629" imgH="74177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957" y="44624"/>
                        <a:ext cx="7412483" cy="60856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229200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Взаимосвязь </a:t>
            </a:r>
            <a:r>
              <a:rPr lang="ru-RU" sz="2400" b="1" dirty="0"/>
              <a:t>моделей профессионального самоопределения обучающихся разного уровня в рамках Концепции</a:t>
            </a:r>
          </a:p>
        </p:txBody>
      </p:sp>
    </p:spTree>
    <p:extLst>
      <p:ext uri="{BB962C8B-B14F-4D97-AF65-F5344CB8AC3E}">
        <p14:creationId xmlns:p14="http://schemas.microsoft.com/office/powerpoint/2010/main" val="3120134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09314"/>
              </p:ext>
            </p:extLst>
          </p:nvPr>
        </p:nvGraphicFramePr>
        <p:xfrm>
          <a:off x="2627784" y="116632"/>
          <a:ext cx="5512186" cy="6371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Visio" r:id="rId4" imgW="6287074" imgH="7253010" progId="Visio.Drawing.11">
                  <p:embed/>
                </p:oleObj>
              </mc:Choice>
              <mc:Fallback>
                <p:oleObj name="Visio" r:id="rId4" imgW="6287074" imgH="72530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16632"/>
                        <a:ext cx="5512186" cy="6371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933056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Организационная</a:t>
            </a:r>
          </a:p>
          <a:p>
            <a:pPr algn="ctr"/>
            <a:r>
              <a:rPr lang="ru-RU" sz="2000" b="1" dirty="0" smtClean="0"/>
              <a:t>модель </a:t>
            </a:r>
          </a:p>
          <a:p>
            <a:pPr algn="ctr"/>
            <a:r>
              <a:rPr lang="ru-RU" sz="2000" b="1" dirty="0" smtClean="0"/>
              <a:t>сопровождения </a:t>
            </a:r>
            <a:r>
              <a:rPr lang="ru-RU" sz="2000" b="1" dirty="0"/>
              <a:t>профессионального самоопределения обучающихся образовательной </a:t>
            </a:r>
            <a:r>
              <a:rPr lang="ru-RU" sz="2000" b="1" dirty="0" smtClean="0"/>
              <a:t>организации</a:t>
            </a:r>
            <a:endParaRPr lang="ru-RU" sz="2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4"/>
            <a:ext cx="1259606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4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51520" y="5805264"/>
            <a:ext cx="8672946" cy="900336"/>
          </a:xfrm>
        </p:spPr>
        <p:txBody>
          <a:bodyPr/>
          <a:lstStyle>
            <a:extLst/>
          </a:lstStyle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Научно-практическая конференция, </a:t>
            </a:r>
          </a:p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г.Новокузнецк</a:t>
            </a:r>
            <a:r>
              <a:rPr lang="ru-RU" sz="2000" b="1" i="1" dirty="0" smtClean="0">
                <a:solidFill>
                  <a:schemeClr val="tx1"/>
                </a:solidFill>
              </a:rPr>
              <a:t> , 27-28.09.2016 г.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595999" y="2417294"/>
            <a:ext cx="5181600" cy="6048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 smtClean="0"/>
              <a:t>«Профессиональное самоопределение обучающихся и рынок труда»</a:t>
            </a:r>
            <a:endParaRPr lang="ru-RU" sz="2400" b="1" dirty="0"/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790919" y="836712"/>
            <a:ext cx="6048672" cy="3600400"/>
          </a:xfrm>
          <a:prstGeom prst="rect">
            <a:avLst/>
          </a:prstGeom>
          <a:noFill/>
          <a:ln w="34925" cap="rnd" cmpd="sng" algn="ctr">
            <a:noFill/>
            <a:prstDash val="solid"/>
          </a:ln>
          <a:effectLst/>
        </p:spPr>
        <p:txBody>
          <a:bodyPr vert="horz" rtlCol="0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noProof="0" dirty="0" smtClean="0">
                <a:latin typeface="Arial" pitchFamily="34" charset="0"/>
                <a:cs typeface="Arial" pitchFamily="34" charset="0"/>
              </a:rPr>
              <a:t>Стратегические потребности рынка труда как основа региональной Концепции сопровождения профессионального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самоопределения обучающихся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4211960" y="4941168"/>
            <a:ext cx="2928958" cy="720080"/>
          </a:xfrm>
          <a:prstGeom prst="rect">
            <a:avLst/>
          </a:prstGeom>
          <a:noFill/>
          <a:ln w="34925" cap="rnd" cmpd="sng" algn="ctr">
            <a:noFill/>
            <a:prstDash val="solid"/>
          </a:ln>
          <a:effectLst/>
        </p:spPr>
        <p:txBody>
          <a:bodyPr vert="horz" rtlCol="0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i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Пахомова Е.А.,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1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кпн</a:t>
            </a:r>
            <a:r>
              <a:rPr kumimoji="0" lang="ru-RU" sz="2000" b="1" i="1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доцент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725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589240"/>
            <a:ext cx="2237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Промышленная </a:t>
            </a:r>
          </a:p>
          <a:p>
            <a:pPr algn="ctr"/>
            <a:r>
              <a:rPr lang="ru-RU" b="1" dirty="0" smtClean="0"/>
              <a:t>специализация </a:t>
            </a:r>
          </a:p>
          <a:p>
            <a:pPr algn="ctr"/>
            <a:r>
              <a:rPr lang="ru-RU" b="1" dirty="0" smtClean="0"/>
              <a:t>области</a:t>
            </a:r>
            <a:endParaRPr lang="ru-RU" b="1" dirty="0"/>
          </a:p>
        </p:txBody>
      </p:sp>
      <p:pic>
        <p:nvPicPr>
          <p:cNvPr id="1032" name="Picture 8" descr="D:\кар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30" y="-42141"/>
            <a:ext cx="6093918" cy="68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4"/>
            <a:ext cx="16383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5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Районы агломераций региона</a:t>
            </a:r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4"/>
            <a:ext cx="16383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D:\карта сх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67" y="26094"/>
            <a:ext cx="6566585" cy="67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11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02876"/>
              </p:ext>
            </p:extLst>
          </p:nvPr>
        </p:nvGraphicFramePr>
        <p:xfrm>
          <a:off x="179512" y="1052736"/>
          <a:ext cx="8259321" cy="476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Visio" r:id="rId4" imgW="8699091" imgH="5008230" progId="Visio.Drawing.11">
                  <p:embed/>
                </p:oleObj>
              </mc:Choice>
              <mc:Fallback>
                <p:oleObj name="Visio" r:id="rId4" imgW="8699091" imgH="50082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052736"/>
                        <a:ext cx="8259321" cy="4761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58607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Взаимосвязь компонентов кластерной инфраструктуры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803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/>
              <a:t>«…Кластерная </a:t>
            </a:r>
            <a:r>
              <a:rPr lang="ru-RU" sz="1600" b="1" dirty="0"/>
              <a:t>политика </a:t>
            </a:r>
            <a:r>
              <a:rPr lang="ru-RU" sz="1600" b="1" dirty="0" smtClean="0"/>
              <a:t>– инновационный инструмент </a:t>
            </a:r>
            <a:r>
              <a:rPr lang="ru-RU" sz="1600" b="1" dirty="0"/>
              <a:t>управления 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экономическим </a:t>
            </a:r>
            <a:r>
              <a:rPr lang="ru-RU" sz="1600" b="1" dirty="0"/>
              <a:t>пространством Кемеровской </a:t>
            </a:r>
            <a:r>
              <a:rPr lang="ru-RU" sz="1600" b="1" dirty="0" smtClean="0"/>
              <a:t>области…»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6396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321920"/>
              </p:ext>
            </p:extLst>
          </p:nvPr>
        </p:nvGraphicFramePr>
        <p:xfrm>
          <a:off x="611560" y="116632"/>
          <a:ext cx="7630156" cy="547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4" imgW="5736003" imgH="4063230" progId="Visio.Drawing.11">
                  <p:embed/>
                </p:oleObj>
              </mc:Choice>
              <mc:Fallback>
                <p:oleObj name="Visio" r:id="rId4" imgW="5736003" imgH="40632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6632"/>
                        <a:ext cx="7630156" cy="5479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9712" y="5805264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Структура взаимодействия элементов </a:t>
            </a:r>
          </a:p>
          <a:p>
            <a:pPr algn="ctr"/>
            <a:r>
              <a:rPr lang="ru-RU" sz="2400" b="1" dirty="0"/>
              <a:t>углехимического кластера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20654"/>
              </p:ext>
            </p:extLst>
          </p:nvPr>
        </p:nvGraphicFramePr>
        <p:xfrm>
          <a:off x="539552" y="31470"/>
          <a:ext cx="7668344" cy="550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4" imgW="5736003" imgH="4063230" progId="Visio.Drawing.11">
                  <p:embed/>
                </p:oleObj>
              </mc:Choice>
              <mc:Fallback>
                <p:oleObj name="Visio" r:id="rId4" imgW="5736003" imgH="40632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470"/>
                        <a:ext cx="7668344" cy="550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73652" y="5733256"/>
            <a:ext cx="5550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Структура взаимодействия элементов </a:t>
            </a:r>
          </a:p>
          <a:p>
            <a:pPr algn="ctr"/>
            <a:r>
              <a:rPr lang="ru-RU" sz="2400" b="1" dirty="0"/>
              <a:t>агропромышленного </a:t>
            </a:r>
            <a:r>
              <a:rPr lang="ru-RU" sz="2400" b="1" dirty="0" smtClean="0"/>
              <a:t>кластера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45792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1801234" y="174343"/>
            <a:ext cx="5184577" cy="806385"/>
          </a:xfrm>
          <a:prstGeom prst="rect">
            <a:avLst/>
          </a:prstGeom>
          <a:solidFill>
            <a:srgbClr val="FFFF66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2" charset="0"/>
                <a:ea typeface="+mj-ea"/>
                <a:cs typeface="+mj-cs"/>
              </a:rPr>
              <a:t>Факторы, определяющие развитие кластеров: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2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-территориальная </a:t>
            </a:r>
            <a:r>
              <a:rPr lang="ru-RU" sz="3000" b="1" dirty="0"/>
              <a:t>концентрация предприятий, </a:t>
            </a:r>
            <a:endParaRPr lang="ru-RU" sz="3000" b="1" dirty="0" smtClean="0"/>
          </a:p>
          <a:p>
            <a:r>
              <a:rPr lang="ru-RU" sz="3000" b="1" dirty="0"/>
              <a:t>-</a:t>
            </a:r>
            <a:r>
              <a:rPr lang="ru-RU" sz="3000" b="1" dirty="0" smtClean="0"/>
              <a:t>широкий </a:t>
            </a:r>
            <a:r>
              <a:rPr lang="ru-RU" sz="3000" b="1" dirty="0"/>
              <a:t>набор участников, достаточный для возникновения позитивных эффектов кластерного </a:t>
            </a:r>
            <a:r>
              <a:rPr lang="ru-RU" sz="3000" b="1" dirty="0" smtClean="0"/>
              <a:t>взаимодействия; </a:t>
            </a:r>
          </a:p>
          <a:p>
            <a:r>
              <a:rPr lang="ru-RU" sz="3000" b="1" dirty="0"/>
              <a:t>-</a:t>
            </a:r>
            <a:r>
              <a:rPr lang="ru-RU" sz="3000" b="1" dirty="0" smtClean="0"/>
              <a:t>наличие </a:t>
            </a:r>
            <a:r>
              <a:rPr lang="ru-RU" sz="3000" b="1" dirty="0"/>
              <a:t>практики координации деятельности по коллективному продвижению товаров и услуг на внутреннем </a:t>
            </a:r>
            <a:r>
              <a:rPr lang="ru-RU" sz="3000" b="1" dirty="0" smtClean="0"/>
              <a:t>рынке; </a:t>
            </a:r>
          </a:p>
          <a:p>
            <a:r>
              <a:rPr lang="ru-RU" sz="3000" b="1" dirty="0" smtClean="0"/>
              <a:t>-</a:t>
            </a:r>
            <a:r>
              <a:rPr lang="ru-RU" sz="3000" b="1" i="1" dirty="0" smtClean="0"/>
              <a:t>требуемое </a:t>
            </a:r>
            <a:r>
              <a:rPr lang="ru-RU" sz="3000" b="1" i="1" dirty="0"/>
              <a:t>количество кадров необходимой квалификации и направления </a:t>
            </a:r>
            <a:r>
              <a:rPr lang="ru-RU" sz="3000" b="1" i="1" dirty="0" smtClean="0"/>
              <a:t>подготовки </a:t>
            </a:r>
            <a:endParaRPr lang="ru-RU" sz="3000" b="1" i="1" dirty="0"/>
          </a:p>
        </p:txBody>
      </p:sp>
    </p:spTree>
    <p:extLst>
      <p:ext uri="{BB962C8B-B14F-4D97-AF65-F5344CB8AC3E}">
        <p14:creationId xmlns:p14="http://schemas.microsoft.com/office/powerpoint/2010/main" val="2631468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6580"/>
            <a:ext cx="5452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«Концепция организационно-педагогического сопровождения профессионального самоопределения обучающихся в условиях непрерывности образования», Москва, ФГАУ «ФИРО», 2012 г., 2015 г.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808012"/>
            <a:ext cx="558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«Стратегия </a:t>
            </a:r>
            <a:r>
              <a:rPr lang="ru-RU" sz="2400" b="1" dirty="0"/>
              <a:t>развития системы сопровождения профессионального самоопределения обучающихся в 2015-2020 гг</a:t>
            </a:r>
            <a:r>
              <a:rPr lang="ru-RU" sz="2400" b="1" dirty="0" smtClean="0"/>
              <a:t>.» (проект), Москва, ФГАУ «ФИРО», 2015 г.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611" y="5230881"/>
            <a:ext cx="65732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Arial Black" pitchFamily="34" charset="0"/>
                <a:cs typeface="Arial" pitchFamily="34" charset="0"/>
              </a:rPr>
              <a:t>Концепция </a:t>
            </a:r>
            <a:r>
              <a:rPr lang="ru-RU" sz="2400" i="1" dirty="0">
                <a:latin typeface="Arial Black" pitchFamily="34" charset="0"/>
                <a:cs typeface="Arial" pitchFamily="34" charset="0"/>
              </a:rPr>
              <a:t>развития профессионального </a:t>
            </a:r>
            <a:r>
              <a:rPr lang="ru-RU" sz="2400" i="1" dirty="0" smtClean="0">
                <a:latin typeface="Arial Black" pitchFamily="34" charset="0"/>
                <a:cs typeface="Arial" pitchFamily="34" charset="0"/>
              </a:rPr>
              <a:t>самоопределения обучающихся,</a:t>
            </a:r>
          </a:p>
          <a:p>
            <a:pPr algn="ctr"/>
            <a:r>
              <a:rPr lang="ru-RU" sz="1600" i="1" dirty="0" smtClean="0">
                <a:latin typeface="Arial Black" pitchFamily="34" charset="0"/>
                <a:cs typeface="Arial" pitchFamily="34" charset="0"/>
              </a:rPr>
              <a:t>Кемерово, 2016 г.</a:t>
            </a:r>
            <a:endParaRPr lang="ru-RU" sz="1600" i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115616" y="2808012"/>
            <a:ext cx="115212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559000">
            <a:off x="5329247" y="4732177"/>
            <a:ext cx="115212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189926">
            <a:off x="5320089" y="1951111"/>
            <a:ext cx="1152128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D:\фир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399"/>
            <a:ext cx="694457" cy="6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фир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59" y="2564904"/>
            <a:ext cx="694457" cy="69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61028"/>
              </p:ext>
            </p:extLst>
          </p:nvPr>
        </p:nvGraphicFramePr>
        <p:xfrm>
          <a:off x="107504" y="332656"/>
          <a:ext cx="8433624" cy="501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isio" r:id="rId4" imgW="10498987" imgH="6232410" progId="Visio.Drawing.11">
                  <p:embed/>
                </p:oleObj>
              </mc:Choice>
              <mc:Fallback>
                <p:oleObj name="Visio" r:id="rId4" imgW="10498987" imgH="62324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32656"/>
                        <a:ext cx="8433624" cy="5013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55776" y="5517232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Структурная взаимосвязь инвариантной </a:t>
            </a:r>
            <a:r>
              <a:rPr lang="ru-RU" sz="2400" b="1" dirty="0"/>
              <a:t>и вариативной части Концепции</a:t>
            </a:r>
          </a:p>
        </p:txBody>
      </p:sp>
    </p:spTree>
    <p:extLst>
      <p:ext uri="{BB962C8B-B14F-4D97-AF65-F5344CB8AC3E}">
        <p14:creationId xmlns:p14="http://schemas.microsoft.com/office/powerpoint/2010/main" val="4281839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244</Words>
  <Application>Microsoft Office PowerPoint</Application>
  <PresentationFormat>Экран (4:3)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ContemporaryPhotoAlbum</vt:lpstr>
      <vt:lpstr>Документ Microsoft Office 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2011-06-01T08:07:15Z</dcterms:created>
  <dcterms:modified xsi:type="dcterms:W3CDTF">2016-09-20T06:25:54Z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