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2" r:id="rId4"/>
    <p:sldId id="257" r:id="rId5"/>
    <p:sldId id="266" r:id="rId6"/>
    <p:sldId id="264" r:id="rId7"/>
    <p:sldId id="265" r:id="rId8"/>
    <p:sldId id="267" r:id="rId9"/>
    <p:sldId id="271" r:id="rId10"/>
    <p:sldId id="268" r:id="rId11"/>
    <p:sldId id="269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877D0F-BED7-440A-8B0F-C9FF88FF07D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AAE569-2AED-42DF-AC92-28612433A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877272"/>
            <a:ext cx="8172400" cy="79032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жук л. в., преподаватель </a:t>
            </a:r>
            <a:r>
              <a:rPr lang="ru-RU" sz="2400" dirty="0" err="1" smtClean="0"/>
              <a:t>гпоу</a:t>
            </a:r>
            <a:r>
              <a:rPr lang="ru-RU" sz="2400" dirty="0" smtClean="0"/>
              <a:t> </a:t>
            </a:r>
            <a:r>
              <a:rPr lang="ru-RU" sz="2400" dirty="0" err="1" smtClean="0"/>
              <a:t>нтстисо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/>
              <a:t>Элективные  курсы как одна из современных форм профессиональной ориентации молодежи</a:t>
            </a:r>
            <a:endParaRPr lang="ru-RU" sz="4000" b="1" dirty="0"/>
          </a:p>
        </p:txBody>
      </p:sp>
      <p:pic>
        <p:nvPicPr>
          <p:cNvPr id="4" name="Рисунок 3" descr="E:\DSC01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90266"/>
            <a:ext cx="3477301" cy="288799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8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\\server\Общая$\Жук Л.В\2016-09-19 благодарность\отзыв род 001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59"/>
          <a:stretch/>
        </p:blipFill>
        <p:spPr bwMode="auto">
          <a:xfrm>
            <a:off x="683568" y="332656"/>
            <a:ext cx="7416824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\\server\Общая$\Жук Л.В\2016-09-19 благодарность\отзыв дети 001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0"/>
          <a:stretch/>
        </p:blipFill>
        <p:spPr bwMode="auto">
          <a:xfrm>
            <a:off x="611560" y="260648"/>
            <a:ext cx="7848872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\\server\Общая$\Жук Л.В\2016-09-19 благодарность\благодарность 001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2"/>
          <a:stretch/>
        </p:blipFill>
        <p:spPr bwMode="auto">
          <a:xfrm>
            <a:off x="683568" y="260648"/>
            <a:ext cx="7848872" cy="630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115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115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1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профориентации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Дни открытых дверей</a:t>
            </a:r>
          </a:p>
          <a:p>
            <a:pPr marL="0" indent="0">
              <a:buNone/>
            </a:pPr>
            <a:r>
              <a:rPr lang="ru-RU" dirty="0" smtClean="0"/>
              <a:t>Проведение мастер – классов</a:t>
            </a:r>
          </a:p>
          <a:p>
            <a:pPr marL="0" indent="0">
              <a:buNone/>
            </a:pPr>
            <a:r>
              <a:rPr lang="ru-RU" dirty="0" smtClean="0"/>
              <a:t> Элективные курсы</a:t>
            </a:r>
            <a:endParaRPr lang="ru-RU" dirty="0"/>
          </a:p>
        </p:txBody>
      </p:sp>
      <p:pic>
        <p:nvPicPr>
          <p:cNvPr id="1026" name="Picture 2" descr="D:\проект рабочие\02.02День открытых двер\02.02День открытых дверей\_DSC4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133351" cy="32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ект рабочие\вести с эл. курсов\DSC0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07" y="3708518"/>
            <a:ext cx="3275713" cy="24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Элективные курсы </a:t>
            </a:r>
            <a:r>
              <a:rPr lang="ru-RU" dirty="0" smtClean="0"/>
              <a:t>– это курсы, направленность которых школьник выбирает самостоятельно. </a:t>
            </a:r>
            <a:endParaRPr lang="ru-RU" dirty="0"/>
          </a:p>
        </p:txBody>
      </p:sp>
      <p:pic>
        <p:nvPicPr>
          <p:cNvPr id="1026" name="Picture 2" descr="F:\проект русал\DSC0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9637"/>
            <a:ext cx="4080453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4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Задачи 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544616"/>
          </a:xfrm>
        </p:spPr>
        <p:txBody>
          <a:bodyPr>
            <a:normAutofit/>
          </a:bodyPr>
          <a:lstStyle/>
          <a:p>
            <a:endParaRPr lang="ru-RU" b="1" u="sng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20884"/>
              </p:ext>
            </p:extLst>
          </p:nvPr>
        </p:nvGraphicFramePr>
        <p:xfrm>
          <a:off x="395535" y="1124744"/>
          <a:ext cx="8568954" cy="522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657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/>
                          <a:ea typeface="Times New Roman"/>
                        </a:rPr>
                        <a:t>образовательные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/>
                          <a:ea typeface="Times New Roman"/>
                        </a:rPr>
                        <a:t>развивающие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/>
                          <a:ea typeface="Times New Roman"/>
                        </a:rPr>
                        <a:t>воспитательные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  <a:tr h="45269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развитие умения собирать электрические цепи;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формирование  основных навыков чтения электрических схем;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формирование навыков работы с электроизмерительными приборами.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развитие образного и логического мышления;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развитие навыков самостоятельной работы;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развитие творческого потенциала обучающихся.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формирование умения работать в команде;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воспитание культуры трудовой деятельности;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- развитие интереса к специальностям технического профиля.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6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Выполнение практических работ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7" y="1268760"/>
          <a:ext cx="8568951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32"/>
                <a:gridCol w="5053863"/>
                <a:gridCol w="915975"/>
                <a:gridCol w="992306"/>
                <a:gridCol w="915975"/>
              </a:tblGrid>
              <a:tr h="1550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Практическая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/>
                          <a:ea typeface="Calibri"/>
                          <a:cs typeface="Times New Roman"/>
                        </a:rPr>
                        <a:t>делал </a:t>
                      </a: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с  преподавателем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/>
                          <a:ea typeface="Calibri"/>
                          <a:cs typeface="Times New Roman"/>
                        </a:rPr>
                        <a:t>делал </a:t>
                      </a: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при незначительном участии преподавателя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/>
                          <a:ea typeface="Calibri"/>
                          <a:cs typeface="Times New Roman"/>
                        </a:rPr>
                        <a:t>делал </a:t>
                      </a: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самостоятельно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простейших электрических цепей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цепей по схемам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Изображение схемы электрической цепи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простейших электроприборов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сигнализаций, реагирующих на звук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сигнализаций, реагирующих на свет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сигнализаций, реагирующих на шум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сигнализаций, реагирующих на дым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Сборка и принцип работы электрической схемы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Предполагаемые результаты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71599"/>
            <a:ext cx="8686800" cy="54864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Обучающиеся должны знать: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понятия постоянного и переменного тока;</a:t>
            </a:r>
          </a:p>
          <a:p>
            <a:pPr marL="0" indent="0">
              <a:buNone/>
            </a:pPr>
            <a:r>
              <a:rPr lang="ru-RU" dirty="0"/>
              <a:t>- закон Ома для участка цепи и закономерности параллельного и последовательного соединения элементов;</a:t>
            </a:r>
          </a:p>
          <a:p>
            <a:pPr marL="0" indent="0">
              <a:buNone/>
            </a:pPr>
            <a:r>
              <a:rPr lang="ru-RU" dirty="0"/>
              <a:t>- разнообразие условных обозначений на схемах для элементов управления и защиты;</a:t>
            </a:r>
          </a:p>
          <a:p>
            <a:pPr marL="0" indent="0">
              <a:buNone/>
            </a:pPr>
            <a:r>
              <a:rPr lang="ru-RU" dirty="0"/>
              <a:t>- элементы бытовых электрических цепей, особенности их соединения;</a:t>
            </a:r>
          </a:p>
          <a:p>
            <a:pPr marL="0" indent="0">
              <a:buNone/>
            </a:pPr>
            <a:r>
              <a:rPr lang="ru-RU" dirty="0"/>
              <a:t>- правила техники безопасности при работе с электрическим током;</a:t>
            </a:r>
          </a:p>
          <a:p>
            <a:pPr marL="0" indent="0">
              <a:buNone/>
            </a:pPr>
            <a:r>
              <a:rPr lang="ru-RU" dirty="0"/>
              <a:t>- применение и принцип работы основных электротехнических устройств.</a:t>
            </a:r>
          </a:p>
          <a:p>
            <a:pPr marL="0" indent="0">
              <a:buNone/>
            </a:pPr>
            <a:r>
              <a:rPr lang="ru-RU" b="1" dirty="0"/>
              <a:t>Д</a:t>
            </a:r>
            <a:r>
              <a:rPr lang="ru-RU" b="1" dirty="0" smtClean="0"/>
              <a:t>олжны </a:t>
            </a:r>
            <a:r>
              <a:rPr lang="ru-RU" b="1" dirty="0"/>
              <a:t>уметь: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читать электрические схемы;</a:t>
            </a:r>
          </a:p>
          <a:p>
            <a:pPr marL="0" indent="0">
              <a:buNone/>
            </a:pPr>
            <a:r>
              <a:rPr lang="ru-RU" dirty="0"/>
              <a:t>- собирать простейшие электрические схемы, в том числе сигнализации;</a:t>
            </a:r>
          </a:p>
          <a:p>
            <a:pPr marL="0" indent="0">
              <a:buNone/>
            </a:pPr>
            <a:r>
              <a:rPr lang="ru-RU" dirty="0"/>
              <a:t>- анализировать электрические схемы, находить обрывы и неполадки;</a:t>
            </a:r>
          </a:p>
          <a:p>
            <a:pPr marL="0" indent="0">
              <a:buNone/>
            </a:pPr>
            <a:r>
              <a:rPr lang="ru-RU" dirty="0"/>
              <a:t>- выбирать нужные элементы для сборки цепей;</a:t>
            </a:r>
          </a:p>
          <a:p>
            <a:pPr marL="0" indent="0">
              <a:buNone/>
            </a:pPr>
            <a:r>
              <a:rPr lang="ru-RU" dirty="0"/>
              <a:t>- снимать показания с электроизмерительных приборов. </a:t>
            </a:r>
          </a:p>
        </p:txBody>
      </p:sp>
    </p:spTree>
    <p:extLst>
      <p:ext uri="{BB962C8B-B14F-4D97-AF65-F5344CB8AC3E}">
        <p14:creationId xmlns:p14="http://schemas.microsoft.com/office/powerpoint/2010/main" val="4327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Итоговые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Формы подведения итогов:</a:t>
            </a:r>
          </a:p>
          <a:p>
            <a:pPr marL="0" indent="0">
              <a:buNone/>
            </a:pPr>
            <a:r>
              <a:rPr lang="ru-RU" dirty="0"/>
              <a:t>- тематическая игра в форме «Что? Где? Когда?»;</a:t>
            </a:r>
          </a:p>
          <a:p>
            <a:pPr marL="0" indent="0">
              <a:buNone/>
            </a:pPr>
            <a:r>
              <a:rPr lang="ru-RU" dirty="0"/>
              <a:t>- участие в диспуте «Роль электричества в современном мире»;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итоговая </a:t>
            </a:r>
            <a:r>
              <a:rPr lang="ru-RU" dirty="0"/>
              <a:t>практическая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в мастерских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техникума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DSC01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2831">
            <a:off x="5187265" y="4026344"/>
            <a:ext cx="3440565" cy="24057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Примерные вопросы для диспута: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Почему электричество получило такое широкое распространение в современном обществе?</a:t>
            </a:r>
          </a:p>
          <a:p>
            <a:pPr lvl="0"/>
            <a:r>
              <a:rPr lang="ru-RU" dirty="0" smtClean="0"/>
              <a:t>Как начиналась история электрического века?</a:t>
            </a:r>
          </a:p>
          <a:p>
            <a:pPr lvl="0"/>
            <a:r>
              <a:rPr lang="ru-RU" dirty="0" smtClean="0"/>
              <a:t>Расскажите о вкладе русских и советских ученых в развитие электричества.</a:t>
            </a:r>
          </a:p>
          <a:p>
            <a:pPr lvl="0"/>
            <a:r>
              <a:rPr lang="ru-RU" dirty="0" smtClean="0"/>
              <a:t>Какие профессии, связанные с электрическими явлениями, Вы знаете и в чем их особенности?</a:t>
            </a:r>
          </a:p>
          <a:p>
            <a:pPr lvl="0"/>
            <a:r>
              <a:rPr lang="ru-RU" dirty="0" smtClean="0"/>
              <a:t>Какова роль электричества в жизни современного города?</a:t>
            </a:r>
          </a:p>
          <a:p>
            <a:pPr lvl="0"/>
            <a:r>
              <a:rPr lang="ru-RU" dirty="0" smtClean="0"/>
              <a:t>Что Вы знаете о системе энергоснабжения?</a:t>
            </a:r>
          </a:p>
          <a:p>
            <a:pPr lvl="0"/>
            <a:r>
              <a:rPr lang="ru-RU" dirty="0" smtClean="0"/>
              <a:t>Как обеспечить пожарную безопасность зданий и сооружений?</a:t>
            </a:r>
          </a:p>
          <a:p>
            <a:pPr lvl="0"/>
            <a:r>
              <a:rPr lang="ru-RU" dirty="0" smtClean="0"/>
              <a:t>Как устроено радио? Как работают различные виды сигнализации?</a:t>
            </a:r>
          </a:p>
          <a:p>
            <a:pPr lvl="0"/>
            <a:r>
              <a:rPr lang="ru-RU" dirty="0" smtClean="0"/>
              <a:t>Как работают различные виды сигнализации?</a:t>
            </a:r>
          </a:p>
          <a:p>
            <a:pPr lvl="0"/>
            <a:r>
              <a:rPr lang="ru-RU" dirty="0" smtClean="0"/>
              <a:t>Какая профессия, связанная с электричеством, кажется Вам наиболее привлекательной и почему?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6472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463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жук л. в., преподаватель гпоу нтстисо</vt:lpstr>
      <vt:lpstr>Направления профориентации школьников</vt:lpstr>
      <vt:lpstr>Презентация PowerPoint</vt:lpstr>
      <vt:lpstr>Задачи  курса</vt:lpstr>
      <vt:lpstr>Выполнение практических работ</vt:lpstr>
      <vt:lpstr>Предполагаемые результаты обучения</vt:lpstr>
      <vt:lpstr>Итоговые занятия</vt:lpstr>
      <vt:lpstr>Примерные вопросы для диспута: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21</cp:revision>
  <dcterms:created xsi:type="dcterms:W3CDTF">2016-04-21T12:43:11Z</dcterms:created>
  <dcterms:modified xsi:type="dcterms:W3CDTF">2016-09-27T16:30:19Z</dcterms:modified>
</cp:coreProperties>
</file>