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59" r:id="rId6"/>
    <p:sldId id="269" r:id="rId7"/>
    <p:sldId id="261" r:id="rId8"/>
    <p:sldId id="271" r:id="rId9"/>
    <p:sldId id="273" r:id="rId10"/>
    <p:sldId id="276" r:id="rId11"/>
    <p:sldId id="278" r:id="rId12"/>
    <p:sldId id="280" r:id="rId13"/>
    <p:sldId id="264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 varScale="1">
        <p:scale>
          <a:sx n="60" d="100"/>
          <a:sy n="60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2013-14 уч.г.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Монтер пути</c:v>
                </c:pt>
                <c:pt idx="1">
                  <c:v>Сигналист</c:v>
                </c:pt>
                <c:pt idx="2">
                  <c:v>Деж. по пер.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2014-15 уч.г.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Монтер пути</c:v>
                </c:pt>
                <c:pt idx="1">
                  <c:v>Сигналист</c:v>
                </c:pt>
                <c:pt idx="2">
                  <c:v>Деж. по пер.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88</c:v>
                </c:pt>
                <c:pt idx="1">
                  <c:v>0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2015-16 УЧ.Г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0988301737778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Монтер пути</c:v>
                </c:pt>
                <c:pt idx="1">
                  <c:v>Сигналист</c:v>
                </c:pt>
                <c:pt idx="2">
                  <c:v>Деж. по пер.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81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528384"/>
        <c:axId val="68546560"/>
        <c:axId val="0"/>
      </c:bar3DChart>
      <c:catAx>
        <c:axId val="68528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68546560"/>
        <c:crosses val="autoZero"/>
        <c:auto val="1"/>
        <c:lblAlgn val="ctr"/>
        <c:lblOffset val="100"/>
        <c:noMultiLvlLbl val="0"/>
      </c:catAx>
      <c:valAx>
        <c:axId val="685465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8528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</a:t>
            </a:r>
            <a:r>
              <a:rPr lang="ru-RU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выпускников </a:t>
            </a:r>
          </a:p>
          <a:p>
            <a:pPr>
              <a:defRPr/>
            </a:pPr>
            <a:r>
              <a:rPr lang="ru-RU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08.02.10 в 2016г</a:t>
            </a:r>
            <a:endParaRPr lang="ru-RU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(количество человек)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9347108731038041"/>
          <c:y val="2.282423731223978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Всего </c:v>
                </c:pt>
                <c:pt idx="1">
                  <c:v>Направлено на работу </c:v>
                </c:pt>
                <c:pt idx="2">
                  <c:v>ВУЗ </c:v>
                </c:pt>
                <c:pt idx="3">
                  <c:v>РА </c:v>
                </c:pt>
                <c:pt idx="4">
                  <c:v>ЦЗН </c:v>
                </c:pt>
                <c:pt idx="5">
                  <c:v>Свободное трудоустройство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%">
                  <c:v>100</c:v>
                </c:pt>
                <c:pt idx="1">
                  <c:v>75</c:v>
                </c:pt>
                <c:pt idx="2">
                  <c:v>5</c:v>
                </c:pt>
                <c:pt idx="3">
                  <c:v>10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41"/>
        <c:axId val="110132608"/>
        <c:axId val="110154880"/>
      </c:barChart>
      <c:catAx>
        <c:axId val="110132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10154880"/>
        <c:crosses val="autoZero"/>
        <c:auto val="1"/>
        <c:lblAlgn val="ctr"/>
        <c:lblOffset val="100"/>
        <c:noMultiLvlLbl val="0"/>
      </c:catAx>
      <c:valAx>
        <c:axId val="110154880"/>
        <c:scaling>
          <c:orientation val="minMax"/>
          <c:max val="100"/>
          <c:min val="0"/>
        </c:scaling>
        <c:delete val="0"/>
        <c:axPos val="l"/>
        <c:majorGridlines/>
        <c:numFmt formatCode="@" sourceLinked="0"/>
        <c:majorTickMark val="out"/>
        <c:minorTickMark val="none"/>
        <c:tickLblPos val="nextTo"/>
        <c:crossAx val="110132608"/>
        <c:crosses val="autoZero"/>
        <c:crossBetween val="between"/>
        <c:majorUnit val="20"/>
        <c:min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0.09174</cdr:x>
      <cdr:y>0.13242</cdr:y>
    </cdr:from>
    <cdr:to>
      <cdr:x>0.20824</cdr:x>
      <cdr:y>0.27255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8640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0.08257</cdr:x>
      <cdr:y>0.13242</cdr:y>
    </cdr:from>
    <cdr:to>
      <cdr:x>0.19907</cdr:x>
      <cdr:y>0.27255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8072" y="8640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</a:rPr>
            <a:t>19 </a:t>
          </a:r>
          <a:r>
            <a:rPr lang="ru-RU" sz="1600" dirty="0" smtClean="0">
              <a:solidFill>
                <a:schemeClr val="tx1"/>
              </a:solidFill>
            </a:rPr>
            <a:t>чел</a:t>
          </a:r>
          <a:r>
            <a:rPr lang="ru-RU" sz="1600" dirty="0" smtClean="0">
              <a:solidFill>
                <a:schemeClr val="tx1"/>
              </a:solidFill>
            </a:rPr>
            <a:t>.(100%)</a:t>
          </a:r>
          <a:r>
            <a:rPr lang="ru-RU" sz="1100" dirty="0" smtClean="0"/>
            <a:t>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0.22936</cdr:x>
      <cdr:y>0.23174</cdr:y>
    </cdr:from>
    <cdr:to>
      <cdr:x>0.34586</cdr:x>
      <cdr:y>0.37187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15121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</a:rPr>
            <a:t>14 </a:t>
          </a:r>
          <a:r>
            <a:rPr lang="ru-RU" sz="1600" dirty="0" smtClean="0">
              <a:solidFill>
                <a:schemeClr val="tx1"/>
              </a:solidFill>
            </a:rPr>
            <a:t>чел.(75%)</a:t>
          </a:r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0.38532</cdr:x>
      <cdr:y>0.54072</cdr:y>
    </cdr:from>
    <cdr:to>
      <cdr:x>0.50182</cdr:x>
      <cdr:y>0.68085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24336" y="35283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</a:rPr>
            <a:t>1 чел.</a:t>
          </a:r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0.55046</cdr:x>
      <cdr:y>0.49658</cdr:y>
    </cdr:from>
    <cdr:to>
      <cdr:x>0.66696</cdr:x>
      <cdr:y>0.63671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32403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0.57798</cdr:x>
      <cdr:y>0.51865</cdr:y>
    </cdr:from>
    <cdr:to>
      <cdr:x>0.69448</cdr:x>
      <cdr:y>0.65878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536504" y="33843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0.54128</cdr:x>
      <cdr:y>0.49658</cdr:y>
    </cdr:from>
    <cdr:to>
      <cdr:x>0.65779</cdr:x>
      <cdr:y>0.63671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248472" y="32403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chemeClr val="tx1"/>
              </a:solidFill>
            </a:rPr>
            <a:t>4</a:t>
          </a:r>
          <a:r>
            <a:rPr lang="ru-RU" sz="1600" dirty="0" smtClean="0">
              <a:solidFill>
                <a:schemeClr val="tx1"/>
              </a:solidFill>
            </a:rPr>
            <a:t> чел.</a:t>
          </a:r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0.68807</cdr:x>
      <cdr:y>0.56279</cdr:y>
    </cdr:from>
    <cdr:to>
      <cdr:x>0.80457</cdr:x>
      <cdr:y>0.70292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00600" y="36724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chemeClr val="tx1"/>
              </a:solidFill>
            </a:rPr>
            <a:t>1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smtClean="0">
              <a:solidFill>
                <a:schemeClr val="tx1"/>
              </a:solidFill>
            </a:rPr>
            <a:t>чел. </a:t>
          </a:r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0.84404</cdr:x>
      <cdr:y>0.57383</cdr:y>
    </cdr:from>
    <cdr:to>
      <cdr:x>0.96054</cdr:x>
      <cdr:y>0.71396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624736" y="37444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chemeClr val="tx1"/>
              </a:solidFill>
            </a:rPr>
            <a:t>1</a:t>
          </a:r>
          <a:r>
            <a:rPr lang="ru-RU" sz="1600" dirty="0" smtClean="0">
              <a:solidFill>
                <a:schemeClr val="tx1"/>
              </a:solidFill>
            </a:rPr>
            <a:t>чел.</a:t>
          </a:r>
          <a:endParaRPr lang="ru-RU" sz="16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4F88B-F09C-4774-85C9-65B51F5AF054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B44A4-CB5E-4158-894B-DA5794A16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6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44A4-CB5E-4158-894B-DA5794A16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1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EAB1-4DAB-4B09-A12E-7AC70E33767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0E25-DEB2-4D68-ABE4-79BC063F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EAB1-4DAB-4B09-A12E-7AC70E33767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0E25-DEB2-4D68-ABE4-79BC063F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EAB1-4DAB-4B09-A12E-7AC70E33767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0E25-DEB2-4D68-ABE4-79BC063F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EAB1-4DAB-4B09-A12E-7AC70E33767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0E25-DEB2-4D68-ABE4-79BC063F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EAB1-4DAB-4B09-A12E-7AC70E33767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0E25-DEB2-4D68-ABE4-79BC063F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EAB1-4DAB-4B09-A12E-7AC70E33767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0E25-DEB2-4D68-ABE4-79BC063F68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EAB1-4DAB-4B09-A12E-7AC70E33767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0E25-DEB2-4D68-ABE4-79BC063F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EAB1-4DAB-4B09-A12E-7AC70E33767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0E25-DEB2-4D68-ABE4-79BC063F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EAB1-4DAB-4B09-A12E-7AC70E33767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0E25-DEB2-4D68-ABE4-79BC063F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EAB1-4DAB-4B09-A12E-7AC70E33767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A20E25-DEB2-4D68-ABE4-79BC063F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EAB1-4DAB-4B09-A12E-7AC70E33767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0E25-DEB2-4D68-ABE4-79BC063F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977EAB1-4DAB-4B09-A12E-7AC70E33767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5A20E25-DEB2-4D68-ABE4-79BC063F68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106534" y="655391"/>
            <a:ext cx="5648623" cy="493796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 ПОУ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«НОВОКУЗНЕЦКИЙ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ГОРНОТРАНСПОРТНЫЙ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ПРЕДПРИЯТИЙ РЕГИОНА  ПРИ ПОДГОТОВКЕ СПЕЦИАЛИСТОВ ДЛЯ ЖЕЛЕЗНОДОРОЖНОГО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адежда Ивановна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олчанова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ЛЕНА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ЕМЕНОВНА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 профессиональных  дисциплин</a:t>
            </a:r>
            <a:b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осударственного казенного профессионального образовательного учреждения «Новокузнецкий горнотранспортный колледж»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Molchanova\Desktop\Сапсан_rz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9"/>
          <a:stretch/>
        </p:blipFill>
        <p:spPr bwMode="auto">
          <a:xfrm>
            <a:off x="5220072" y="4099034"/>
            <a:ext cx="3923928" cy="2758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19847688"/>
              </p:ext>
            </p:extLst>
          </p:nvPr>
        </p:nvGraphicFramePr>
        <p:xfrm>
          <a:off x="827584" y="332656"/>
          <a:ext cx="7848872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46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8680"/>
            <a:ext cx="4186238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География трудоустройства наших выпускников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468313" y="2060575"/>
            <a:ext cx="4038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результате социального партнерства выпускники учебного заведения трудоустраиваются не только на предприятия Кузбасса, но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в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соседних регион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ах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Алтайский край, Красноярский край, республика Хакасия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</a:t>
            </a:r>
          </a:p>
        </p:txBody>
      </p:sp>
      <p:pic>
        <p:nvPicPr>
          <p:cNvPr id="32772" name="Picture 10" descr="C:\Documents and Settings\Admin\Рабочий стол\Kemerovskaya_O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857250"/>
            <a:ext cx="3505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:\Documents and Settings\Admin\Рабочий стол\Kemerovskaya_O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857250"/>
            <a:ext cx="41481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4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4638"/>
            <a:ext cx="7761287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</a:rPr>
              <a:t>Конференция выпускников и работодателей</a:t>
            </a:r>
            <a:endParaRPr lang="ru-RU" b="1" dirty="0" smtClean="0">
              <a:latin typeface="Times New Roman" pitchFamily="18" charset="0"/>
            </a:endParaRPr>
          </a:p>
        </p:txBody>
      </p:sp>
      <p:pic>
        <p:nvPicPr>
          <p:cNvPr id="22531" name="Picture 8" descr="SNV80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8363"/>
            <a:ext cx="38163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3" descr="SNV803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38363"/>
            <a:ext cx="38877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2" descr="SNV803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65613"/>
            <a:ext cx="3455988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3"/>
            <a:ext cx="1440160" cy="215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199" y="82199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Наша гордость-выпускники СП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61742" y="1216799"/>
            <a:ext cx="39416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Костик Ирина Анатольевна,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вокзала г. Новокузнецка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62" y="2538687"/>
            <a:ext cx="1608242" cy="193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67744" y="1782662"/>
            <a:ext cx="42461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Сапегин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Алексей,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кономист Западно-Сибирской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ж.д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757446"/>
            <a:ext cx="792088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Бойко Д.В. - главный ревизор по безопасности движения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узбасского отделения дороги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Смирновский Д.В. - начальник службы пути АО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Кузнецкпогрузтранс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Фролов С.В. - главный инженер ПЧ-33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П.С. - главный механик ПМС-2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Трофименко Е.В. - главный диспетчер пути ПЧ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Тимошилов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Д.А. - начальник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Кузнецкпогрузтранс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68" y="1052736"/>
            <a:ext cx="2825011" cy="19145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96136" y="2967335"/>
            <a:ext cx="288032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Пучков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Василий,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мостовой(тоннельный) мастер</a:t>
            </a: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Чульжанской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дистанции пути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716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5418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836672"/>
          </a:xfrm>
        </p:spPr>
        <p:txBody>
          <a:bodyPr/>
          <a:lstStyle/>
          <a:p>
            <a:r>
              <a:rPr lang="ru-RU" sz="24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sz="16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ПЕЦИАЛЬНОСТЬ 08.02.10</a:t>
            </a:r>
            <a:r>
              <a:rPr lang="ru-RU" sz="16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sz="16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ТРОИТЕЛЬСТВО ЖЕЛЕЗНЫХ ДОРОГ,  ПУТЬ И ПУТЕВОЕ ХОЗЯЙСТВО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996952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ТРУДНО,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СЛОЖНО,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ВАЖНО И ОЧЕНЬ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Molchanova\Pictures\hqdefaul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4965" r="4147" b="4271"/>
          <a:stretch/>
        </p:blipFill>
        <p:spPr bwMode="auto">
          <a:xfrm>
            <a:off x="179513" y="980728"/>
            <a:ext cx="3384375" cy="2608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5724" r="15320" b="10588"/>
          <a:stretch/>
        </p:blipFill>
        <p:spPr>
          <a:xfrm>
            <a:off x="5652120" y="1245476"/>
            <a:ext cx="3182949" cy="2157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241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78987"/>
            <a:ext cx="9144000" cy="3674149"/>
          </a:xfrm>
        </p:spPr>
        <p:txBody>
          <a:bodyPr anchor="ctr"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Кузнецкпогрузтранс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Путевая машинная станция №2 Дирекции по ремонту пути Западно-Сибирской железной дороги ОАО «РЖД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«Завод Универсал»;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Новокузнецкая,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Полосухинская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дистанции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Западно-Сибирской железной дороги;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Чульжанская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дистанция пути Красноярской железной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ОАО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Талдинское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погрузочно- транспортное управление»;  </a:t>
            </a: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«Железнодорожник»;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«Междуречье».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33265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ПАРТНЕРЫ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556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38155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рабочих кадров по следующим профессиям: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23" y="1270986"/>
            <a:ext cx="3612279" cy="2189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6" y="1270986"/>
            <a:ext cx="3024336" cy="201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73408"/>
            <a:ext cx="3024335" cy="2003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144178" y="3830450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монтер пути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2,3,4,5-го разрядов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507285"/>
            <a:ext cx="3923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Blip>
                <a:blip r:embed="rId5"/>
              </a:buBlip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по переезду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3338" y="5259837"/>
            <a:ext cx="529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сигналист (при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 путевых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работ).</a:t>
            </a:r>
          </a:p>
        </p:txBody>
      </p:sp>
    </p:spTree>
    <p:extLst>
      <p:ext uri="{BB962C8B-B14F-4D97-AF65-F5344CB8AC3E}">
        <p14:creationId xmlns:p14="http://schemas.microsoft.com/office/powerpoint/2010/main" val="1443803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55576" y="180998"/>
            <a:ext cx="7920879" cy="10486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349"/>
            <a:ext cx="9144000" cy="5064835"/>
          </a:xfrm>
        </p:spPr>
        <p:txBody>
          <a:bodyPr/>
          <a:lstStyle/>
          <a:p>
            <a:pPr marL="88900" indent="441325"/>
            <a:endPara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www.alternativa.in/photo/iblock/9ff/9fff81dc26f7d957944e311fad7295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30" y="1412776"/>
            <a:ext cx="4709560" cy="349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668" y="68431"/>
            <a:ext cx="8493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партнер-</a:t>
            </a:r>
            <a:b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Кузнецкпогрузтранс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268760"/>
            <a:ext cx="381642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2012/2013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монтер пути;</a:t>
            </a:r>
          </a:p>
          <a:p>
            <a:r>
              <a:rPr lang="ru-RU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работников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2013/2014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монтеров пути;</a:t>
            </a:r>
          </a:p>
          <a:p>
            <a:r>
              <a:rPr lang="ru-RU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2014/2015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монтер пути;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дежурных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переезду</a:t>
            </a:r>
          </a:p>
          <a:p>
            <a:r>
              <a:rPr lang="ru-RU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2015/2016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сигналистов;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дежурных по переезду;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монтеров пути.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работников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6612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на курсах профессионального обучения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«КПТ»</a:t>
            </a:r>
          </a:p>
        </p:txBody>
      </p:sp>
    </p:spTree>
    <p:extLst>
      <p:ext uri="{BB962C8B-B14F-4D97-AF65-F5344CB8AC3E}">
        <p14:creationId xmlns:p14="http://schemas.microsoft.com/office/powerpoint/2010/main" val="24734382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749655" cy="2291736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Выпуск обучающихся по рабочим профессиям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23689849"/>
              </p:ext>
            </p:extLst>
          </p:nvPr>
        </p:nvGraphicFramePr>
        <p:xfrm>
          <a:off x="2867139" y="10526"/>
          <a:ext cx="628785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145" y="5157192"/>
            <a:ext cx="885698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 2013-14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- 66 человек, 2014-15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98 человека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2015-16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102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9950844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96752"/>
            <a:ext cx="2160240" cy="288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73106" y="33111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практика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64" y="1108525"/>
            <a:ext cx="4067944" cy="271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03330"/>
            <a:ext cx="2933059" cy="293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1976867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3752756" cy="211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440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62308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«Взаимодействие ГКПОУ НГТК с предприятиями региона по развитию сотрудничества»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Admin\Рабочий стол\молчанова123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2348880"/>
            <a:ext cx="8856984" cy="424847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674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5"/>
            <a:ext cx="9144000" cy="4104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004" y="476672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по специальности: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4298" y="1124745"/>
            <a:ext cx="6840759" cy="936104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lvl="0" algn="ctr"/>
            <a:r>
              <a:rPr lang="ru-RU" sz="4000" dirty="0">
                <a:ln cmpd="sng">
                  <a:solidFill>
                    <a:schemeClr val="tx1"/>
                  </a:solidFill>
                  <a:round/>
                </a:ln>
                <a:solidFill>
                  <a:srgbClr val="FF6600"/>
                </a:solidFill>
                <a:effectLst>
                  <a:outerShdw blurRad="50800" dir="5400000" algn="ctr" rotWithShape="0">
                    <a:srgbClr val="000000"/>
                  </a:outerShdw>
                </a:effectLst>
                <a:latin typeface="Arial Narrow" panose="020B0606020202030204" pitchFamily="34" charset="0"/>
              </a:rPr>
              <a:t>«Горжусь профессией путейца!»</a:t>
            </a:r>
          </a:p>
        </p:txBody>
      </p:sp>
      <p:pic>
        <p:nvPicPr>
          <p:cNvPr id="15" name="Picture 2" descr="http://cs75.vk.me/v75599/9f/lLeSuEIWmp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69">
                        <a14:foregroundMark x1="64735" y1="78202" x2="99669" y2="449"/>
                        <a14:backgroundMark x1="88742" y1="21573" x2="94040" y2="19101"/>
                        <a14:backgroundMark x1="77980" y1="43371" x2="86589" y2="43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787"/>
            <a:ext cx="1357159" cy="9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382</Words>
  <Application>Microsoft Office PowerPoint</Application>
  <PresentationFormat>Экран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   ВЗАИМОДЕЙСТВИЕ ГК ПОУ «НОВОКУЗНЕЦКИЙ ГОРНОТРАНСПОРТНЫЙ КОЛЛЕДЖ» И ПРЕДПРИЯТИЙ РЕГИОНА  ПРИ ПОДГОТОВКЕ СПЕЦИАЛИСТОВ ДЛЯ ЖЕЛЕЗНОДОРОЖНОГО ТРАНСПОРТА  Марко Надежда Ивановна Молчанова ЕЛЕНА СЕМЕНОВНА, преподаватели  профессиональных  дисциплин Государственного казенного профессионального образовательного учреждения «Новокузнецкий горнотранспортный колледж»  </vt:lpstr>
      <vt:lpstr>СПЕЦИАЛЬНОСТЬ 08.02.10 СТРОИТЕЛЬСТВО ЖЕЛЕЗНЫХ ДОРОГ,  ПУТЬ И ПУТЕВОЕ ХОЗЯЙСТВО</vt:lpstr>
      <vt:lpstr>Презентация PowerPoint</vt:lpstr>
      <vt:lpstr>Презентация PowerPoint</vt:lpstr>
      <vt:lpstr>Презентация PowerPoint</vt:lpstr>
      <vt:lpstr>Выпуск обучающихся по рабочим профессиям</vt:lpstr>
      <vt:lpstr>Производственная практика </vt:lpstr>
      <vt:lpstr>Круглый стол «Взаимодействие ГКПОУ НГТК с предприятиями региона по развитию сотрудничества»</vt:lpstr>
      <vt:lpstr>Презентация PowerPoint</vt:lpstr>
      <vt:lpstr>Презентация PowerPoint</vt:lpstr>
      <vt:lpstr>География трудоустройства наших выпускников</vt:lpstr>
      <vt:lpstr>Конференция выпускников и работодателей</vt:lpstr>
      <vt:lpstr>Наша гордость-выпускники СП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ГК ПОУ НОВОКУЗНЕЦКИЙ ГОРНОТРАНСПОРТНЫЙ КОЛЛЕДЖ И ПРЕДПРИЯТИЙ РЕГИОНА  ПРИ ПОДГОТОВКЕ СПЕЦИАЛИСТОВ ДЛЯ ЖЕЛЕЗНОДОРОЖНОГО ТРАНСПОРТА  Молчанова Елена Семеновна, преподаватель профессиональных дисциплин Государственного казенного профессионального образовательного учреждения Новокузнецкий горнотранспортный колледж</dc:title>
  <dc:creator>Molchanova</dc:creator>
  <cp:lastModifiedBy>Molchanova</cp:lastModifiedBy>
  <cp:revision>27</cp:revision>
  <dcterms:created xsi:type="dcterms:W3CDTF">2016-09-24T08:52:12Z</dcterms:created>
  <dcterms:modified xsi:type="dcterms:W3CDTF">2016-09-27T14:13:01Z</dcterms:modified>
</cp:coreProperties>
</file>