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7.8600758587225969E-2"/>
                  <c:y val="8.56449686854236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0742013298919E-2"/>
                  <c:y val="-0.219942041262229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71753448689704E-2"/>
                  <c:y val="-0.164272916603549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767845962676539E-2"/>
                  <c:y val="0.109247211324421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803258144070866E-2"/>
                  <c:y val="-6.04217291573366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8083227106268669E-2"/>
                  <c:y val="8.11260349078260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Лист2!$A$1:$A$6</c:f>
              <c:strCache>
                <c:ptCount val="6"/>
                <c:pt idx="0">
                  <c:v>Престиж профессии</c:v>
                </c:pt>
                <c:pt idx="1">
                  <c:v>Выбор семьи</c:v>
                </c:pt>
                <c:pt idx="2">
                  <c:v>Профориентирование в школе</c:v>
                </c:pt>
                <c:pt idx="3">
                  <c:v>СМИ</c:v>
                </c:pt>
                <c:pt idx="4">
                  <c:v>Реклама</c:v>
                </c:pt>
                <c:pt idx="5">
                  <c:v>Месторасположение </c:v>
                </c:pt>
              </c:strCache>
            </c:strRef>
          </c:cat>
          <c:val>
            <c:numRef>
              <c:f>Лист2!$B$1:$B$6</c:f>
              <c:numCache>
                <c:formatCode>0%</c:formatCode>
                <c:ptCount val="6"/>
                <c:pt idx="0">
                  <c:v>0.38</c:v>
                </c:pt>
                <c:pt idx="1">
                  <c:v>0.57999999999999996</c:v>
                </c:pt>
                <c:pt idx="2">
                  <c:v>0.08</c:v>
                </c:pt>
                <c:pt idx="3">
                  <c:v>0.04</c:v>
                </c:pt>
                <c:pt idx="4">
                  <c:v>0.02</c:v>
                </c:pt>
                <c:pt idx="5">
                  <c:v>0.27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82387713434146"/>
          <c:y val="0"/>
          <c:w val="0.29663030878223828"/>
          <c:h val="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7.610640222421737E-2"/>
                  <c:y val="0.119708239595050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05980454916718E-2"/>
                  <c:y val="-0.302344863142107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468489273674188E-2"/>
                  <c:y val="-6.18614079490063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788214639104747E-2"/>
                  <c:y val="6.20193569553805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126754567479211E-2"/>
                  <c:y val="9.68138357705286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729920049800482E-2"/>
                  <c:y val="1.58309898762654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876093388226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Лист1!$E$2:$E$8</c:f>
              <c:strCache>
                <c:ptCount val="7"/>
                <c:pt idx="0">
                  <c:v>Самостоятельно</c:v>
                </c:pt>
                <c:pt idx="1">
                  <c:v>Мать</c:v>
                </c:pt>
                <c:pt idx="2">
                  <c:v>Отец</c:v>
                </c:pt>
                <c:pt idx="3">
                  <c:v>Бабушки и дедушки</c:v>
                </c:pt>
                <c:pt idx="4">
                  <c:v>Друзья и знакомые</c:v>
                </c:pt>
                <c:pt idx="5">
                  <c:v>Братья и сестры</c:v>
                </c:pt>
                <c:pt idx="6">
                  <c:v>Другие члены семьи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32.39</c:v>
                </c:pt>
                <c:pt idx="1">
                  <c:v>30.11</c:v>
                </c:pt>
                <c:pt idx="2">
                  <c:v>23.61</c:v>
                </c:pt>
                <c:pt idx="3">
                  <c:v>2.78</c:v>
                </c:pt>
                <c:pt idx="4">
                  <c:v>5.56</c:v>
                </c:pt>
                <c:pt idx="5">
                  <c:v>4.17</c:v>
                </c:pt>
                <c:pt idx="6">
                  <c:v>1.39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576356805700437E-3"/>
          <c:y val="0"/>
          <c:w val="0.97233201502745903"/>
          <c:h val="0.8031882879311513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Лист2!$D$1:$D$2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Лист2!$E$1:$E$2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98390696"/>
        <c:axId val="598368744"/>
        <c:axId val="0"/>
      </c:bar3DChart>
      <c:catAx>
        <c:axId val="59839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368744"/>
        <c:crosses val="autoZero"/>
        <c:auto val="1"/>
        <c:lblAlgn val="ctr"/>
        <c:lblOffset val="100"/>
        <c:noMultiLvlLbl val="0"/>
      </c:catAx>
      <c:valAx>
        <c:axId val="598368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839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Лист2!$A$28:$A$30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Лист2!$B$28:$B$30</c:f>
              <c:numCache>
                <c:formatCode>0%</c:formatCode>
                <c:ptCount val="3"/>
                <c:pt idx="0">
                  <c:v>0.69</c:v>
                </c:pt>
                <c:pt idx="1">
                  <c:v>0.23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8385208"/>
        <c:axId val="598387952"/>
        <c:axId val="0"/>
      </c:bar3DChart>
      <c:catAx>
        <c:axId val="59838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387952"/>
        <c:crosses val="autoZero"/>
        <c:auto val="1"/>
        <c:lblAlgn val="ctr"/>
        <c:lblOffset val="100"/>
        <c:noMultiLvlLbl val="0"/>
      </c:catAx>
      <c:valAx>
        <c:axId val="598387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838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Лист2!$D$1:$D$2</c:f>
              <c:strCache>
                <c:ptCount val="2"/>
                <c:pt idx="0">
                  <c:v>СООТВЕТСТВУЕТ</c:v>
                </c:pt>
                <c:pt idx="1">
                  <c:v>НЕСООТВЕТСТВУЕТ</c:v>
                </c:pt>
              </c:strCache>
            </c:strRef>
          </c:cat>
          <c:val>
            <c:numRef>
              <c:f>Лист2!$E$1:$E$2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15257264"/>
        <c:axId val="510059624"/>
        <c:axId val="0"/>
      </c:bar3DChart>
      <c:catAx>
        <c:axId val="5152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059624"/>
        <c:crosses val="autoZero"/>
        <c:auto val="1"/>
        <c:lblAlgn val="ctr"/>
        <c:lblOffset val="100"/>
        <c:noMultiLvlLbl val="0"/>
      </c:catAx>
      <c:valAx>
        <c:axId val="510059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525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Лист2!$D$1:$D$2</c:f>
              <c:strCache>
                <c:ptCount val="2"/>
                <c:pt idx="0">
                  <c:v>"4" И "5"</c:v>
                </c:pt>
                <c:pt idx="1">
                  <c:v>"3"</c:v>
                </c:pt>
              </c:strCache>
            </c:strRef>
          </c:cat>
          <c:val>
            <c:numRef>
              <c:f>Лист2!$E$1:$E$2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15258048"/>
        <c:axId val="103120288"/>
        <c:axId val="0"/>
      </c:bar3DChart>
      <c:catAx>
        <c:axId val="5152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20288"/>
        <c:crosses val="autoZero"/>
        <c:auto val="1"/>
        <c:lblAlgn val="ctr"/>
        <c:lblOffset val="100"/>
        <c:noMultiLvlLbl val="0"/>
      </c:catAx>
      <c:valAx>
        <c:axId val="103120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525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129641"/>
            <a:ext cx="7028072" cy="1508082"/>
          </a:xfrm>
        </p:spPr>
        <p:txBody>
          <a:bodyPr/>
          <a:lstStyle/>
          <a:p>
            <a:r>
              <a:rPr lang="ru-RU" sz="4400" b="1" dirty="0" smtClean="0"/>
              <a:t>Профессиональное и личностное становление обучающегося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373217"/>
            <a:ext cx="6815669" cy="60518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Выполнил преподаватель ГКПОУ Новокузнецкий горнотранспортный колледж</a:t>
            </a:r>
          </a:p>
          <a:p>
            <a:pPr algn="r"/>
            <a:r>
              <a:rPr lang="ru-RU" sz="1800" dirty="0" smtClean="0"/>
              <a:t>Васильева Е.В.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92398" y="-251333"/>
            <a:ext cx="6815669" cy="16825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-254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КЕМЕРОВСКОЙ ОБЛАСТИ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4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4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ПРОФЕССИОНАЛЬНОЕ ОБРАЗОВАТЕЛЬНОЕ УЧРЕЖДЕНИЕ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4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НОВОКУЗНЕЦКИЙ ГОРНОТРАНСПОРТНЫЙ КОЛЛЕДЖ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400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(ГКПОУ Новокузнецкий горнотранспортный колледж)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92398" y="447072"/>
            <a:ext cx="6815669" cy="714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076" name="Picture 4" descr="http://kurspresent.ru/uploads/3d-figures/mini/6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6547"/>
            <a:ext cx="2921453" cy="29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8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ХОТЕЛИ БЫ ВЫ РАБОТАТЬ ПО СПЕЦИАЛЬНОСТИ?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929472"/>
              </p:ext>
            </p:extLst>
          </p:nvPr>
        </p:nvGraphicFramePr>
        <p:xfrm>
          <a:off x="1295400" y="2557463"/>
          <a:ext cx="10069286" cy="361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780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71" y="982132"/>
            <a:ext cx="10479315" cy="130386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СООТВЕТСТВИЕ НАБОРА ЛИЧНОСТНЫХ КАЧЕСТВ ДЛЯ ПРОФЕСИИИ «СПЕЦИАЛИСТ ПО ЛОГИСТИКЕ»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096"/>
              </p:ext>
            </p:extLst>
          </p:nvPr>
        </p:nvGraphicFramePr>
        <p:xfrm>
          <a:off x="1295400" y="2557463"/>
          <a:ext cx="10069286" cy="350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64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экзаменационной сессии обучающихся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7463"/>
              </p:ext>
            </p:extLst>
          </p:nvPr>
        </p:nvGraphicFramePr>
        <p:xfrm>
          <a:off x="1295399" y="2557463"/>
          <a:ext cx="10040257" cy="350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313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1150" y="1061960"/>
            <a:ext cx="9601196" cy="1303867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63538" algn="just">
              <a:buNone/>
            </a:pPr>
            <a:r>
              <a:rPr lang="ru-RU" sz="3200" b="1" dirty="0">
                <a:latin typeface="Cambria" panose="02040503050406030204" pitchFamily="18" charset="0"/>
                <a:ea typeface="Calibri" panose="020F0502020204030204" pitchFamily="34" charset="0"/>
              </a:rPr>
              <a:t>П</a:t>
            </a:r>
            <a:r>
              <a:rPr lang="ru-RU" sz="32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рофессиональное </a:t>
            </a:r>
            <a:r>
              <a:rPr lang="ru-RU" sz="3200" b="1" dirty="0">
                <a:latin typeface="Cambria" panose="02040503050406030204" pitchFamily="18" charset="0"/>
                <a:ea typeface="Calibri" panose="020F0502020204030204" pitchFamily="34" charset="0"/>
              </a:rPr>
              <a:t>становление личности представляет собой не только развитие профессиональных компетенций, присущих профессии, но и формирование системы жизненных ценностей, признание своей уникальности, свободы своего выбора и возможности </a:t>
            </a:r>
            <a:r>
              <a:rPr lang="ru-RU" sz="32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саморазвития.</a:t>
            </a:r>
            <a:endParaRPr lang="ru-RU" sz="3200" b="1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http://kurspresent.ru/uploads/3d-figures/mini/3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0" y="577548"/>
            <a:ext cx="1789339" cy="14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33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kurspresent.ru/uploads/3d-figures/4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45" y="2285999"/>
            <a:ext cx="4938939" cy="49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71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И ЗАДАЧИ </a:t>
            </a:r>
            <a:r>
              <a:rPr lang="ru-RU" b="1" dirty="0" smtClean="0"/>
              <a:t>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07704"/>
            <a:ext cx="9601196" cy="4094922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b="1" dirty="0" smtClean="0"/>
              <a:t>ОСНОВНАЯ ЦЕЛЬ </a:t>
            </a:r>
            <a:r>
              <a:rPr lang="ru-RU" b="1" dirty="0" smtClean="0"/>
              <a:t>ИССЛЕДОВАНИЯ</a:t>
            </a:r>
            <a:r>
              <a:rPr lang="ru-RU" dirty="0" smtClean="0"/>
              <a:t>: </a:t>
            </a:r>
            <a:r>
              <a:rPr lang="ru-RU" dirty="0" smtClean="0"/>
              <a:t>рассмотреть профессиональное и личностное развитие индивидуума в процессе развития.</a:t>
            </a:r>
          </a:p>
          <a:p>
            <a:pPr marL="0" indent="357188" algn="just">
              <a:buNone/>
            </a:pPr>
            <a:r>
              <a:rPr lang="ru-RU" b="1" dirty="0" smtClean="0"/>
              <a:t>ОСНОВНЫЕ ЗАДАЧИ </a:t>
            </a:r>
            <a:r>
              <a:rPr lang="ru-RU" b="1" dirty="0" smtClean="0"/>
              <a:t>ИССЛЕДОВАНИЯ:</a:t>
            </a:r>
            <a:endParaRPr lang="ru-RU" b="1" dirty="0" smtClean="0"/>
          </a:p>
          <a:p>
            <a:pPr marL="0" indent="357188" algn="just">
              <a:spcBef>
                <a:spcPts val="0"/>
              </a:spcBef>
              <a:buNone/>
            </a:pPr>
            <a:r>
              <a:rPr lang="ru-RU" dirty="0" smtClean="0"/>
              <a:t>1) подчеркнуть актуальность заданной темы в современных условиях;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dirty="0" smtClean="0"/>
              <a:t>2) рассмотреть определение термина «Профессиональное самоопределение»;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dirty="0" smtClean="0"/>
              <a:t>3) рассмотреть личностные аспекты самоопределения;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dirty="0" smtClean="0"/>
              <a:t>4) рассмотреть влияние личностного </a:t>
            </a:r>
            <a:r>
              <a:rPr lang="ru-RU" dirty="0" smtClean="0"/>
              <a:t>самоопределения </a:t>
            </a:r>
            <a:r>
              <a:rPr lang="ru-RU" dirty="0" smtClean="0"/>
              <a:t>на профессиональное и наоборот. </a:t>
            </a:r>
            <a:endParaRPr lang="ru-RU" dirty="0"/>
          </a:p>
        </p:txBody>
      </p:sp>
      <p:pic>
        <p:nvPicPr>
          <p:cNvPr id="4" name="Picture 2" descr="http://kurspresent.ru/uploads/3d-figures-2/mini/1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4" y="4055165"/>
            <a:ext cx="1832883" cy="28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ПРОФЕССИОНАЛЬНЫЕ КАЧЕСТВА СОВРЕМЕННОГО ЧЕЛОВЕКА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07094" y="2556932"/>
            <a:ext cx="1113183" cy="108079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04453" y="2556932"/>
            <a:ext cx="1113183" cy="108079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044610" y="2556932"/>
            <a:ext cx="1113183" cy="108079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401" y="3637722"/>
            <a:ext cx="3187146" cy="1331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КОММУНИКАБЕЛЬ-НОСТЬ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7898" y="3637722"/>
            <a:ext cx="3289852" cy="1331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СТРЕССОУСТОЙЧИ-ВОСТЬ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03102" y="3637721"/>
            <a:ext cx="2693495" cy="1331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МОБИЛЬНОСТЬ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19130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ЛИЧНОСТНОЕ САМООПРЕДЕЛЕНИЕ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000" b="1" dirty="0" smtClean="0"/>
              <a:t>Длится всю жизнь.</a:t>
            </a:r>
          </a:p>
          <a:p>
            <a:pPr algn="just">
              <a:spcBef>
                <a:spcPts val="0"/>
              </a:spcBef>
            </a:pPr>
            <a:r>
              <a:rPr lang="ru-RU" sz="3000" b="1" dirty="0" smtClean="0"/>
              <a:t>Создает систему социально – культурных достижений человека.</a:t>
            </a:r>
          </a:p>
          <a:p>
            <a:pPr>
              <a:spcBef>
                <a:spcPts val="0"/>
              </a:spcBef>
            </a:pPr>
            <a:r>
              <a:rPr lang="ru-RU" sz="3000" b="1" dirty="0" smtClean="0"/>
              <a:t>Задает ориентиры для построения социальных отношений.</a:t>
            </a:r>
          </a:p>
          <a:p>
            <a:pPr>
              <a:spcBef>
                <a:spcPts val="0"/>
              </a:spcBef>
            </a:pPr>
            <a:r>
              <a:rPr lang="ru-RU" sz="3000" b="1" dirty="0" smtClean="0"/>
              <a:t>Задает траекторию развития личности в социальной среде.</a:t>
            </a:r>
            <a:endParaRPr lang="ru-RU" sz="3000" b="1" dirty="0"/>
          </a:p>
        </p:txBody>
      </p:sp>
      <p:pic>
        <p:nvPicPr>
          <p:cNvPr id="2050" name="Picture 2" descr="http://kurspresent.ru/uploads/3d-figures-2/mini/1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6" y="624114"/>
            <a:ext cx="1363886" cy="21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61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ПРОФЕССИОНАЛЬНОЕ САМООПРЕДЕЛЕНИЕ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Определение своего места в мире профессий.</a:t>
            </a:r>
          </a:p>
          <a:p>
            <a:pPr algn="just"/>
            <a:r>
              <a:rPr lang="ru-RU" sz="3200" b="1" dirty="0" smtClean="0"/>
              <a:t>Нахождение личностного смысла в выполняемой работе.</a:t>
            </a:r>
          </a:p>
          <a:p>
            <a:pPr algn="just"/>
            <a:r>
              <a:rPr lang="ru-RU" sz="3200" b="1" dirty="0" smtClean="0"/>
              <a:t>Профессиональное просвещение.</a:t>
            </a:r>
          </a:p>
          <a:p>
            <a:pPr algn="just"/>
            <a:r>
              <a:rPr lang="ru-RU" sz="3200" b="1" dirty="0" err="1" smtClean="0"/>
              <a:t>Профориентирование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1026" name="Picture 2" descr="http://kurspresent.ru/uploads/3d-figures-2/mini/2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30" y="4229034"/>
            <a:ext cx="2738374" cy="20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9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САМООПРЕДЕЛЕНИЕ В ПРОФЕССИИ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60435" y="2556932"/>
            <a:ext cx="4055165" cy="286246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ВЫБОР ПРОФЕССИО-НАЛЬНОГО ПУТИ</a:t>
            </a:r>
            <a:endParaRPr lang="ru-RU" sz="3200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90261" y="2556932"/>
            <a:ext cx="3935896" cy="286246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ВЫБОР ПРОФЕССИИ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613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ФАКТОРЫ, ВЛИЯЮЩИЕ НА ВЫБОР ПРОФЕССИИ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999139"/>
              </p:ext>
            </p:extLst>
          </p:nvPr>
        </p:nvGraphicFramePr>
        <p:xfrm>
          <a:off x="1295400" y="2557463"/>
          <a:ext cx="10098314" cy="358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5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57" y="696686"/>
            <a:ext cx="10711543" cy="10740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ВЛИЯНИЕ ОКРУЖЕНИЯ НА  САМООПРЕДЕЛЕНИЕ В ПРОФЕССИИ</a:t>
            </a:r>
            <a:endParaRPr lang="ru-RU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25567"/>
              </p:ext>
            </p:extLst>
          </p:nvPr>
        </p:nvGraphicFramePr>
        <p:xfrm>
          <a:off x="769257" y="1944914"/>
          <a:ext cx="1071154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15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ОБЛАДАЕТЕ ЛИ ВЫ КАЧЕСТВАМИ ПРИСУЩИМИ СПЕЦИАЛИСТУ ПО ЛОГИСТИКЕ?</a:t>
            </a:r>
            <a:endParaRPr lang="ru-RU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39023"/>
              </p:ext>
            </p:extLst>
          </p:nvPr>
        </p:nvGraphicFramePr>
        <p:xfrm>
          <a:off x="740229" y="2525487"/>
          <a:ext cx="10653485" cy="374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17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252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Garamond</vt:lpstr>
      <vt:lpstr>Times New Roman</vt:lpstr>
      <vt:lpstr>Натуральные материалы</vt:lpstr>
      <vt:lpstr>Профессиональное и личностное становление обучающегося</vt:lpstr>
      <vt:lpstr>ЦЕЛЬ И ЗАДАЧИ ИССЛЕДОВАНИЯ</vt:lpstr>
      <vt:lpstr>ПРОФЕССИОНАЛЬНЫЕ КАЧЕСТВА СОВРЕМЕННОГО ЧЕЛОВЕКА</vt:lpstr>
      <vt:lpstr>ЛИЧНОСТНОЕ САМООПРЕДЕЛЕНИЕ</vt:lpstr>
      <vt:lpstr>ПРОФЕССИОНАЛЬНОЕ САМООПРЕДЕЛЕНИЕ</vt:lpstr>
      <vt:lpstr>САМООПРЕДЕЛЕНИЕ В ПРОФЕССИИ</vt:lpstr>
      <vt:lpstr>ФАКТОРЫ, ВЛИЯЮЩИЕ НА ВЫБОР ПРОФЕССИИ</vt:lpstr>
      <vt:lpstr>ВЛИЯНИЕ ОКРУЖЕНИЯ НА  САМООПРЕДЕЛЕНИЕ В ПРОФЕССИИ</vt:lpstr>
      <vt:lpstr>ОБЛАДАЕТЕ ЛИ ВЫ КАЧЕСТВАМИ ПРИСУЩИМИ СПЕЦИАЛИСТУ ПО ЛОГИСТИКЕ?</vt:lpstr>
      <vt:lpstr>ХОТЕЛИ БЫ ВЫ РАБОТАТЬ ПО СПЕЦИАЛЬНОСТИ?</vt:lpstr>
      <vt:lpstr>СООТВЕТСТВИЕ НАБОРА ЛИЧНОСТНЫХ КАЧЕСТВ ДЛЯ ПРОФЕСИИИ «СПЕЦИАЛИСТ ПО ЛОГИСТИКЕ»</vt:lpstr>
      <vt:lpstr>Результаты экзаменационной сессии обучающихся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и личностное становление обучающегося</dc:title>
  <dc:creator>евгения</dc:creator>
  <cp:lastModifiedBy>Евгения</cp:lastModifiedBy>
  <cp:revision>22</cp:revision>
  <dcterms:created xsi:type="dcterms:W3CDTF">2016-09-27T02:02:21Z</dcterms:created>
  <dcterms:modified xsi:type="dcterms:W3CDTF">2016-09-27T15:59:43Z</dcterms:modified>
</cp:coreProperties>
</file>