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9" r:id="rId3"/>
    <p:sldId id="257" r:id="rId4"/>
    <p:sldId id="258" r:id="rId5"/>
    <p:sldId id="269" r:id="rId6"/>
    <p:sldId id="273" r:id="rId7"/>
    <p:sldId id="270" r:id="rId8"/>
    <p:sldId id="262" r:id="rId9"/>
    <p:sldId id="263" r:id="rId10"/>
    <p:sldId id="264" r:id="rId11"/>
    <p:sldId id="266" r:id="rId12"/>
    <p:sldId id="267" r:id="rId13"/>
    <p:sldId id="268" r:id="rId14"/>
  </p:sldIdLst>
  <p:sldSz cx="12192000" cy="6858000"/>
  <p:notesSz cx="6797675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C53D7A-E24A-4620-835B-0A09F7E6A30F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22C16A0-15BD-4EA6-8857-49B76433DB3D}">
      <dgm:prSet phldrT="[Текст]"/>
      <dgm:spPr/>
      <dgm:t>
        <a:bodyPr/>
        <a:lstStyle/>
        <a:p>
          <a:r>
            <a:rPr lang="ru-RU" dirty="0" smtClean="0"/>
            <a:t>Гибкая уровневая динамическая система подготовки современных специалистов</a:t>
          </a:r>
          <a:endParaRPr lang="ru-RU" dirty="0"/>
        </a:p>
      </dgm:t>
    </dgm:pt>
    <dgm:pt modelId="{382B0414-C071-497C-87D7-B9E21869988C}" type="parTrans" cxnId="{26EB425B-9C2D-4150-9D07-5DFA001BD224}">
      <dgm:prSet/>
      <dgm:spPr/>
      <dgm:t>
        <a:bodyPr/>
        <a:lstStyle/>
        <a:p>
          <a:endParaRPr lang="ru-RU"/>
        </a:p>
      </dgm:t>
    </dgm:pt>
    <dgm:pt modelId="{7B070225-D5DF-4659-88C2-F1334F43C935}" type="sibTrans" cxnId="{26EB425B-9C2D-4150-9D07-5DFA001BD224}">
      <dgm:prSet/>
      <dgm:spPr/>
      <dgm:t>
        <a:bodyPr/>
        <a:lstStyle/>
        <a:p>
          <a:endParaRPr lang="ru-RU"/>
        </a:p>
      </dgm:t>
    </dgm:pt>
    <dgm:pt modelId="{D6331D18-0359-490E-99A9-D5C0A339957F}">
      <dgm:prSet phldrT="[Текст]"/>
      <dgm:spPr/>
      <dgm:t>
        <a:bodyPr/>
        <a:lstStyle/>
        <a:p>
          <a:r>
            <a:rPr lang="ru-RU" dirty="0" smtClean="0"/>
            <a:t>Развитие </a:t>
          </a:r>
          <a:r>
            <a:rPr lang="ru-RU" dirty="0" err="1" smtClean="0"/>
            <a:t>олимпиадно</a:t>
          </a:r>
          <a:r>
            <a:rPr lang="ru-RU" dirty="0" smtClean="0"/>
            <a:t>-конкурсного движения</a:t>
          </a:r>
          <a:endParaRPr lang="ru-RU" dirty="0"/>
        </a:p>
      </dgm:t>
    </dgm:pt>
    <dgm:pt modelId="{ECBA762C-E414-46FE-ABB7-2B301BBA5C7E}" type="parTrans" cxnId="{B17E7E14-98E4-40BD-803C-BF076DD63FD4}">
      <dgm:prSet/>
      <dgm:spPr/>
      <dgm:t>
        <a:bodyPr/>
        <a:lstStyle/>
        <a:p>
          <a:endParaRPr lang="ru-RU"/>
        </a:p>
      </dgm:t>
    </dgm:pt>
    <dgm:pt modelId="{6EB70D79-B850-4809-95A0-33DCE54BCAF5}" type="sibTrans" cxnId="{B17E7E14-98E4-40BD-803C-BF076DD63FD4}">
      <dgm:prSet/>
      <dgm:spPr/>
      <dgm:t>
        <a:bodyPr/>
        <a:lstStyle/>
        <a:p>
          <a:endParaRPr lang="ru-RU"/>
        </a:p>
      </dgm:t>
    </dgm:pt>
    <dgm:pt modelId="{48864492-8783-47B5-B429-B58662E6C817}">
      <dgm:prSet phldrT="[Текст]"/>
      <dgm:spPr/>
      <dgm:t>
        <a:bodyPr/>
        <a:lstStyle/>
        <a:p>
          <a:r>
            <a:rPr lang="ru-RU" dirty="0" smtClean="0"/>
            <a:t>Организация творческих профессиональных объединений.</a:t>
          </a:r>
          <a:endParaRPr lang="ru-RU" dirty="0"/>
        </a:p>
      </dgm:t>
    </dgm:pt>
    <dgm:pt modelId="{888D1F22-8011-4F09-81AA-5FFEA55033A8}" type="parTrans" cxnId="{FE71A20E-45A8-4519-ACDD-8F463AB0EDDA}">
      <dgm:prSet/>
      <dgm:spPr/>
      <dgm:t>
        <a:bodyPr/>
        <a:lstStyle/>
        <a:p>
          <a:endParaRPr lang="ru-RU"/>
        </a:p>
      </dgm:t>
    </dgm:pt>
    <dgm:pt modelId="{96FB3E43-42F0-467F-97C5-583D7043D098}" type="sibTrans" cxnId="{FE71A20E-45A8-4519-ACDD-8F463AB0EDDA}">
      <dgm:prSet/>
      <dgm:spPr/>
      <dgm:t>
        <a:bodyPr/>
        <a:lstStyle/>
        <a:p>
          <a:endParaRPr lang="ru-RU"/>
        </a:p>
      </dgm:t>
    </dgm:pt>
    <dgm:pt modelId="{3F024FC9-D8EF-4796-92BF-490E05A1CB19}">
      <dgm:prSet/>
      <dgm:spPr/>
      <dgm:t>
        <a:bodyPr/>
        <a:lstStyle/>
        <a:p>
          <a:r>
            <a:rPr lang="ru-RU" dirty="0" smtClean="0"/>
            <a:t>Организация работы общественно-государственного совета</a:t>
          </a:r>
          <a:endParaRPr lang="ru-RU" dirty="0"/>
        </a:p>
      </dgm:t>
    </dgm:pt>
    <dgm:pt modelId="{2DE7751C-EFC8-490B-AF0E-7EB2D3AF1840}" type="parTrans" cxnId="{4B16353A-61AF-4D83-AD4E-DE8D4D903837}">
      <dgm:prSet/>
      <dgm:spPr/>
      <dgm:t>
        <a:bodyPr/>
        <a:lstStyle/>
        <a:p>
          <a:endParaRPr lang="ru-RU"/>
        </a:p>
      </dgm:t>
    </dgm:pt>
    <dgm:pt modelId="{CEC68F59-6F25-41BA-8175-F6299E7E6CE1}" type="sibTrans" cxnId="{4B16353A-61AF-4D83-AD4E-DE8D4D903837}">
      <dgm:prSet/>
      <dgm:spPr/>
      <dgm:t>
        <a:bodyPr/>
        <a:lstStyle/>
        <a:p>
          <a:endParaRPr lang="ru-RU"/>
        </a:p>
      </dgm:t>
    </dgm:pt>
    <dgm:pt modelId="{57BBF0ED-D2E9-4588-A8AD-69B2DA2CB04F}" type="pres">
      <dgm:prSet presAssocID="{7DC53D7A-E24A-4620-835B-0A09F7E6A30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88296F3-001E-46B0-9A33-75ACE521F385}" type="pres">
      <dgm:prSet presAssocID="{7DC53D7A-E24A-4620-835B-0A09F7E6A30F}" presName="Name1" presStyleCnt="0"/>
      <dgm:spPr/>
    </dgm:pt>
    <dgm:pt modelId="{F05ACF56-159D-48DF-8A13-C6C268FF6AD5}" type="pres">
      <dgm:prSet presAssocID="{7DC53D7A-E24A-4620-835B-0A09F7E6A30F}" presName="cycle" presStyleCnt="0"/>
      <dgm:spPr/>
    </dgm:pt>
    <dgm:pt modelId="{A8751A95-3568-4370-9486-4966627F58F0}" type="pres">
      <dgm:prSet presAssocID="{7DC53D7A-E24A-4620-835B-0A09F7E6A30F}" presName="srcNode" presStyleLbl="node1" presStyleIdx="0" presStyleCnt="4"/>
      <dgm:spPr/>
    </dgm:pt>
    <dgm:pt modelId="{E61EF8CF-DE5A-4367-87F3-7BAB31EBEEAD}" type="pres">
      <dgm:prSet presAssocID="{7DC53D7A-E24A-4620-835B-0A09F7E6A30F}" presName="conn" presStyleLbl="parChTrans1D2" presStyleIdx="0" presStyleCnt="1"/>
      <dgm:spPr/>
      <dgm:t>
        <a:bodyPr/>
        <a:lstStyle/>
        <a:p>
          <a:endParaRPr lang="ru-RU"/>
        </a:p>
      </dgm:t>
    </dgm:pt>
    <dgm:pt modelId="{74E3DF51-DD27-46F6-8A71-1F00CFDF85CD}" type="pres">
      <dgm:prSet presAssocID="{7DC53D7A-E24A-4620-835B-0A09F7E6A30F}" presName="extraNode" presStyleLbl="node1" presStyleIdx="0" presStyleCnt="4"/>
      <dgm:spPr/>
    </dgm:pt>
    <dgm:pt modelId="{6A06C6DF-B32C-4771-8507-3F43FDE8966D}" type="pres">
      <dgm:prSet presAssocID="{7DC53D7A-E24A-4620-835B-0A09F7E6A30F}" presName="dstNode" presStyleLbl="node1" presStyleIdx="0" presStyleCnt="4"/>
      <dgm:spPr/>
    </dgm:pt>
    <dgm:pt modelId="{B3112C4E-E9D3-45CF-8D8A-E21E42B86682}" type="pres">
      <dgm:prSet presAssocID="{422C16A0-15BD-4EA6-8857-49B76433DB3D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78CD49-70D4-4CCB-9B42-FAE7BBA04669}" type="pres">
      <dgm:prSet presAssocID="{422C16A0-15BD-4EA6-8857-49B76433DB3D}" presName="accent_1" presStyleCnt="0"/>
      <dgm:spPr/>
    </dgm:pt>
    <dgm:pt modelId="{21D911D8-3005-4457-BAFC-7958127203BA}" type="pres">
      <dgm:prSet presAssocID="{422C16A0-15BD-4EA6-8857-49B76433DB3D}" presName="accentRepeatNode" presStyleLbl="solidFgAcc1" presStyleIdx="0" presStyleCnt="4"/>
      <dgm:spPr/>
    </dgm:pt>
    <dgm:pt modelId="{6665838C-6C10-462E-ACB3-E9EEE55E8BE7}" type="pres">
      <dgm:prSet presAssocID="{3F024FC9-D8EF-4796-92BF-490E05A1CB1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E9280-40D3-4B98-BECC-738A99BD8C53}" type="pres">
      <dgm:prSet presAssocID="{3F024FC9-D8EF-4796-92BF-490E05A1CB19}" presName="accent_2" presStyleCnt="0"/>
      <dgm:spPr/>
    </dgm:pt>
    <dgm:pt modelId="{371F3372-438B-453C-9100-AD5963FA4D38}" type="pres">
      <dgm:prSet presAssocID="{3F024FC9-D8EF-4796-92BF-490E05A1CB19}" presName="accentRepeatNode" presStyleLbl="solidFgAcc1" presStyleIdx="1" presStyleCnt="4"/>
      <dgm:spPr/>
    </dgm:pt>
    <dgm:pt modelId="{BFD4C29C-0DD0-4105-84C0-D114AF0D18CB}" type="pres">
      <dgm:prSet presAssocID="{D6331D18-0359-490E-99A9-D5C0A339957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63D16E-91A8-44D3-921F-CE15A60F5E2A}" type="pres">
      <dgm:prSet presAssocID="{D6331D18-0359-490E-99A9-D5C0A339957F}" presName="accent_3" presStyleCnt="0"/>
      <dgm:spPr/>
    </dgm:pt>
    <dgm:pt modelId="{AC461FFB-2765-43F0-BAEB-5A6F1FDC3576}" type="pres">
      <dgm:prSet presAssocID="{D6331D18-0359-490E-99A9-D5C0A339957F}" presName="accentRepeatNode" presStyleLbl="solidFgAcc1" presStyleIdx="2" presStyleCnt="4"/>
      <dgm:spPr/>
    </dgm:pt>
    <dgm:pt modelId="{047518E0-B623-4146-A4C2-702EEDF3AFC0}" type="pres">
      <dgm:prSet presAssocID="{48864492-8783-47B5-B429-B58662E6C81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956105-17BE-4514-A66B-9951A8A632CC}" type="pres">
      <dgm:prSet presAssocID="{48864492-8783-47B5-B429-B58662E6C817}" presName="accent_4" presStyleCnt="0"/>
      <dgm:spPr/>
    </dgm:pt>
    <dgm:pt modelId="{2C448285-E3FD-4F96-925D-7EE6B90F5821}" type="pres">
      <dgm:prSet presAssocID="{48864492-8783-47B5-B429-B58662E6C817}" presName="accentRepeatNode" presStyleLbl="solidFgAcc1" presStyleIdx="3" presStyleCnt="4"/>
      <dgm:spPr/>
    </dgm:pt>
  </dgm:ptLst>
  <dgm:cxnLst>
    <dgm:cxn modelId="{66318EAD-0D84-4B36-BBC2-70776CD89212}" type="presOf" srcId="{422C16A0-15BD-4EA6-8857-49B76433DB3D}" destId="{B3112C4E-E9D3-45CF-8D8A-E21E42B86682}" srcOrd="0" destOrd="0" presId="urn:microsoft.com/office/officeart/2008/layout/VerticalCurvedList"/>
    <dgm:cxn modelId="{FE71A20E-45A8-4519-ACDD-8F463AB0EDDA}" srcId="{7DC53D7A-E24A-4620-835B-0A09F7E6A30F}" destId="{48864492-8783-47B5-B429-B58662E6C817}" srcOrd="3" destOrd="0" parTransId="{888D1F22-8011-4F09-81AA-5FFEA55033A8}" sibTransId="{96FB3E43-42F0-467F-97C5-583D7043D098}"/>
    <dgm:cxn modelId="{1A6B6E02-B465-42B1-A250-55968EAF17F6}" type="presOf" srcId="{3F024FC9-D8EF-4796-92BF-490E05A1CB19}" destId="{6665838C-6C10-462E-ACB3-E9EEE55E8BE7}" srcOrd="0" destOrd="0" presId="urn:microsoft.com/office/officeart/2008/layout/VerticalCurvedList"/>
    <dgm:cxn modelId="{EBA81CCD-1DEF-456C-93C0-35F27C639EBC}" type="presOf" srcId="{48864492-8783-47B5-B429-B58662E6C817}" destId="{047518E0-B623-4146-A4C2-702EEDF3AFC0}" srcOrd="0" destOrd="0" presId="urn:microsoft.com/office/officeart/2008/layout/VerticalCurvedList"/>
    <dgm:cxn modelId="{B17E7E14-98E4-40BD-803C-BF076DD63FD4}" srcId="{7DC53D7A-E24A-4620-835B-0A09F7E6A30F}" destId="{D6331D18-0359-490E-99A9-D5C0A339957F}" srcOrd="2" destOrd="0" parTransId="{ECBA762C-E414-46FE-ABB7-2B301BBA5C7E}" sibTransId="{6EB70D79-B850-4809-95A0-33DCE54BCAF5}"/>
    <dgm:cxn modelId="{7DA99428-5ECC-4705-A85F-E267CC610813}" type="presOf" srcId="{D6331D18-0359-490E-99A9-D5C0A339957F}" destId="{BFD4C29C-0DD0-4105-84C0-D114AF0D18CB}" srcOrd="0" destOrd="0" presId="urn:microsoft.com/office/officeart/2008/layout/VerticalCurvedList"/>
    <dgm:cxn modelId="{79F1B6B4-F880-468A-A7F3-257E521C8380}" type="presOf" srcId="{7DC53D7A-E24A-4620-835B-0A09F7E6A30F}" destId="{57BBF0ED-D2E9-4588-A8AD-69B2DA2CB04F}" srcOrd="0" destOrd="0" presId="urn:microsoft.com/office/officeart/2008/layout/VerticalCurvedList"/>
    <dgm:cxn modelId="{F882210D-C8F0-49D8-AE26-5F09E7D067FD}" type="presOf" srcId="{7B070225-D5DF-4659-88C2-F1334F43C935}" destId="{E61EF8CF-DE5A-4367-87F3-7BAB31EBEEAD}" srcOrd="0" destOrd="0" presId="urn:microsoft.com/office/officeart/2008/layout/VerticalCurvedList"/>
    <dgm:cxn modelId="{26EB425B-9C2D-4150-9D07-5DFA001BD224}" srcId="{7DC53D7A-E24A-4620-835B-0A09F7E6A30F}" destId="{422C16A0-15BD-4EA6-8857-49B76433DB3D}" srcOrd="0" destOrd="0" parTransId="{382B0414-C071-497C-87D7-B9E21869988C}" sibTransId="{7B070225-D5DF-4659-88C2-F1334F43C935}"/>
    <dgm:cxn modelId="{4B16353A-61AF-4D83-AD4E-DE8D4D903837}" srcId="{7DC53D7A-E24A-4620-835B-0A09F7E6A30F}" destId="{3F024FC9-D8EF-4796-92BF-490E05A1CB19}" srcOrd="1" destOrd="0" parTransId="{2DE7751C-EFC8-490B-AF0E-7EB2D3AF1840}" sibTransId="{CEC68F59-6F25-41BA-8175-F6299E7E6CE1}"/>
    <dgm:cxn modelId="{2DC4F3F0-424A-4939-AB07-6551153FD66D}" type="presParOf" srcId="{57BBF0ED-D2E9-4588-A8AD-69B2DA2CB04F}" destId="{788296F3-001E-46B0-9A33-75ACE521F385}" srcOrd="0" destOrd="0" presId="urn:microsoft.com/office/officeart/2008/layout/VerticalCurvedList"/>
    <dgm:cxn modelId="{2597A50F-1AA1-4413-9A98-F8B2E8A6CBB0}" type="presParOf" srcId="{788296F3-001E-46B0-9A33-75ACE521F385}" destId="{F05ACF56-159D-48DF-8A13-C6C268FF6AD5}" srcOrd="0" destOrd="0" presId="urn:microsoft.com/office/officeart/2008/layout/VerticalCurvedList"/>
    <dgm:cxn modelId="{69C2D6CF-3363-4E8A-BA3D-8FD6ED03A230}" type="presParOf" srcId="{F05ACF56-159D-48DF-8A13-C6C268FF6AD5}" destId="{A8751A95-3568-4370-9486-4966627F58F0}" srcOrd="0" destOrd="0" presId="urn:microsoft.com/office/officeart/2008/layout/VerticalCurvedList"/>
    <dgm:cxn modelId="{60329C1A-1234-4FCB-91E4-0E4BB9334B23}" type="presParOf" srcId="{F05ACF56-159D-48DF-8A13-C6C268FF6AD5}" destId="{E61EF8CF-DE5A-4367-87F3-7BAB31EBEEAD}" srcOrd="1" destOrd="0" presId="urn:microsoft.com/office/officeart/2008/layout/VerticalCurvedList"/>
    <dgm:cxn modelId="{A79D780E-F488-421C-8386-EA3B1ABD24E9}" type="presParOf" srcId="{F05ACF56-159D-48DF-8A13-C6C268FF6AD5}" destId="{74E3DF51-DD27-46F6-8A71-1F00CFDF85CD}" srcOrd="2" destOrd="0" presId="urn:microsoft.com/office/officeart/2008/layout/VerticalCurvedList"/>
    <dgm:cxn modelId="{E8C563D2-AF99-47D8-BEB7-93B855C18F4C}" type="presParOf" srcId="{F05ACF56-159D-48DF-8A13-C6C268FF6AD5}" destId="{6A06C6DF-B32C-4771-8507-3F43FDE8966D}" srcOrd="3" destOrd="0" presId="urn:microsoft.com/office/officeart/2008/layout/VerticalCurvedList"/>
    <dgm:cxn modelId="{68A03EB2-21C3-445E-A8B8-C2A51AF2FA3B}" type="presParOf" srcId="{788296F3-001E-46B0-9A33-75ACE521F385}" destId="{B3112C4E-E9D3-45CF-8D8A-E21E42B86682}" srcOrd="1" destOrd="0" presId="urn:microsoft.com/office/officeart/2008/layout/VerticalCurvedList"/>
    <dgm:cxn modelId="{9A1F746C-34F5-45FF-85F5-8F9BAF7C4D02}" type="presParOf" srcId="{788296F3-001E-46B0-9A33-75ACE521F385}" destId="{E178CD49-70D4-4CCB-9B42-FAE7BBA04669}" srcOrd="2" destOrd="0" presId="urn:microsoft.com/office/officeart/2008/layout/VerticalCurvedList"/>
    <dgm:cxn modelId="{F0537530-C7F1-4AC5-9762-D21471A20A22}" type="presParOf" srcId="{E178CD49-70D4-4CCB-9B42-FAE7BBA04669}" destId="{21D911D8-3005-4457-BAFC-7958127203BA}" srcOrd="0" destOrd="0" presId="urn:microsoft.com/office/officeart/2008/layout/VerticalCurvedList"/>
    <dgm:cxn modelId="{CDFAF3B9-2DE8-49B8-8755-F265EDC6CC95}" type="presParOf" srcId="{788296F3-001E-46B0-9A33-75ACE521F385}" destId="{6665838C-6C10-462E-ACB3-E9EEE55E8BE7}" srcOrd="3" destOrd="0" presId="urn:microsoft.com/office/officeart/2008/layout/VerticalCurvedList"/>
    <dgm:cxn modelId="{D1283B49-76ED-430F-9CCB-AF10AF5512D5}" type="presParOf" srcId="{788296F3-001E-46B0-9A33-75ACE521F385}" destId="{EF9E9280-40D3-4B98-BECC-738A99BD8C53}" srcOrd="4" destOrd="0" presId="urn:microsoft.com/office/officeart/2008/layout/VerticalCurvedList"/>
    <dgm:cxn modelId="{16ED0D64-8BD6-41EB-95E5-7C7BF5B230A7}" type="presParOf" srcId="{EF9E9280-40D3-4B98-BECC-738A99BD8C53}" destId="{371F3372-438B-453C-9100-AD5963FA4D38}" srcOrd="0" destOrd="0" presId="urn:microsoft.com/office/officeart/2008/layout/VerticalCurvedList"/>
    <dgm:cxn modelId="{32F39E4F-0BD6-4253-BE1B-1FA2041F1588}" type="presParOf" srcId="{788296F3-001E-46B0-9A33-75ACE521F385}" destId="{BFD4C29C-0DD0-4105-84C0-D114AF0D18CB}" srcOrd="5" destOrd="0" presId="urn:microsoft.com/office/officeart/2008/layout/VerticalCurvedList"/>
    <dgm:cxn modelId="{0DC5E45F-657F-467E-8F10-9024554F500A}" type="presParOf" srcId="{788296F3-001E-46B0-9A33-75ACE521F385}" destId="{D063D16E-91A8-44D3-921F-CE15A60F5E2A}" srcOrd="6" destOrd="0" presId="urn:microsoft.com/office/officeart/2008/layout/VerticalCurvedList"/>
    <dgm:cxn modelId="{7FB5181E-5041-4845-96B5-89212D77DDDD}" type="presParOf" srcId="{D063D16E-91A8-44D3-921F-CE15A60F5E2A}" destId="{AC461FFB-2765-43F0-BAEB-5A6F1FDC3576}" srcOrd="0" destOrd="0" presId="urn:microsoft.com/office/officeart/2008/layout/VerticalCurvedList"/>
    <dgm:cxn modelId="{FDBF41DE-5E01-4E84-9DEE-81A57E11F278}" type="presParOf" srcId="{788296F3-001E-46B0-9A33-75ACE521F385}" destId="{047518E0-B623-4146-A4C2-702EEDF3AFC0}" srcOrd="7" destOrd="0" presId="urn:microsoft.com/office/officeart/2008/layout/VerticalCurvedList"/>
    <dgm:cxn modelId="{7AD736D9-75D2-404A-BF50-3741C79DD665}" type="presParOf" srcId="{788296F3-001E-46B0-9A33-75ACE521F385}" destId="{44956105-17BE-4514-A66B-9951A8A632CC}" srcOrd="8" destOrd="0" presId="urn:microsoft.com/office/officeart/2008/layout/VerticalCurvedList"/>
    <dgm:cxn modelId="{85D97D58-B8E7-4982-9CA7-58261D7C936A}" type="presParOf" srcId="{44956105-17BE-4514-A66B-9951A8A632CC}" destId="{2C448285-E3FD-4F96-925D-7EE6B90F582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9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62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339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154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212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36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57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062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72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21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68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4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86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6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51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3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C55BB73-FC98-43CB-9AB6-C6EC1A21CE2D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E2D7C39-5432-4135-BB97-F4BFA1BFEE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51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hyperlink" Target="http://spbappo.com/" TargetMode="External"/><Relationship Id="rId12" Type="http://schemas.openxmlformats.org/officeDocument/2006/relationships/image" Target="../media/image10.png"/><Relationship Id="rId17" Type="http://schemas.openxmlformats.org/officeDocument/2006/relationships/image" Target="http://www.novsu.ru/file/6124" TargetMode="External"/><Relationship Id="rId2" Type="http://schemas.openxmlformats.org/officeDocument/2006/relationships/image" Target="../media/image3.png"/><Relationship Id="rId16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6" Type="http://schemas.openxmlformats.org/officeDocument/2006/relationships/image" Target="http://www.uni-bielefeld.de/images/template_2009/logo.jpg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5" Type="http://schemas.openxmlformats.org/officeDocument/2006/relationships/image" Target="../media/image13.png"/><Relationship Id="rId10" Type="http://schemas.openxmlformats.org/officeDocument/2006/relationships/hyperlink" Target="http://www.brsu.brest.by/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jpeg"/><Relationship Id="rId3" Type="http://schemas.openxmlformats.org/officeDocument/2006/relationships/image" Target="../media/image12.jpeg"/><Relationship Id="rId7" Type="http://schemas.openxmlformats.org/officeDocument/2006/relationships/image" Target="../media/image18.jpe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3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jpe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15.jpeg"/><Relationship Id="rId9" Type="http://schemas.openxmlformats.org/officeDocument/2006/relationships/image" Target="../media/image20.jpeg"/><Relationship Id="rId1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9306" y="903384"/>
            <a:ext cx="9705860" cy="3092884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Профессионально ориентированное обучение </a:t>
            </a:r>
            <a:r>
              <a:rPr lang="ru-RU" sz="4400" dirty="0" smtClean="0"/>
              <a:t>магистрантов - </a:t>
            </a:r>
            <a:r>
              <a:rPr lang="ru-RU" sz="4400" dirty="0"/>
              <a:t>образовательных менеджеров: </a:t>
            </a:r>
            <a:r>
              <a:rPr lang="ru-RU" sz="4400" dirty="0" smtClean="0"/>
              <a:t>методология </a:t>
            </a:r>
            <a:r>
              <a:rPr lang="ru-RU" sz="4400" dirty="0"/>
              <a:t>и практика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0630" y="4447958"/>
            <a:ext cx="6987645" cy="1388534"/>
          </a:xfrm>
        </p:spPr>
        <p:txBody>
          <a:bodyPr/>
          <a:lstStyle/>
          <a:p>
            <a:r>
              <a:rPr lang="ru-RU" i="1" dirty="0" err="1" smtClean="0"/>
              <a:t>Шерайзина</a:t>
            </a:r>
            <a:r>
              <a:rPr lang="ru-RU" i="1" dirty="0" smtClean="0"/>
              <a:t> Роза Моисеевна</a:t>
            </a:r>
          </a:p>
          <a:p>
            <a:r>
              <a:rPr lang="ru-RU" i="1" dirty="0" err="1" smtClean="0"/>
              <a:t>д.п.н</a:t>
            </a:r>
            <a:r>
              <a:rPr lang="ru-RU" i="1" dirty="0" smtClean="0"/>
              <a:t>., профессор</a:t>
            </a:r>
          </a:p>
          <a:p>
            <a:r>
              <a:rPr lang="ru-RU" i="1" dirty="0" smtClean="0"/>
              <a:t>(Великий Новгород)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9814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5664" y="132204"/>
            <a:ext cx="10018713" cy="5383576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Бенчмаркинг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altLang="ru-RU" sz="36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32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от англ. </a:t>
            </a:r>
            <a:r>
              <a:rPr lang="en-US" altLang="ru-RU" sz="32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Benchmark</a:t>
            </a:r>
            <a:r>
              <a:rPr lang="ru-RU" altLang="ru-RU" sz="32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32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начало отсчета, зарубка</a:t>
            </a:r>
            <a:r>
              <a:rPr lang="ru-RU" altLang="ru-RU" sz="36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— это механизм сравнительного анализа эффективности работы одного вуза с другим, более успешным, т.е. равнение на лучших. </a:t>
            </a:r>
            <a:r>
              <a:rPr lang="ru-RU" altLang="ru-RU" sz="32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br>
              <a:rPr lang="ru-RU" altLang="ru-RU" sz="2000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462" y="4419958"/>
            <a:ext cx="5054600" cy="1684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602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Скругленный прямоугольник 65"/>
          <p:cNvSpPr/>
          <p:nvPr/>
        </p:nvSpPr>
        <p:spPr bwMode="auto">
          <a:xfrm>
            <a:off x="3076576" y="4919663"/>
            <a:ext cx="3071813" cy="6397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ru-RU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 bwMode="auto">
          <a:xfrm>
            <a:off x="4433889" y="4216401"/>
            <a:ext cx="3081337" cy="63976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ru-RU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 bwMode="auto">
          <a:xfrm>
            <a:off x="5765801" y="3508375"/>
            <a:ext cx="2290763" cy="6413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ru-RU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 bwMode="auto">
          <a:xfrm>
            <a:off x="7123114" y="2820988"/>
            <a:ext cx="2949575" cy="6715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ru-RU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 bwMode="auto">
          <a:xfrm>
            <a:off x="8461376" y="2078039"/>
            <a:ext cx="2206625" cy="6873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ru-RU" spc="-15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214" name="Скругленный прямоугольник 8213"/>
          <p:cNvSpPr/>
          <p:nvPr/>
        </p:nvSpPr>
        <p:spPr bwMode="auto">
          <a:xfrm>
            <a:off x="1731963" y="5673725"/>
            <a:ext cx="2474912" cy="6413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ru-RU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1272" name="Заголовок 1"/>
          <p:cNvSpPr>
            <a:spLocks noGrp="1"/>
          </p:cNvSpPr>
          <p:nvPr>
            <p:ph type="title"/>
          </p:nvPr>
        </p:nvSpPr>
        <p:spPr>
          <a:xfrm>
            <a:off x="2759363" y="706583"/>
            <a:ext cx="7493000" cy="1287463"/>
          </a:xfrm>
        </p:spPr>
        <p:txBody>
          <a:bodyPr>
            <a:normAutofit/>
          </a:bodyPr>
          <a:lstStyle/>
          <a:p>
            <a:r>
              <a:rPr lang="ru-RU" altLang="ru-RU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Основные этапы </a:t>
            </a:r>
            <a:r>
              <a:rPr lang="ru-RU" altLang="ru-RU" b="1" dirty="0" err="1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бенчмаркинга</a:t>
            </a:r>
            <a:endParaRPr lang="ru-RU" altLang="ru-RU" dirty="0"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73" name="Группа 8192"/>
          <p:cNvGrpSpPr>
            <a:grpSpLocks/>
          </p:cNvGrpSpPr>
          <p:nvPr/>
        </p:nvGrpSpPr>
        <p:grpSpPr bwMode="auto">
          <a:xfrm>
            <a:off x="1601788" y="1930401"/>
            <a:ext cx="7994650" cy="4475163"/>
            <a:chOff x="571346" y="1867885"/>
            <a:chExt cx="7995525" cy="4475765"/>
          </a:xfrm>
        </p:grpSpPr>
        <p:sp>
          <p:nvSpPr>
            <p:cNvPr id="8196" name="Фигура, имеющая форму буквы L 8195"/>
            <p:cNvSpPr/>
            <p:nvPr/>
          </p:nvSpPr>
          <p:spPr>
            <a:xfrm rot="5400000">
              <a:off x="829334" y="5198130"/>
              <a:ext cx="776392" cy="1292366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97" name="Полилиния 8196"/>
            <p:cNvSpPr/>
            <p:nvPr/>
          </p:nvSpPr>
          <p:spPr>
            <a:xfrm>
              <a:off x="674544" y="5689512"/>
              <a:ext cx="3102315" cy="654138"/>
            </a:xfrm>
            <a:custGeom>
              <a:avLst/>
              <a:gdLst>
                <a:gd name="connsiteX0" fmla="*/ 0 w 1336825"/>
                <a:gd name="connsiteY0" fmla="*/ 0 h 876503"/>
                <a:gd name="connsiteX1" fmla="*/ 1336825 w 1336825"/>
                <a:gd name="connsiteY1" fmla="*/ 0 h 876503"/>
                <a:gd name="connsiteX2" fmla="*/ 1336825 w 1336825"/>
                <a:gd name="connsiteY2" fmla="*/ 876503 h 876503"/>
                <a:gd name="connsiteX3" fmla="*/ 0 w 1336825"/>
                <a:gd name="connsiteY3" fmla="*/ 876503 h 876503"/>
                <a:gd name="connsiteX4" fmla="*/ 0 w 1336825"/>
                <a:gd name="connsiteY4" fmla="*/ 0 h 87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6825" h="876503">
                  <a:moveTo>
                    <a:pt x="0" y="0"/>
                  </a:moveTo>
                  <a:lnTo>
                    <a:pt x="1336825" y="0"/>
                  </a:lnTo>
                  <a:lnTo>
                    <a:pt x="1336825" y="876503"/>
                  </a:lnTo>
                  <a:lnTo>
                    <a:pt x="0" y="8765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60960" tIns="60960" rIns="60960" bIns="60960" spcCol="1270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Выбор модуля, услуги или процесса для сравнения</a:t>
              </a:r>
            </a:p>
          </p:txBody>
        </p:sp>
        <p:sp>
          <p:nvSpPr>
            <p:cNvPr id="8198" name="Равнобедренный треугольник 8197"/>
            <p:cNvSpPr/>
            <p:nvPr/>
          </p:nvSpPr>
          <p:spPr>
            <a:xfrm>
              <a:off x="1558879" y="5167154"/>
              <a:ext cx="219099" cy="219104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99" name="Фигура, имеющая форму буквы L 8198"/>
            <p:cNvSpPr/>
            <p:nvPr/>
          </p:nvSpPr>
          <p:spPr>
            <a:xfrm rot="5400000">
              <a:off x="2155041" y="4451905"/>
              <a:ext cx="776392" cy="1292366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01" name="Равнобедренный треугольник 8200"/>
            <p:cNvSpPr/>
            <p:nvPr/>
          </p:nvSpPr>
          <p:spPr>
            <a:xfrm>
              <a:off x="2884586" y="4420928"/>
              <a:ext cx="219099" cy="220693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02" name="Фигура, имеющая форму буквы L 8201"/>
            <p:cNvSpPr/>
            <p:nvPr/>
          </p:nvSpPr>
          <p:spPr>
            <a:xfrm rot="5400000">
              <a:off x="3499801" y="3740609"/>
              <a:ext cx="776392" cy="1292366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04" name="Равнобедренный треугольник 8203"/>
            <p:cNvSpPr/>
            <p:nvPr/>
          </p:nvSpPr>
          <p:spPr>
            <a:xfrm>
              <a:off x="4227758" y="3709633"/>
              <a:ext cx="220687" cy="220693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05" name="Фигура, имеющая форму буквы L 8204"/>
            <p:cNvSpPr/>
            <p:nvPr/>
          </p:nvSpPr>
          <p:spPr>
            <a:xfrm rot="5400000">
              <a:off x="4843766" y="3031696"/>
              <a:ext cx="776391" cy="1290779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07" name="Равнобедренный треугольник 8206"/>
            <p:cNvSpPr/>
            <p:nvPr/>
          </p:nvSpPr>
          <p:spPr>
            <a:xfrm>
              <a:off x="5572518" y="2999925"/>
              <a:ext cx="220686" cy="22069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08" name="Фигура, имеющая форму буквы L 8207"/>
            <p:cNvSpPr/>
            <p:nvPr/>
          </p:nvSpPr>
          <p:spPr>
            <a:xfrm rot="5400000">
              <a:off x="6187732" y="2319606"/>
              <a:ext cx="776391" cy="1292366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10" name="Равнобедренный треугольник 8209"/>
            <p:cNvSpPr/>
            <p:nvPr/>
          </p:nvSpPr>
          <p:spPr>
            <a:xfrm>
              <a:off x="6917277" y="2288630"/>
              <a:ext cx="220687" cy="220692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11" name="Фигура, имеющая форму буквы L 8210"/>
            <p:cNvSpPr/>
            <p:nvPr/>
          </p:nvSpPr>
          <p:spPr>
            <a:xfrm rot="5400000">
              <a:off x="7532492" y="1609897"/>
              <a:ext cx="776392" cy="1292366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53" name="Полилиния 52"/>
          <p:cNvSpPr/>
          <p:nvPr/>
        </p:nvSpPr>
        <p:spPr>
          <a:xfrm>
            <a:off x="3046414" y="4979988"/>
            <a:ext cx="3101975" cy="652462"/>
          </a:xfrm>
          <a:custGeom>
            <a:avLst/>
            <a:gdLst>
              <a:gd name="connsiteX0" fmla="*/ 0 w 1336825"/>
              <a:gd name="connsiteY0" fmla="*/ 0 h 876503"/>
              <a:gd name="connsiteX1" fmla="*/ 1336825 w 1336825"/>
              <a:gd name="connsiteY1" fmla="*/ 0 h 876503"/>
              <a:gd name="connsiteX2" fmla="*/ 1336825 w 1336825"/>
              <a:gd name="connsiteY2" fmla="*/ 876503 h 876503"/>
              <a:gd name="connsiteX3" fmla="*/ 0 w 1336825"/>
              <a:gd name="connsiteY3" fmla="*/ 876503 h 876503"/>
              <a:gd name="connsiteX4" fmla="*/ 0 w 1336825"/>
              <a:gd name="connsiteY4" fmla="*/ 0 h 876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825" h="876503">
                <a:moveTo>
                  <a:pt x="0" y="0"/>
                </a:moveTo>
                <a:lnTo>
                  <a:pt x="1336825" y="0"/>
                </a:lnTo>
                <a:lnTo>
                  <a:pt x="1336825" y="876503"/>
                </a:lnTo>
                <a:lnTo>
                  <a:pt x="0" y="8765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0960" tIns="60960" rIns="60960" bIns="60960" spcCol="1270"/>
          <a:lstStyle/>
          <a:p>
            <a:pPr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основных критериев оценки</a:t>
            </a:r>
          </a:p>
        </p:txBody>
      </p:sp>
      <p:sp>
        <p:nvSpPr>
          <p:cNvPr id="54" name="Полилиния 53"/>
          <p:cNvSpPr/>
          <p:nvPr/>
        </p:nvSpPr>
        <p:spPr>
          <a:xfrm>
            <a:off x="4414839" y="4265613"/>
            <a:ext cx="3100387" cy="654050"/>
          </a:xfrm>
          <a:custGeom>
            <a:avLst/>
            <a:gdLst>
              <a:gd name="connsiteX0" fmla="*/ 0 w 1336825"/>
              <a:gd name="connsiteY0" fmla="*/ 0 h 876503"/>
              <a:gd name="connsiteX1" fmla="*/ 1336825 w 1336825"/>
              <a:gd name="connsiteY1" fmla="*/ 0 h 876503"/>
              <a:gd name="connsiteX2" fmla="*/ 1336825 w 1336825"/>
              <a:gd name="connsiteY2" fmla="*/ 876503 h 876503"/>
              <a:gd name="connsiteX3" fmla="*/ 0 w 1336825"/>
              <a:gd name="connsiteY3" fmla="*/ 876503 h 876503"/>
              <a:gd name="connsiteX4" fmla="*/ 0 w 1336825"/>
              <a:gd name="connsiteY4" fmla="*/ 0 h 876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825" h="876503">
                <a:moveTo>
                  <a:pt x="0" y="0"/>
                </a:moveTo>
                <a:lnTo>
                  <a:pt x="1336825" y="0"/>
                </a:lnTo>
                <a:lnTo>
                  <a:pt x="1336825" y="876503"/>
                </a:lnTo>
                <a:lnTo>
                  <a:pt x="0" y="8765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0960" tIns="60960" rIns="60960" bIns="60960" spcCol="1270"/>
          <a:lstStyle/>
          <a:p>
            <a:pPr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вуза или образовательной области для сравнения</a:t>
            </a:r>
          </a:p>
        </p:txBody>
      </p:sp>
      <p:sp>
        <p:nvSpPr>
          <p:cNvPr id="55" name="Полилиния 54"/>
          <p:cNvSpPr/>
          <p:nvPr/>
        </p:nvSpPr>
        <p:spPr>
          <a:xfrm>
            <a:off x="5734051" y="3665539"/>
            <a:ext cx="1871663" cy="327025"/>
          </a:xfrm>
          <a:custGeom>
            <a:avLst/>
            <a:gdLst>
              <a:gd name="connsiteX0" fmla="*/ 0 w 1336825"/>
              <a:gd name="connsiteY0" fmla="*/ 0 h 876503"/>
              <a:gd name="connsiteX1" fmla="*/ 1336825 w 1336825"/>
              <a:gd name="connsiteY1" fmla="*/ 0 h 876503"/>
              <a:gd name="connsiteX2" fmla="*/ 1336825 w 1336825"/>
              <a:gd name="connsiteY2" fmla="*/ 876503 h 876503"/>
              <a:gd name="connsiteX3" fmla="*/ 0 w 1336825"/>
              <a:gd name="connsiteY3" fmla="*/ 876503 h 876503"/>
              <a:gd name="connsiteX4" fmla="*/ 0 w 1336825"/>
              <a:gd name="connsiteY4" fmla="*/ 0 h 876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825" h="876503">
                <a:moveTo>
                  <a:pt x="0" y="0"/>
                </a:moveTo>
                <a:lnTo>
                  <a:pt x="1336825" y="0"/>
                </a:lnTo>
                <a:lnTo>
                  <a:pt x="1336825" y="876503"/>
                </a:lnTo>
                <a:lnTo>
                  <a:pt x="0" y="8765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0960" tIns="60960" rIns="60960" bIns="60960" spcCol="1270"/>
          <a:lstStyle/>
          <a:p>
            <a:pPr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Сбор информации</a:t>
            </a:r>
          </a:p>
        </p:txBody>
      </p:sp>
      <p:sp>
        <p:nvSpPr>
          <p:cNvPr id="56" name="Полилиния 55"/>
          <p:cNvSpPr/>
          <p:nvPr/>
        </p:nvSpPr>
        <p:spPr>
          <a:xfrm>
            <a:off x="7104063" y="2774950"/>
            <a:ext cx="3302000" cy="654050"/>
          </a:xfrm>
          <a:custGeom>
            <a:avLst/>
            <a:gdLst>
              <a:gd name="connsiteX0" fmla="*/ 0 w 1336825"/>
              <a:gd name="connsiteY0" fmla="*/ 0 h 876503"/>
              <a:gd name="connsiteX1" fmla="*/ 1336825 w 1336825"/>
              <a:gd name="connsiteY1" fmla="*/ 0 h 876503"/>
              <a:gd name="connsiteX2" fmla="*/ 1336825 w 1336825"/>
              <a:gd name="connsiteY2" fmla="*/ 876503 h 876503"/>
              <a:gd name="connsiteX3" fmla="*/ 0 w 1336825"/>
              <a:gd name="connsiteY3" fmla="*/ 876503 h 876503"/>
              <a:gd name="connsiteX4" fmla="*/ 0 w 1336825"/>
              <a:gd name="connsiteY4" fmla="*/ 0 h 876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825" h="876503">
                <a:moveTo>
                  <a:pt x="0" y="0"/>
                </a:moveTo>
                <a:lnTo>
                  <a:pt x="1336825" y="0"/>
                </a:lnTo>
                <a:lnTo>
                  <a:pt x="1336825" y="876503"/>
                </a:lnTo>
                <a:lnTo>
                  <a:pt x="0" y="8765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0960" tIns="60960" rIns="60960" bIns="60960" spcCol="1270"/>
          <a:lstStyle/>
          <a:p>
            <a:pPr defTabSz="711200">
              <a:lnSpc>
                <a:spcPct val="90000"/>
              </a:lnSpc>
              <a:defRPr/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показателей </a:t>
            </a:r>
          </a:p>
          <a:p>
            <a:pPr defTabSz="711200">
              <a:lnSpc>
                <a:spcPct val="90000"/>
              </a:lnSpc>
              <a:defRPr/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определение возможности применения полученных данных</a:t>
            </a:r>
          </a:p>
        </p:txBody>
      </p:sp>
      <p:sp>
        <p:nvSpPr>
          <p:cNvPr id="57" name="Полилиния 56"/>
          <p:cNvSpPr/>
          <p:nvPr/>
        </p:nvSpPr>
        <p:spPr>
          <a:xfrm>
            <a:off x="8445500" y="1981201"/>
            <a:ext cx="3100388" cy="739775"/>
          </a:xfrm>
          <a:custGeom>
            <a:avLst/>
            <a:gdLst>
              <a:gd name="connsiteX0" fmla="*/ 0 w 1336825"/>
              <a:gd name="connsiteY0" fmla="*/ 0 h 876503"/>
              <a:gd name="connsiteX1" fmla="*/ 1336825 w 1336825"/>
              <a:gd name="connsiteY1" fmla="*/ 0 h 876503"/>
              <a:gd name="connsiteX2" fmla="*/ 1336825 w 1336825"/>
              <a:gd name="connsiteY2" fmla="*/ 876503 h 876503"/>
              <a:gd name="connsiteX3" fmla="*/ 0 w 1336825"/>
              <a:gd name="connsiteY3" fmla="*/ 876503 h 876503"/>
              <a:gd name="connsiteX4" fmla="*/ 0 w 1336825"/>
              <a:gd name="connsiteY4" fmla="*/ 0 h 876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825" h="876503">
                <a:moveTo>
                  <a:pt x="0" y="0"/>
                </a:moveTo>
                <a:lnTo>
                  <a:pt x="1336825" y="0"/>
                </a:lnTo>
                <a:lnTo>
                  <a:pt x="1336825" y="876503"/>
                </a:lnTo>
                <a:lnTo>
                  <a:pt x="0" y="8765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0960" tIns="60960" rIns="60960" bIns="60960" spcCol="1270"/>
          <a:lstStyle/>
          <a:p>
            <a:pPr defTabSz="711200">
              <a:defRPr/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Адаптация и </a:t>
            </a:r>
          </a:p>
          <a:p>
            <a:pPr defTabSz="711200">
              <a:defRPr/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применение лучших практических </a:t>
            </a:r>
            <a:r>
              <a:rPr lang="ru-RU" sz="1600" spc="-15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разработок</a:t>
            </a:r>
          </a:p>
        </p:txBody>
      </p:sp>
      <p:sp>
        <p:nvSpPr>
          <p:cNvPr id="8213" name="TextBox 8212"/>
          <p:cNvSpPr txBox="1"/>
          <p:nvPr/>
        </p:nvSpPr>
        <p:spPr>
          <a:xfrm>
            <a:off x="1524001" y="5143501"/>
            <a:ext cx="2206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charset="0"/>
                <a:cs typeface="AngsanaUPC" pitchFamily="18" charset="-34"/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641601" y="4484688"/>
            <a:ext cx="2206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charset="0"/>
                <a:cs typeface="AngsanaUPC" pitchFamily="18" charset="-34"/>
              </a:rPr>
              <a:t>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986213" y="3773488"/>
            <a:ext cx="2206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charset="0"/>
                <a:cs typeface="AngsanaUPC" pitchFamily="18" charset="-34"/>
              </a:rPr>
              <a:t>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30826" y="3062288"/>
            <a:ext cx="2206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charset="0"/>
                <a:cs typeface="AngsanaUPC" pitchFamily="18" charset="-34"/>
              </a:rPr>
              <a:t>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675439" y="2376489"/>
            <a:ext cx="21907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charset="0"/>
                <a:cs typeface="AngsanaUPC" pitchFamily="18" charset="-34"/>
              </a:rPr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018463" y="1643063"/>
            <a:ext cx="2206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charset="0"/>
                <a:cs typeface="AngsanaUPC" pitchFamily="18" charset="-34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226389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Инновации в подготовке образовательных менеджеров: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430744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7986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1765" y="1631414"/>
            <a:ext cx="10018713" cy="3124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722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8294" y="771180"/>
            <a:ext cx="10203033" cy="560758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В «обществе знания» исчезают </a:t>
            </a:r>
            <a:r>
              <a:rPr lang="ru-RU" sz="2800" dirty="0"/>
              <a:t>возможности сохранения преимуществ за счет защиты рынка, привилегированного доступа к тем или иным источникам капитала или за счет простой экономии. Единственный путь сохранения конкурентоспособности – конкурентоспособные инновации, что зависит от того, насколько правильно используется и сколь хорошо подготовлена рабочая </a:t>
            </a:r>
            <a:r>
              <a:rPr lang="ru-RU" sz="2800" dirty="0" smtClean="0"/>
              <a:t>сила</a:t>
            </a:r>
          </a:p>
          <a:p>
            <a:pPr marL="0" indent="0" algn="r">
              <a:buNone/>
            </a:pPr>
            <a:endParaRPr lang="ru-RU" sz="1600" dirty="0"/>
          </a:p>
          <a:p>
            <a:pPr marL="0" indent="0" algn="r">
              <a:buNone/>
            </a:pPr>
            <a:r>
              <a:rPr lang="ru-RU" sz="1600" dirty="0" err="1" smtClean="0"/>
              <a:t>Малкольм</a:t>
            </a:r>
            <a:r>
              <a:rPr lang="ru-RU" sz="1600" dirty="0" smtClean="0"/>
              <a:t> </a:t>
            </a:r>
            <a:r>
              <a:rPr lang="ru-RU" sz="1600" dirty="0" err="1"/>
              <a:t>Вебб</a:t>
            </a:r>
            <a:r>
              <a:rPr lang="ru-RU" sz="1600" dirty="0"/>
              <a:t>, </a:t>
            </a:r>
            <a:endParaRPr lang="ru-RU" sz="1600" dirty="0" smtClean="0"/>
          </a:p>
          <a:p>
            <a:pPr marL="0" indent="0" algn="r">
              <a:buNone/>
            </a:pPr>
            <a:r>
              <a:rPr lang="ru-RU" sz="1600" dirty="0" smtClean="0"/>
              <a:t>генеральный </a:t>
            </a:r>
            <a:r>
              <a:rPr lang="ru-RU" sz="1600" dirty="0"/>
              <a:t>менеджер </a:t>
            </a:r>
            <a:endParaRPr lang="ru-RU" sz="1600" dirty="0" smtClean="0"/>
          </a:p>
          <a:p>
            <a:pPr marL="0" indent="0" algn="r">
              <a:buNone/>
            </a:pPr>
            <a:r>
              <a:rPr lang="ru-RU" sz="1600" dirty="0" smtClean="0"/>
              <a:t>человеческих ресурсов</a:t>
            </a:r>
          </a:p>
          <a:p>
            <a:pPr marL="0" indent="0" algn="r">
              <a:buNone/>
            </a:pPr>
            <a:r>
              <a:rPr lang="ru-RU" sz="1600" dirty="0" smtClean="0"/>
              <a:t> </a:t>
            </a:r>
            <a:r>
              <a:rPr lang="ru-RU" sz="1600" dirty="0"/>
              <a:t>компании «</a:t>
            </a:r>
            <a:r>
              <a:rPr lang="ru-RU" sz="1600" dirty="0" err="1"/>
              <a:t>Petro</a:t>
            </a:r>
            <a:r>
              <a:rPr lang="ru-RU" sz="1600" dirty="0"/>
              <a:t> </a:t>
            </a:r>
            <a:r>
              <a:rPr lang="ru-RU" sz="1600" dirty="0" err="1"/>
              <a:t>Fina</a:t>
            </a:r>
            <a:r>
              <a:rPr lang="ru-RU" sz="1600" dirty="0"/>
              <a:t>», </a:t>
            </a:r>
            <a:endParaRPr lang="ru-RU" sz="1600" dirty="0" smtClean="0"/>
          </a:p>
          <a:p>
            <a:pPr marL="0" indent="0" algn="r">
              <a:buNone/>
            </a:pPr>
            <a:r>
              <a:rPr lang="ru-RU" sz="1600" dirty="0" smtClean="0"/>
              <a:t>SA</a:t>
            </a:r>
            <a:r>
              <a:rPr lang="ru-RU" sz="1600" dirty="0"/>
              <a:t> (Бельгия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500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473506"/>
          </a:xfrm>
        </p:spPr>
        <p:txBody>
          <a:bodyPr/>
          <a:lstStyle/>
          <a:p>
            <a:r>
              <a:rPr lang="ru-RU" dirty="0"/>
              <a:t>Содержание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2782" y="1619479"/>
            <a:ext cx="10018713" cy="468216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900" dirty="0"/>
              <a:t>Актуальность </a:t>
            </a:r>
            <a:r>
              <a:rPr lang="ru-RU" sz="2900" dirty="0" smtClean="0"/>
              <a:t>.Тенденции преобразований Мирового образовательного пространства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900" dirty="0" smtClean="0"/>
              <a:t> Эволюция </a:t>
            </a:r>
            <a:r>
              <a:rPr lang="ru-RU" sz="2900" dirty="0"/>
              <a:t>международной проектной деятельности НовГУ в области образовательного </a:t>
            </a:r>
            <a:r>
              <a:rPr lang="ru-RU" sz="2900" dirty="0" smtClean="0"/>
              <a:t>менеджмента</a:t>
            </a:r>
            <a:endParaRPr lang="ru-RU" sz="2900" dirty="0"/>
          </a:p>
          <a:p>
            <a:pPr marL="457200" lvl="0" indent="-457200">
              <a:buFont typeface="+mj-lt"/>
              <a:buAutoNum type="arabicPeriod"/>
            </a:pPr>
            <a:r>
              <a:rPr lang="ru-RU" sz="2900" dirty="0"/>
              <a:t>Образовательный менеджмент как междисциплинарный феномен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altLang="ru-RU" sz="2800" dirty="0">
                <a:ea typeface="Cambria Math" panose="02040503050406030204" pitchFamily="18" charset="0"/>
                <a:cs typeface="Times New Roman" panose="02020603050405020304" pitchFamily="18" charset="0"/>
              </a:rPr>
              <a:t>Классификация организационных изменений </a:t>
            </a:r>
            <a:endParaRPr lang="ru-RU" altLang="ru-RU" sz="2800" dirty="0" smtClean="0"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altLang="ru-RU" sz="2800" dirty="0">
                <a:ea typeface="Cambria Math" panose="02040503050406030204" pitchFamily="18" charset="0"/>
                <a:cs typeface="Times New Roman" panose="02020603050405020304" pitchFamily="18" charset="0"/>
              </a:rPr>
              <a:t>Инновации в подготовке образовательных менеджеров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4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4935" y="1184563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ru-RU" dirty="0"/>
              <a:t>Тенденции преобразований Мирового образовательного пространства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Глобализация +</a:t>
            </a:r>
            <a:r>
              <a:rPr lang="ru-RU" dirty="0" err="1" smtClean="0"/>
              <a:t>глокализация</a:t>
            </a:r>
            <a:endParaRPr lang="ru-RU" dirty="0" smtClean="0"/>
          </a:p>
          <a:p>
            <a:r>
              <a:rPr lang="ru-RU" dirty="0" smtClean="0"/>
              <a:t>Открытость + гетерогенность</a:t>
            </a:r>
          </a:p>
          <a:p>
            <a:r>
              <a:rPr lang="ru-RU" dirty="0" smtClean="0"/>
              <a:t>Неопределенность + конкурентоспособность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1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0400" y="446633"/>
            <a:ext cx="10018713" cy="175259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Эволюция проектной международной  деятельности НовГУ в области образовательного менеджмента</a:t>
            </a:r>
            <a:endParaRPr lang="ru-RU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81995" y="5688281"/>
            <a:ext cx="7445828" cy="1021277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68884" y="4999512"/>
            <a:ext cx="6933210" cy="653143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89516" y="4429496"/>
            <a:ext cx="6598721" cy="51855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98275" y="3847606"/>
            <a:ext cx="6299858" cy="52845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13912" y="3265713"/>
            <a:ext cx="5882242" cy="538351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10794" y="2707574"/>
            <a:ext cx="5559629" cy="52449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43304" y="2135579"/>
            <a:ext cx="5213264" cy="52449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733309" y="2185060"/>
            <a:ext cx="5094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Билингвальное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образование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(1995-1997)</a:t>
            </a:r>
          </a:p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598221" y="2208809"/>
            <a:ext cx="36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Новгород,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Биллефельд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06837" y="2648198"/>
            <a:ext cx="5593278" cy="94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Управление персоналом,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билингвальные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модули</a:t>
            </a:r>
          </a:p>
          <a:p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090058" y="2766950"/>
            <a:ext cx="4346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Новгород, Дортмунд,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Биллефельд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854535" y="3313216"/>
            <a:ext cx="5973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Управление инновационной деятельностью школ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43693" y="3346863"/>
            <a:ext cx="4346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Новгород, Дортмунд,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Биллефельд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626431" y="3918857"/>
            <a:ext cx="4337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Двойной диплом бакалавр- магистр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93818" y="3906982"/>
            <a:ext cx="3645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Новгород,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Хильдесхайм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415146" y="4334493"/>
            <a:ext cx="6329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Многоуровневая подготовка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магистров-образовательных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менеджеров</a:t>
            </a:r>
          </a:p>
          <a:p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235034" y="4417621"/>
            <a:ext cx="4619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Новгород,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Хильдесхайм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Темпус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III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7009" y="5023261"/>
            <a:ext cx="7053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Темпус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IV.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Сетевое взаимодействие вузов партнеров в менеджменте образования, образовательном менеджменте. Подготовка педагогов и образовательных менеджеров к работе с гетерогенными группами (2014-2016)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23159" y="5035138"/>
            <a:ext cx="37051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Новгород,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Хильдесхайм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, Украина,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Беларусь, Санкт-Петербург</a:t>
            </a:r>
          </a:p>
          <a:p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441372" y="5657671"/>
            <a:ext cx="7410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1. Педагогическая компетентность в сфере «человек-человек» (2002-2006гг.)</a:t>
            </a:r>
          </a:p>
          <a:p>
            <a:pPr lvl="0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2. Становление карьеры педагога в территориальной образовательной системе ( 2009-2011гг.)</a:t>
            </a:r>
          </a:p>
          <a:p>
            <a:pPr lvl="0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2. Системные инновации в подготовке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магистров-образовательных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менеджеров (2009-2011гг.)</a:t>
            </a:r>
          </a:p>
          <a:p>
            <a:pPr lvl="0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4. Тенденции и потенциальные возможности развития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межпоколенных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отношений в  территориальных детско-взрослых сообществах</a:t>
            </a:r>
          </a:p>
          <a:p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88821" y="5878286"/>
            <a:ext cx="2456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Федеральная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программа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57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15888"/>
            <a:ext cx="91440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ru-RU" sz="1400" b="1" dirty="0"/>
              <a:t>Консорциум университетов - партнеров</a:t>
            </a:r>
          </a:p>
        </p:txBody>
      </p:sp>
      <p:pic>
        <p:nvPicPr>
          <p:cNvPr id="26627" name="Picture 3" descr="5779"/>
          <p:cNvPicPr>
            <a:picLocks noChangeAspect="1" noChangeArrowheads="1"/>
          </p:cNvPicPr>
          <p:nvPr/>
        </p:nvPicPr>
        <p:blipFill>
          <a:blip r:embed="rId2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61" r="18791"/>
          <a:stretch>
            <a:fillRect/>
          </a:stretch>
        </p:blipFill>
        <p:spPr bwMode="auto">
          <a:xfrm>
            <a:off x="4024603" y="882156"/>
            <a:ext cx="1095375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5781"/>
          <p:cNvPicPr>
            <a:picLocks noChangeAspect="1" noChangeArrowheads="1"/>
          </p:cNvPicPr>
          <p:nvPr/>
        </p:nvPicPr>
        <p:blipFill>
          <a:blip r:embed="rId3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2060575"/>
            <a:ext cx="860425" cy="87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9" name="Picture 5" descr="5782"/>
          <p:cNvPicPr>
            <a:picLocks noChangeAspect="1" noChangeArrowheads="1"/>
          </p:cNvPicPr>
          <p:nvPr/>
        </p:nvPicPr>
        <p:blipFill>
          <a:blip r:embed="rId4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636" y="979118"/>
            <a:ext cx="1533525" cy="56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1" name="Picture 7" descr="grünes Logo der Universität Bielefeld"/>
          <p:cNvPicPr>
            <a:picLocks noChangeAspect="1" noChangeArrowheads="1"/>
          </p:cNvPicPr>
          <p:nvPr/>
        </p:nvPicPr>
        <p:blipFill>
          <a:blip r:embed="rId5" r:link="rId6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4941889"/>
            <a:ext cx="1871663" cy="72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2" name="Рисунок 61" descr="http://spbappo.com/themes/cms/images/logo1a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855" y="6057199"/>
            <a:ext cx="2738437" cy="35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3" name="Рисунок 1" descr="http://www.vsu.by/templates/blue_lights/images/vsu0.jpg"/>
          <p:cNvPicPr>
            <a:picLocks noChangeAspect="1" noChangeArrowheads="1"/>
          </p:cNvPicPr>
          <p:nvPr/>
        </p:nvPicPr>
        <p:blipFill>
          <a:blip r:embed="rId9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0407" y="3472400"/>
            <a:ext cx="736600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4" name="Рисунок 4" descr="http://www.brsu.brest.by/gallery/ims/logo-in.gif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304" y="4410983"/>
            <a:ext cx="530225" cy="81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5" name="Рисунок 53" descr="http://www.dnu.dp.ua/images/gerb500.png"/>
          <p:cNvPicPr>
            <a:picLocks noChangeAspect="1" noChangeArrowheads="1"/>
          </p:cNvPicPr>
          <p:nvPr/>
        </p:nvPicPr>
        <p:blipFill>
          <a:blip r:embed="rId12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044" y="2549237"/>
            <a:ext cx="709612" cy="69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6" name="Рисунок 56" descr="http://www.smolgu.smolensk.ru/img/sgpu.gif"/>
          <p:cNvPicPr>
            <a:picLocks noChangeAspect="1" noChangeArrowheads="1"/>
          </p:cNvPicPr>
          <p:nvPr/>
        </p:nvPicPr>
        <p:blipFill>
          <a:blip r:embed="rId13">
            <a:lum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404" y="5347978"/>
            <a:ext cx="21082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7" name="Рисунок 58" descr="http://www.tup.km.ua/pic/engxnu_r1_c5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13"/>
          <a:stretch>
            <a:fillRect/>
          </a:stretch>
        </p:blipFill>
        <p:spPr bwMode="auto">
          <a:xfrm>
            <a:off x="10107985" y="1638322"/>
            <a:ext cx="873125" cy="72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1524001" y="2322514"/>
            <a:ext cx="612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1200">
                <a:latin typeface="Arial" panose="020B0604020202020204" pitchFamily="34" charset="0"/>
                <a:cs typeface="Times New Roman" panose="02020603050405020304" pitchFamily="18" charset="0"/>
              </a:rPr>
              <a:t>          </a:t>
            </a:r>
            <a:endParaRPr lang="ru-RU" altLang="ru-RU" sz="1100">
              <a:latin typeface="Arial" panose="020B0604020202020204" pitchFamily="34" charset="0"/>
            </a:endParaRPr>
          </a:p>
          <a:p>
            <a:pPr eaLnBrk="0" hangingPunct="0"/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1524000" y="34623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8123631" y="1701823"/>
            <a:ext cx="1846263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Хмельницкий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национальный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(Украина)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7720486" y="2565050"/>
            <a:ext cx="31242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Днепропетровский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национальный университет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имени Олеся Гончара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(Украина)</a:t>
            </a:r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7383896" y="3477926"/>
            <a:ext cx="31242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Витебский государственный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университет имени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</a:t>
            </a:r>
            <a:r>
              <a:rPr lang="ru-RU" altLang="ru-RU" sz="1400" b="1" dirty="0" err="1"/>
              <a:t>П.М.Машерова</a:t>
            </a:r>
            <a:r>
              <a:rPr lang="ru-RU" altLang="ru-RU" sz="1400" b="1" dirty="0"/>
              <a:t>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(Белоруссия)</a:t>
            </a:r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7325222" y="4403046"/>
            <a:ext cx="31019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Брестский государственный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университет имени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А.С.Пушкина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(Белоруссия)</a:t>
            </a:r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6453601" y="5183333"/>
            <a:ext cx="20415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Смоленский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государственный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(Россия)</a:t>
            </a:r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4524960" y="5796171"/>
            <a:ext cx="1939377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altLang="ru-RU" sz="1400" b="1" dirty="0"/>
              <a:t>Санкт-Петербургская </a:t>
            </a:r>
          </a:p>
          <a:p>
            <a:pPr algn="ctr">
              <a:lnSpc>
                <a:spcPct val="75000"/>
              </a:lnSpc>
            </a:pPr>
            <a:r>
              <a:rPr lang="ru-RU" altLang="ru-RU" sz="1400" b="1" dirty="0"/>
              <a:t>Академия</a:t>
            </a:r>
          </a:p>
          <a:p>
            <a:pPr algn="ctr">
              <a:lnSpc>
                <a:spcPct val="75000"/>
              </a:lnSpc>
            </a:pPr>
            <a:r>
              <a:rPr lang="ru-RU" altLang="ru-RU" sz="1400" b="1" dirty="0"/>
              <a:t> </a:t>
            </a:r>
            <a:r>
              <a:rPr lang="ru-RU" altLang="ru-RU" sz="1400" b="1" dirty="0" err="1"/>
              <a:t>постдипломного</a:t>
            </a:r>
            <a:r>
              <a:rPr lang="ru-RU" altLang="ru-RU" sz="1400" b="1" dirty="0"/>
              <a:t>   </a:t>
            </a:r>
          </a:p>
          <a:p>
            <a:pPr algn="ctr">
              <a:lnSpc>
                <a:spcPct val="75000"/>
              </a:lnSpc>
            </a:pPr>
            <a:r>
              <a:rPr lang="ru-RU" altLang="ru-RU" sz="1400" b="1" dirty="0"/>
              <a:t>педагогического</a:t>
            </a:r>
          </a:p>
          <a:p>
            <a:pPr algn="ctr">
              <a:lnSpc>
                <a:spcPct val="75000"/>
              </a:lnSpc>
            </a:pPr>
            <a:r>
              <a:rPr lang="ru-RU" altLang="ru-RU" sz="1400" b="1" dirty="0"/>
              <a:t> образования</a:t>
            </a:r>
          </a:p>
          <a:p>
            <a:pPr algn="ctr">
              <a:lnSpc>
                <a:spcPct val="75000"/>
              </a:lnSpc>
            </a:pPr>
            <a:r>
              <a:rPr lang="ru-RU" altLang="ru-RU" sz="1400" b="1" dirty="0"/>
              <a:t> (Россия) </a:t>
            </a:r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2186791" y="1036535"/>
            <a:ext cx="1830388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Фондовый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</a:t>
            </a:r>
            <a:r>
              <a:rPr lang="ru-RU" altLang="ru-RU" sz="1400" b="1" dirty="0" err="1"/>
              <a:t>г.Хильдесхайм</a:t>
            </a:r>
            <a:r>
              <a:rPr lang="ru-RU" altLang="ru-RU" sz="1400" b="1" dirty="0"/>
              <a:t>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(Германия)</a:t>
            </a:r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2993800" y="2129393"/>
            <a:ext cx="149111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1400" b="1"/>
              <a:t>Университет</a:t>
            </a:r>
          </a:p>
          <a:p>
            <a:pPr algn="ctr" eaLnBrk="1" hangingPunct="1"/>
            <a:r>
              <a:rPr lang="ru-RU" altLang="ru-RU" sz="1400" b="1"/>
              <a:t> г.Кремс </a:t>
            </a:r>
          </a:p>
          <a:p>
            <a:pPr algn="ctr" eaLnBrk="1" hangingPunct="1"/>
            <a:r>
              <a:rPr lang="ru-RU" altLang="ru-RU" sz="1400" b="1"/>
              <a:t>(Австрия)</a:t>
            </a:r>
          </a:p>
        </p:txBody>
      </p:sp>
      <p:sp>
        <p:nvSpPr>
          <p:cNvPr id="26655" name="Rectangle 31"/>
          <p:cNvSpPr>
            <a:spLocks noChangeArrowheads="1"/>
          </p:cNvSpPr>
          <p:nvPr/>
        </p:nvSpPr>
        <p:spPr bwMode="auto">
          <a:xfrm>
            <a:off x="3000376" y="3500439"/>
            <a:ext cx="1522413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altLang="ru-RU" sz="1400" b="1"/>
              <a:t>Технический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/>
              <a:t> университет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/>
              <a:t> г.Лодзь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/>
              <a:t>(Польша)</a:t>
            </a:r>
          </a:p>
        </p:txBody>
      </p:sp>
      <p:sp>
        <p:nvSpPr>
          <p:cNvPr id="26656" name="Rectangle 32"/>
          <p:cNvSpPr>
            <a:spLocks noChangeArrowheads="1"/>
          </p:cNvSpPr>
          <p:nvPr/>
        </p:nvSpPr>
        <p:spPr bwMode="auto">
          <a:xfrm>
            <a:off x="3792538" y="5084764"/>
            <a:ext cx="156210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altLang="ru-RU" sz="1400" b="1"/>
              <a:t>Университет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/>
              <a:t>г.Билефельд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/>
              <a:t>(Германия)</a:t>
            </a:r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5301343" y="893660"/>
            <a:ext cx="2879725" cy="89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altLang="ru-RU" sz="1400" b="1" dirty="0"/>
              <a:t>Новгородский </a:t>
            </a:r>
          </a:p>
          <a:p>
            <a:pPr algn="ctr">
              <a:lnSpc>
                <a:spcPct val="75000"/>
              </a:lnSpc>
            </a:pPr>
            <a:r>
              <a:rPr lang="ru-RU" altLang="ru-RU" sz="1400" b="1" dirty="0"/>
              <a:t>государственный </a:t>
            </a:r>
          </a:p>
          <a:p>
            <a:pPr algn="ctr">
              <a:lnSpc>
                <a:spcPct val="75000"/>
              </a:lnSpc>
            </a:pPr>
            <a:r>
              <a:rPr lang="ru-RU" altLang="ru-RU" sz="1400" b="1" dirty="0"/>
              <a:t>университет </a:t>
            </a:r>
          </a:p>
          <a:p>
            <a:pPr algn="ctr">
              <a:lnSpc>
                <a:spcPct val="75000"/>
              </a:lnSpc>
            </a:pPr>
            <a:r>
              <a:rPr lang="ru-RU" altLang="ru-RU" sz="1400" b="1" dirty="0"/>
              <a:t>имени Ярослава Мудрого</a:t>
            </a:r>
          </a:p>
          <a:p>
            <a:pPr algn="ctr">
              <a:lnSpc>
                <a:spcPct val="75000"/>
              </a:lnSpc>
            </a:pPr>
            <a:r>
              <a:rPr lang="ru-RU" altLang="ru-RU" sz="1400" b="1" dirty="0"/>
              <a:t> (Россия)</a:t>
            </a:r>
          </a:p>
        </p:txBody>
      </p:sp>
      <p:pic>
        <p:nvPicPr>
          <p:cNvPr id="26658" name="Picture 3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3357563"/>
            <a:ext cx="703262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60" name="Picture 36" descr="http://www.novsu.ru/file/6124"/>
          <p:cNvPicPr>
            <a:picLocks noChangeAspect="1" noChangeArrowheads="1"/>
          </p:cNvPicPr>
          <p:nvPr/>
        </p:nvPicPr>
        <p:blipFill>
          <a:blip r:embed="rId16" r:link="rId17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127" y="2516126"/>
            <a:ext cx="2364899" cy="1212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698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6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8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9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0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6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6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4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6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6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66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66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66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66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66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66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6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6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6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6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6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6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6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66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66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7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7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6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6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8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6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6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8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6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6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9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6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6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9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20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6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6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0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6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6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2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6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6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6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26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2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2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6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26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6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26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26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6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26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6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2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26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26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2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26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26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6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6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26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2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6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6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7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26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6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27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26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26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8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26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26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07055" y="225427"/>
            <a:ext cx="9144000" cy="476250"/>
          </a:xfrm>
        </p:spPr>
        <p:txBody>
          <a:bodyPr>
            <a:normAutofit fontScale="90000"/>
          </a:bodyPr>
          <a:lstStyle/>
          <a:p>
            <a:pPr>
              <a:lnSpc>
                <a:spcPts val="1600"/>
              </a:lnSpc>
              <a:defRPr/>
            </a:pPr>
            <a:r>
              <a:rPr lang="de-DE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DE" sz="1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9" name="Picture 15" descr="5779"/>
          <p:cNvPicPr>
            <a:picLocks noChangeAspect="1" noChangeArrowheads="1"/>
          </p:cNvPicPr>
          <p:nvPr/>
        </p:nvPicPr>
        <p:blipFill>
          <a:blip r:embed="rId2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61" r="18791"/>
          <a:stretch>
            <a:fillRect/>
          </a:stretch>
        </p:blipFill>
        <p:spPr bwMode="auto">
          <a:xfrm>
            <a:off x="4872039" y="836614"/>
            <a:ext cx="719137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Рисунок 58" descr="http://www.tup.km.ua/pic/engxnu_r1_c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13"/>
          <a:stretch>
            <a:fillRect/>
          </a:stretch>
        </p:blipFill>
        <p:spPr bwMode="auto">
          <a:xfrm>
            <a:off x="3432176" y="4508501"/>
            <a:ext cx="6143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18"/>
          <p:cNvSpPr>
            <a:spLocks noChangeArrowheads="1"/>
          </p:cNvSpPr>
          <p:nvPr/>
        </p:nvSpPr>
        <p:spPr bwMode="auto">
          <a:xfrm>
            <a:off x="1524001" y="2322514"/>
            <a:ext cx="6127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ru-RU" altLang="ru-RU" sz="1200">
                <a:latin typeface="Arial" panose="020B0604020202020204" pitchFamily="34" charset="0"/>
                <a:cs typeface="Times New Roman" panose="02020603050405020304" pitchFamily="18" charset="0"/>
              </a:rPr>
              <a:t>          </a:t>
            </a:r>
            <a:endParaRPr lang="ru-RU" altLang="ru-RU" sz="1100">
              <a:latin typeface="Arial" panose="020B0604020202020204" pitchFamily="34" charset="0"/>
            </a:endParaRPr>
          </a:p>
          <a:p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22" name="Rectangle 19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ru-RU"/>
          </a:p>
        </p:txBody>
      </p:sp>
      <p:sp>
        <p:nvSpPr>
          <p:cNvPr id="9223" name="Rectangle 20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ru-RU">
              <a:latin typeface="Arial" panose="020B0604020202020204" pitchFamily="34" charset="0"/>
            </a:endParaRPr>
          </a:p>
        </p:txBody>
      </p:sp>
      <p:sp>
        <p:nvSpPr>
          <p:cNvPr id="9224" name="Rectangle 21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ru-RU"/>
          </a:p>
        </p:txBody>
      </p:sp>
      <p:sp>
        <p:nvSpPr>
          <p:cNvPr id="9225" name="Rectangle 22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ru-RU">
              <a:latin typeface="Arial" panose="020B0604020202020204" pitchFamily="34" charset="0"/>
            </a:endParaRPr>
          </a:p>
        </p:txBody>
      </p:sp>
      <p:sp>
        <p:nvSpPr>
          <p:cNvPr id="9226" name="Rectangle 23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ru-RU">
              <a:latin typeface="Arial" panose="020B0604020202020204" pitchFamily="34" charset="0"/>
            </a:endParaRPr>
          </a:p>
        </p:txBody>
      </p:sp>
      <p:sp>
        <p:nvSpPr>
          <p:cNvPr id="9227" name="Rectangle 24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ru-RU">
              <a:latin typeface="Arial" panose="020B0604020202020204" pitchFamily="34" charset="0"/>
            </a:endParaRPr>
          </a:p>
        </p:txBody>
      </p:sp>
      <p:sp>
        <p:nvSpPr>
          <p:cNvPr id="9228" name="Rectangle 25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ru-RU"/>
          </a:p>
        </p:txBody>
      </p:sp>
      <p:sp>
        <p:nvSpPr>
          <p:cNvPr id="9229" name="Rectangle 26"/>
          <p:cNvSpPr>
            <a:spLocks noChangeArrowheads="1"/>
          </p:cNvSpPr>
          <p:nvPr/>
        </p:nvSpPr>
        <p:spPr bwMode="auto">
          <a:xfrm>
            <a:off x="1524000" y="34623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ru-RU">
              <a:latin typeface="Arial" panose="020B0604020202020204" pitchFamily="34" charset="0"/>
            </a:endParaRPr>
          </a:p>
        </p:txBody>
      </p:sp>
      <p:sp>
        <p:nvSpPr>
          <p:cNvPr id="9230" name="Rectangle 29"/>
          <p:cNvSpPr>
            <a:spLocks noChangeArrowheads="1"/>
          </p:cNvSpPr>
          <p:nvPr/>
        </p:nvSpPr>
        <p:spPr bwMode="auto">
          <a:xfrm>
            <a:off x="1524001" y="4437064"/>
            <a:ext cx="18637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Хмельницкий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/>
              <a:t> национальный 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/>
              <a:t> (Украина)</a:t>
            </a:r>
          </a:p>
        </p:txBody>
      </p:sp>
      <p:sp>
        <p:nvSpPr>
          <p:cNvPr id="9231" name="Rectangle 30"/>
          <p:cNvSpPr>
            <a:spLocks noChangeArrowheads="1"/>
          </p:cNvSpPr>
          <p:nvPr/>
        </p:nvSpPr>
        <p:spPr bwMode="auto">
          <a:xfrm>
            <a:off x="8447088" y="2852738"/>
            <a:ext cx="22209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Рязанский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государственный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 университет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имени С.А. Есенина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(Россия)</a:t>
            </a:r>
          </a:p>
          <a:p>
            <a:pPr algn="ctr" eaLnBrk="1" hangingPunct="1">
              <a:lnSpc>
                <a:spcPts val="1200"/>
              </a:lnSpc>
            </a:pPr>
            <a:endParaRPr lang="ru-RU" altLang="ru-RU" sz="1400" b="1" dirty="0"/>
          </a:p>
        </p:txBody>
      </p:sp>
      <p:sp>
        <p:nvSpPr>
          <p:cNvPr id="9232" name="Rectangle 31"/>
          <p:cNvSpPr>
            <a:spLocks noChangeArrowheads="1"/>
          </p:cNvSpPr>
          <p:nvPr/>
        </p:nvSpPr>
        <p:spPr bwMode="auto">
          <a:xfrm>
            <a:off x="5033963" y="6088063"/>
            <a:ext cx="225425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Витебский 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/>
              <a:t>государственный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/>
              <a:t> университет имени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/>
              <a:t> </a:t>
            </a:r>
            <a:r>
              <a:rPr lang="ru-RU" altLang="ru-RU" sz="1400" b="1" dirty="0" err="1"/>
              <a:t>П.М.Машерова</a:t>
            </a:r>
            <a:r>
              <a:rPr lang="ru-RU" altLang="ru-RU" sz="1400" b="1" dirty="0"/>
              <a:t> 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/>
              <a:t>(Белоруссия)</a:t>
            </a:r>
          </a:p>
        </p:txBody>
      </p:sp>
      <p:sp>
        <p:nvSpPr>
          <p:cNvPr id="9233" name="Rectangle 32"/>
          <p:cNvSpPr>
            <a:spLocks noChangeArrowheads="1"/>
          </p:cNvSpPr>
          <p:nvPr/>
        </p:nvSpPr>
        <p:spPr bwMode="auto">
          <a:xfrm>
            <a:off x="1524000" y="5876926"/>
            <a:ext cx="326390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 err="1">
                <a:solidFill>
                  <a:schemeClr val="accent1"/>
                </a:solidFill>
              </a:rPr>
              <a:t>Мозырский</a:t>
            </a:r>
            <a:endParaRPr lang="ru-RU" altLang="ru-RU" sz="1400" b="1" dirty="0">
              <a:solidFill>
                <a:schemeClr val="accent1"/>
              </a:solidFill>
            </a:endParaRP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 государственный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 педагогический университет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 имени </a:t>
            </a:r>
            <a:r>
              <a:rPr lang="ru-RU" altLang="ru-RU" sz="1400" b="1" dirty="0" err="1"/>
              <a:t>И.П.Шамякина</a:t>
            </a:r>
            <a:endParaRPr lang="ru-RU" altLang="ru-RU" sz="1400" b="1" dirty="0"/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(Белоруссия)</a:t>
            </a:r>
          </a:p>
        </p:txBody>
      </p:sp>
      <p:sp>
        <p:nvSpPr>
          <p:cNvPr id="9234" name="Rectangle 34"/>
          <p:cNvSpPr>
            <a:spLocks noChangeArrowheads="1"/>
          </p:cNvSpPr>
          <p:nvPr/>
        </p:nvSpPr>
        <p:spPr bwMode="auto">
          <a:xfrm>
            <a:off x="8220076" y="1773238"/>
            <a:ext cx="24479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Санкт-Петербургская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Академия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</a:t>
            </a:r>
            <a:r>
              <a:rPr lang="ru-RU" altLang="ru-RU" sz="1400" b="1" dirty="0" err="1"/>
              <a:t>постдипломного</a:t>
            </a:r>
            <a:r>
              <a:rPr lang="ru-RU" altLang="ru-RU" sz="1400" b="1" dirty="0"/>
              <a:t>  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педагогического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образования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(Россия) </a:t>
            </a:r>
          </a:p>
        </p:txBody>
      </p:sp>
      <p:sp>
        <p:nvSpPr>
          <p:cNvPr id="9235" name="Rectangle 35"/>
          <p:cNvSpPr>
            <a:spLocks noChangeArrowheads="1"/>
          </p:cNvSpPr>
          <p:nvPr/>
        </p:nvSpPr>
        <p:spPr bwMode="auto">
          <a:xfrm>
            <a:off x="3071813" y="836614"/>
            <a:ext cx="184626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Фондовый 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 </a:t>
            </a:r>
            <a:r>
              <a:rPr lang="ru-RU" altLang="ru-RU" sz="1400" b="1" dirty="0" err="1">
                <a:solidFill>
                  <a:schemeClr val="accent1"/>
                </a:solidFill>
              </a:rPr>
              <a:t>г.Хильдесхайм</a:t>
            </a:r>
            <a:r>
              <a:rPr lang="ru-RU" altLang="ru-RU" sz="1400" b="1" dirty="0">
                <a:solidFill>
                  <a:schemeClr val="accent1"/>
                </a:solidFill>
              </a:rPr>
              <a:t> 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(Германия)</a:t>
            </a:r>
          </a:p>
        </p:txBody>
      </p:sp>
      <p:sp>
        <p:nvSpPr>
          <p:cNvPr id="9236" name="Rectangle 36"/>
          <p:cNvSpPr>
            <a:spLocks noChangeArrowheads="1"/>
          </p:cNvSpPr>
          <p:nvPr/>
        </p:nvSpPr>
        <p:spPr bwMode="auto">
          <a:xfrm>
            <a:off x="1774825" y="2420939"/>
            <a:ext cx="14922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 г.Вена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(Австрия)</a:t>
            </a:r>
          </a:p>
        </p:txBody>
      </p:sp>
      <p:sp>
        <p:nvSpPr>
          <p:cNvPr id="9237" name="Rectangle 39"/>
          <p:cNvSpPr>
            <a:spLocks noChangeArrowheads="1"/>
          </p:cNvSpPr>
          <p:nvPr/>
        </p:nvSpPr>
        <p:spPr bwMode="auto">
          <a:xfrm>
            <a:off x="6959601" y="836613"/>
            <a:ext cx="2879725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Новгородский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государственный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университет 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имени Ярослава Мудрого</a:t>
            </a:r>
          </a:p>
          <a:p>
            <a:pPr algn="ctr" eaLnBrk="1" hangingPunct="1">
              <a:lnSpc>
                <a:spcPct val="75000"/>
              </a:lnSpc>
            </a:pPr>
            <a:r>
              <a:rPr lang="ru-RU" altLang="ru-RU" sz="1400" b="1" dirty="0"/>
              <a:t> (Россия)</a:t>
            </a:r>
          </a:p>
        </p:txBody>
      </p:sp>
      <p:pic>
        <p:nvPicPr>
          <p:cNvPr id="9238" name="Picture 3" descr="vs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25" y="5545139"/>
            <a:ext cx="53975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9" name="Bild 2" descr="logoS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2205038"/>
            <a:ext cx="67945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0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9" y="836614"/>
            <a:ext cx="14636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1" name="Bild 3" descr="ec-tempus_d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0" y="2636838"/>
            <a:ext cx="1682750" cy="17764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42" name="Прямоугольник 1"/>
          <p:cNvSpPr>
            <a:spLocks noChangeArrowheads="1"/>
          </p:cNvSpPr>
          <p:nvPr/>
        </p:nvSpPr>
        <p:spPr bwMode="auto">
          <a:xfrm>
            <a:off x="7824788" y="3644901"/>
            <a:ext cx="3541712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Костромской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государственный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университет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им. Н.А. Некрасова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(Россия)</a:t>
            </a:r>
          </a:p>
          <a:p>
            <a:pPr algn="ctr" eaLnBrk="1" hangingPunct="1">
              <a:lnSpc>
                <a:spcPts val="1200"/>
              </a:lnSpc>
            </a:pPr>
            <a:endParaRPr lang="ru-RU" altLang="ru-RU" sz="1400" b="1" dirty="0"/>
          </a:p>
        </p:txBody>
      </p:sp>
      <p:sp>
        <p:nvSpPr>
          <p:cNvPr id="9243" name="Прямоугольник 2"/>
          <p:cNvSpPr>
            <a:spLocks noChangeArrowheads="1"/>
          </p:cNvSpPr>
          <p:nvPr/>
        </p:nvSpPr>
        <p:spPr bwMode="auto">
          <a:xfrm>
            <a:off x="6132513" y="6056313"/>
            <a:ext cx="45720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Тюменский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государственный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(Россия)</a:t>
            </a:r>
          </a:p>
          <a:p>
            <a:pPr algn="ctr" eaLnBrk="1" hangingPunct="1">
              <a:lnSpc>
                <a:spcPts val="1200"/>
              </a:lnSpc>
            </a:pPr>
            <a:endParaRPr lang="ru-RU" altLang="ru-RU" sz="1400" b="1" dirty="0"/>
          </a:p>
        </p:txBody>
      </p:sp>
      <p:sp>
        <p:nvSpPr>
          <p:cNvPr id="9244" name="Прямоугольник 3"/>
          <p:cNvSpPr>
            <a:spLocks noChangeArrowheads="1"/>
          </p:cNvSpPr>
          <p:nvPr/>
        </p:nvSpPr>
        <p:spPr bwMode="auto">
          <a:xfrm>
            <a:off x="7032625" y="4508500"/>
            <a:ext cx="4572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Вологодский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государственный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педагогический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(Россия)</a:t>
            </a:r>
          </a:p>
          <a:p>
            <a:pPr algn="ctr" eaLnBrk="1" hangingPunct="1">
              <a:lnSpc>
                <a:spcPts val="1200"/>
              </a:lnSpc>
            </a:pPr>
            <a:endParaRPr lang="ru-RU" altLang="ru-RU" sz="1400" b="1" dirty="0"/>
          </a:p>
        </p:txBody>
      </p:sp>
      <p:sp>
        <p:nvSpPr>
          <p:cNvPr id="9245" name="Прямоугольник 4"/>
          <p:cNvSpPr>
            <a:spLocks noChangeArrowheads="1"/>
          </p:cNvSpPr>
          <p:nvPr/>
        </p:nvSpPr>
        <p:spPr bwMode="auto">
          <a:xfrm>
            <a:off x="6959600" y="5378451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Кубанский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государственный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(Россия)</a:t>
            </a:r>
          </a:p>
          <a:p>
            <a:pPr algn="ctr" eaLnBrk="1" hangingPunct="1">
              <a:lnSpc>
                <a:spcPts val="1200"/>
              </a:lnSpc>
            </a:pPr>
            <a:endParaRPr lang="ru-RU" altLang="ru-RU" sz="1400" b="1" dirty="0"/>
          </a:p>
        </p:txBody>
      </p:sp>
      <p:sp>
        <p:nvSpPr>
          <p:cNvPr id="9246" name="Прямоугольник 5"/>
          <p:cNvSpPr>
            <a:spLocks noChangeArrowheads="1"/>
          </p:cNvSpPr>
          <p:nvPr/>
        </p:nvSpPr>
        <p:spPr bwMode="auto">
          <a:xfrm>
            <a:off x="623888" y="5084763"/>
            <a:ext cx="4572001" cy="79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Академия 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/>
              <a:t>последипломного 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/>
              <a:t>образования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altLang="ru-RU" sz="1400" b="1" dirty="0"/>
              <a:t> г.Минск (Белоруссия)</a:t>
            </a:r>
          </a:p>
          <a:p>
            <a:pPr algn="ctr" eaLnBrk="1" hangingPunct="1">
              <a:lnSpc>
                <a:spcPts val="1100"/>
              </a:lnSpc>
            </a:pPr>
            <a:endParaRPr lang="ru-RU" altLang="ru-RU" sz="1400" b="1" dirty="0"/>
          </a:p>
        </p:txBody>
      </p:sp>
      <p:sp>
        <p:nvSpPr>
          <p:cNvPr id="9247" name="Прямоугольник 7"/>
          <p:cNvSpPr>
            <a:spLocks noChangeArrowheads="1"/>
          </p:cNvSpPr>
          <p:nvPr/>
        </p:nvSpPr>
        <p:spPr bwMode="auto">
          <a:xfrm>
            <a:off x="263525" y="2997201"/>
            <a:ext cx="4572000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Национальный 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педагогический 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 </a:t>
            </a:r>
            <a:r>
              <a:rPr lang="ru-RU" altLang="ru-RU" sz="1400" b="1" dirty="0" err="1"/>
              <a:t>им.М.П.Драгоманова</a:t>
            </a:r>
            <a:endParaRPr lang="ru-RU" altLang="ru-RU" sz="1400" b="1" dirty="0"/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(Украина)</a:t>
            </a:r>
          </a:p>
          <a:p>
            <a:pPr algn="ctr" eaLnBrk="1" hangingPunct="1">
              <a:lnSpc>
                <a:spcPts val="1200"/>
              </a:lnSpc>
            </a:pPr>
            <a:endParaRPr lang="ru-RU" altLang="ru-RU" sz="1400" b="1" dirty="0"/>
          </a:p>
        </p:txBody>
      </p:sp>
      <p:sp>
        <p:nvSpPr>
          <p:cNvPr id="9248" name="Прямоугольник 8"/>
          <p:cNvSpPr>
            <a:spLocks noChangeArrowheads="1"/>
          </p:cNvSpPr>
          <p:nvPr/>
        </p:nvSpPr>
        <p:spPr bwMode="auto">
          <a:xfrm>
            <a:off x="192088" y="3716338"/>
            <a:ext cx="4572001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Бердянский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 государственный 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педагогический 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(Украина)</a:t>
            </a:r>
          </a:p>
          <a:p>
            <a:pPr algn="ctr" eaLnBrk="1" hangingPunct="1">
              <a:lnSpc>
                <a:spcPts val="1200"/>
              </a:lnSpc>
            </a:pPr>
            <a:endParaRPr lang="ru-RU" altLang="ru-RU" sz="1400" b="1" dirty="0"/>
          </a:p>
        </p:txBody>
      </p:sp>
      <p:pic>
        <p:nvPicPr>
          <p:cNvPr id="9249" name="Picture 29" descr="Бердянський державний педагогічний університет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3860800"/>
            <a:ext cx="795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0" name="Picture 30" descr="lo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3" y="4581525"/>
            <a:ext cx="5143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1" name="Picture 32" descr="СИНИЙ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3" y="3141663"/>
            <a:ext cx="582612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2" name="Picture 33" descr="Логотип компании Костромской государственный университет им.Н.А.Некрасова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6" y="3860801"/>
            <a:ext cx="569913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3" name="Picture 34" descr="1a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313" y="5013325"/>
            <a:ext cx="5334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4" name="Picture 37" descr="Nova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6" y="5516564"/>
            <a:ext cx="403225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5" name="Rectangle 36"/>
          <p:cNvSpPr>
            <a:spLocks noChangeArrowheads="1"/>
          </p:cNvSpPr>
          <p:nvPr/>
        </p:nvSpPr>
        <p:spPr bwMode="auto">
          <a:xfrm>
            <a:off x="2063750" y="1916114"/>
            <a:ext cx="15827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>
                <a:solidFill>
                  <a:schemeClr val="accent1"/>
                </a:solidFill>
              </a:rPr>
              <a:t> г.Хельсинки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altLang="ru-RU" sz="1400" b="1" dirty="0"/>
              <a:t>(Финляндия)</a:t>
            </a:r>
          </a:p>
        </p:txBody>
      </p:sp>
      <p:sp>
        <p:nvSpPr>
          <p:cNvPr id="9256" name="Rectangle 35"/>
          <p:cNvSpPr>
            <a:spLocks noChangeArrowheads="1"/>
          </p:cNvSpPr>
          <p:nvPr/>
        </p:nvSpPr>
        <p:spPr bwMode="auto">
          <a:xfrm>
            <a:off x="2351088" y="1484314"/>
            <a:ext cx="1490662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Университет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>
                <a:solidFill>
                  <a:srgbClr val="FFFF00"/>
                </a:solidFill>
              </a:rPr>
              <a:t> </a:t>
            </a:r>
            <a:r>
              <a:rPr lang="ru-RU" altLang="ru-RU" sz="1400" b="1" dirty="0">
                <a:solidFill>
                  <a:schemeClr val="accent1"/>
                </a:solidFill>
              </a:rPr>
              <a:t>г.Бремен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altLang="ru-RU" sz="1400" b="1" dirty="0"/>
              <a:t>(Германия)</a:t>
            </a:r>
          </a:p>
        </p:txBody>
      </p:sp>
      <p:pic>
        <p:nvPicPr>
          <p:cNvPr id="9257" name="Рисунок 4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3" y="3141664"/>
            <a:ext cx="6286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8" name="Picture 5" descr="ГЕРБ мгпу222 н посл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71" t="23560" r="24178" b="26006"/>
          <a:stretch>
            <a:fillRect/>
          </a:stretch>
        </p:blipFill>
        <p:spPr bwMode="auto">
          <a:xfrm>
            <a:off x="4800600" y="5589588"/>
            <a:ext cx="4826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9" name="Picture 4" descr="tp_kubsu_logo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063" y="5235575"/>
            <a:ext cx="747712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0" name="Picture 44" descr="logo_fin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7" t="10851" r="60976" b="9558"/>
          <a:stretch>
            <a:fillRect/>
          </a:stretch>
        </p:blipFill>
        <p:spPr bwMode="auto">
          <a:xfrm>
            <a:off x="3863975" y="1989138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1" name="Picture 45" descr="screen568x56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47" t="16550" r="15880" b="41370"/>
          <a:stretch>
            <a:fillRect/>
          </a:stretch>
        </p:blipFill>
        <p:spPr bwMode="auto">
          <a:xfrm>
            <a:off x="4079876" y="1484313"/>
            <a:ext cx="49847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2" name="Picture 46" descr="Uni-Vienna-seal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2565400"/>
            <a:ext cx="4572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82679" y="202447"/>
            <a:ext cx="4182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Консорциум университетов - партнеров</a:t>
            </a:r>
          </a:p>
        </p:txBody>
      </p:sp>
    </p:spTree>
    <p:extLst>
      <p:ext uri="{BB962C8B-B14F-4D97-AF65-F5344CB8AC3E}">
        <p14:creationId xmlns:p14="http://schemas.microsoft.com/office/powerpoint/2010/main" val="223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Образовательный менеджмент как междисциплинарный феномен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252" y="2375064"/>
            <a:ext cx="3289465" cy="43938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07626" y="2398817"/>
            <a:ext cx="357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Образовательный менеджмент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75065" y="3051957"/>
            <a:ext cx="2600696" cy="59376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74479" y="3038103"/>
            <a:ext cx="2600696" cy="59574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458192" y="3040084"/>
            <a:ext cx="2446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Педагогическая</a:t>
            </a:r>
          </a:p>
          <a:p>
            <a:pPr algn="ctr"/>
            <a:r>
              <a:rPr lang="ru-RU" b="1" dirty="0" smtClean="0"/>
              <a:t>составляющая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81356" y="3002479"/>
            <a:ext cx="2446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Экономическая</a:t>
            </a:r>
          </a:p>
          <a:p>
            <a:pPr algn="ctr"/>
            <a:r>
              <a:rPr lang="ru-RU" b="1" dirty="0" smtClean="0"/>
              <a:t>составляющая</a:t>
            </a:r>
            <a:endParaRPr lang="ru-RU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3764481" y="2588821"/>
            <a:ext cx="771893" cy="368136"/>
          </a:xfrm>
          <a:prstGeom prst="straightConnector1">
            <a:avLst/>
          </a:prstGeom>
          <a:ln w="34925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8051470" y="2576945"/>
            <a:ext cx="676894" cy="368136"/>
          </a:xfrm>
          <a:prstGeom prst="straightConnector1">
            <a:avLst/>
          </a:prstGeom>
          <a:ln w="34925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4999512" y="3194462"/>
            <a:ext cx="2481943" cy="1187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 flipV="1">
            <a:off x="5094515" y="3455719"/>
            <a:ext cx="2481943" cy="1187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2375065" y="3942608"/>
            <a:ext cx="7802088" cy="10450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493819" y="4144488"/>
            <a:ext cx="7647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Профессиональное управление образовательным процессом по</a:t>
            </a:r>
          </a:p>
          <a:p>
            <a:pPr algn="ctr"/>
            <a:r>
              <a:rPr lang="ru-RU" b="1" dirty="0"/>
              <a:t>ф</a:t>
            </a:r>
            <a:r>
              <a:rPr lang="ru-RU" b="1" dirty="0" smtClean="0"/>
              <a:t>ормированию </a:t>
            </a:r>
            <a:r>
              <a:rPr lang="ru-RU" b="1" dirty="0" smtClean="0"/>
              <a:t>конкурентоспособности выпускника на Мировом рынке</a:t>
            </a:r>
            <a:endParaRPr lang="ru-RU" b="1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3400963" y="3799939"/>
            <a:ext cx="292098" cy="74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10" idx="2"/>
          </p:cNvCxnSpPr>
          <p:nvPr/>
        </p:nvCxnSpPr>
        <p:spPr>
          <a:xfrm rot="5400000" flipH="1" flipV="1">
            <a:off x="8753162" y="3798348"/>
            <a:ext cx="300890" cy="18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816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Классификация организационных изменений: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Изменения в технологии </a:t>
            </a:r>
            <a:r>
              <a:rPr lang="ru-RU" altLang="ru-RU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 изменения в образовательном процессе.</a:t>
            </a:r>
            <a:endParaRPr lang="en-US" altLang="ru-RU" dirty="0">
              <a:solidFill>
                <a:srgbClr val="000066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300" dirty="0">
              <a:solidFill>
                <a:srgbClr val="000066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Изменения в образовательных услугах </a:t>
            </a:r>
            <a:r>
              <a:rPr lang="ru-RU" altLang="ru-RU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разработка и реализация новых программ.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ru-RU" sz="300" b="1" dirty="0">
              <a:solidFill>
                <a:srgbClr val="FF00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Изменения в стратегии </a:t>
            </a:r>
            <a:r>
              <a:rPr lang="ru-RU" altLang="ru-RU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изменения в качестве процесса разработки нового учебного плана.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Изменения в культуре</a:t>
            </a:r>
            <a:r>
              <a:rPr lang="ru-RU" alt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000066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это изменения в ценностях, установках, ожиданиях, убеждениях и поведении членов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076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657</Words>
  <Application>Microsoft Office PowerPoint</Application>
  <PresentationFormat>Широкоэкранный</PresentationFormat>
  <Paragraphs>204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AngsanaUPC</vt:lpstr>
      <vt:lpstr>Arial</vt:lpstr>
      <vt:lpstr>Cambria Math</vt:lpstr>
      <vt:lpstr>Corbel</vt:lpstr>
      <vt:lpstr>Times New Roman</vt:lpstr>
      <vt:lpstr>Verdana</vt:lpstr>
      <vt:lpstr>Параллакс</vt:lpstr>
      <vt:lpstr>Профессионально ориентированное обучение магистрантов - образовательных менеджеров: методология и практика</vt:lpstr>
      <vt:lpstr>Презентация PowerPoint</vt:lpstr>
      <vt:lpstr>Содержание </vt:lpstr>
      <vt:lpstr>Тенденции преобразований Мирового образовательного пространства </vt:lpstr>
      <vt:lpstr>Эволюция проектной международной  деятельности НовГУ в области образовательного менеджмента</vt:lpstr>
      <vt:lpstr>Консорциум университетов - партнеров</vt:lpstr>
      <vt:lpstr> </vt:lpstr>
      <vt:lpstr>Образовательный менеджмент как междисциплинарный феномен</vt:lpstr>
      <vt:lpstr>Классификация организационных изменений:</vt:lpstr>
      <vt:lpstr>Презентация PowerPoint</vt:lpstr>
      <vt:lpstr>Основные этапы бенчмаркинга</vt:lpstr>
      <vt:lpstr>Инновации в подготовке образовательных менеджеров: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Профессионально ориентированное обучение магистрантов - образовательных менеджеров: методика и практика</dc:title>
  <dc:creator>Светлана Зиновьева</dc:creator>
  <cp:lastModifiedBy>Светлана Зиновьева</cp:lastModifiedBy>
  <cp:revision>28</cp:revision>
  <cp:lastPrinted>2016-09-23T07:37:59Z</cp:lastPrinted>
  <dcterms:created xsi:type="dcterms:W3CDTF">2016-09-19T10:17:50Z</dcterms:created>
  <dcterms:modified xsi:type="dcterms:W3CDTF">2016-09-25T06:33:12Z</dcterms:modified>
</cp:coreProperties>
</file>