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82" r:id="rId4"/>
    <p:sldId id="283" r:id="rId5"/>
    <p:sldId id="260" r:id="rId6"/>
    <p:sldId id="277" r:id="rId7"/>
    <p:sldId id="280" r:id="rId8"/>
    <p:sldId id="275" r:id="rId9"/>
    <p:sldId id="274" r:id="rId10"/>
    <p:sldId id="279" r:id="rId11"/>
    <p:sldId id="276" r:id="rId12"/>
    <p:sldId id="281" r:id="rId13"/>
    <p:sldId id="278" r:id="rId14"/>
    <p:sldId id="25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64" autoAdjust="0"/>
  </p:normalViewPr>
  <p:slideViewPr>
    <p:cSldViewPr>
      <p:cViewPr varScale="1">
        <p:scale>
          <a:sx n="89" d="100"/>
          <a:sy n="89" d="100"/>
        </p:scale>
        <p:origin x="-270" y="-108"/>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5.6339673598695426E-2"/>
          <c:y val="4.2568646251717933E-2"/>
          <c:w val="0.60526593837798093"/>
          <c:h val="0.86137973592114825"/>
        </c:manualLayout>
      </c:layout>
      <c:bar3DChart>
        <c:barDir val="col"/>
        <c:grouping val="stacked"/>
        <c:ser>
          <c:idx val="0"/>
          <c:order val="0"/>
          <c:tx>
            <c:strRef>
              <c:f>Лист1!$B$1</c:f>
              <c:strCache>
                <c:ptCount val="1"/>
                <c:pt idx="0">
                  <c:v>Добыча угля подземным способом</c:v>
                </c:pt>
              </c:strCache>
            </c:strRef>
          </c:tx>
          <c:spPr>
            <a:solidFill>
              <a:srgbClr val="8064A2">
                <a:lumMod val="75000"/>
              </a:srgbClr>
            </a:solidFill>
          </c:spPr>
          <c:dLbls>
            <c:dLbl>
              <c:idx val="0"/>
              <c:layout>
                <c:manualLayout>
                  <c:x val="9.0912006340647267E-3"/>
                  <c:y val="4.0081077464201994E-3"/>
                </c:manualLayout>
              </c:layout>
              <c:tx>
                <c:rich>
                  <a:bodyPr/>
                  <a:lstStyle/>
                  <a:p>
                    <a:r>
                      <a:rPr lang="en-US" sz="1400" dirty="0">
                        <a:solidFill>
                          <a:schemeClr val="accent6">
                            <a:lumMod val="20000"/>
                            <a:lumOff val="80000"/>
                          </a:schemeClr>
                        </a:solidFill>
                        <a:effectLst>
                          <a:outerShdw blurRad="38100" dist="38100" dir="2700000" algn="tl">
                            <a:srgbClr val="000000">
                              <a:alpha val="43137"/>
                            </a:srgbClr>
                          </a:outerShdw>
                        </a:effectLst>
                      </a:rPr>
                      <a:t>47,9</a:t>
                    </a:r>
                    <a:endParaRPr lang="en-US" sz="1400" dirty="0">
                      <a:effectLst>
                        <a:outerShdw blurRad="38100" dist="38100" dir="2700000" algn="tl">
                          <a:srgbClr val="000000">
                            <a:alpha val="43137"/>
                          </a:srgbClr>
                        </a:outerShdw>
                      </a:effectLst>
                    </a:endParaRPr>
                  </a:p>
                </c:rich>
              </c:tx>
              <c:showVal val="1"/>
            </c:dLbl>
            <c:dLbl>
              <c:idx val="1"/>
              <c:layout>
                <c:manualLayout>
                  <c:x val="1.6364161141316634E-2"/>
                  <c:y val="-1.2025270110922861E-2"/>
                </c:manualLayout>
              </c:layout>
              <c:tx>
                <c:rich>
                  <a:bodyPr/>
                  <a:lstStyle/>
                  <a:p>
                    <a:r>
                      <a:rPr lang="en-US" sz="1400" dirty="0">
                        <a:solidFill>
                          <a:schemeClr val="accent6">
                            <a:lumMod val="20000"/>
                            <a:lumOff val="80000"/>
                          </a:schemeClr>
                        </a:solidFill>
                        <a:effectLst>
                          <a:outerShdw blurRad="38100" dist="38100" dir="2700000" algn="tl">
                            <a:srgbClr val="000000">
                              <a:alpha val="43137"/>
                            </a:srgbClr>
                          </a:outerShdw>
                        </a:effectLst>
                      </a:rPr>
                      <a:t>35,4</a:t>
                    </a:r>
                    <a:endParaRPr lang="en-US" sz="1400" dirty="0">
                      <a:effectLst>
                        <a:outerShdw blurRad="38100" dist="38100" dir="2700000" algn="tl">
                          <a:srgbClr val="000000">
                            <a:alpha val="43137"/>
                          </a:srgbClr>
                        </a:outerShdw>
                      </a:effectLst>
                    </a:endParaRPr>
                  </a:p>
                </c:rich>
              </c:tx>
              <c:showVal val="1"/>
            </c:dLbl>
            <c:txPr>
              <a:bodyPr/>
              <a:lstStyle/>
              <a:p>
                <a:pPr>
                  <a:defRPr>
                    <a:solidFill>
                      <a:schemeClr val="accent6">
                        <a:lumMod val="20000"/>
                        <a:lumOff val="80000"/>
                      </a:schemeClr>
                    </a:solidFill>
                  </a:defRPr>
                </a:pPr>
                <a:endParaRPr lang="ru-RU"/>
              </a:p>
            </c:txPr>
            <c:showVal val="1"/>
          </c:dLbls>
          <c:cat>
            <c:strRef>
              <c:f>Лист1!$A$2:$A$3</c:f>
              <c:strCache>
                <c:ptCount val="2"/>
                <c:pt idx="0">
                  <c:v>2000 год</c:v>
                </c:pt>
                <c:pt idx="1">
                  <c:v>2015 год</c:v>
                </c:pt>
              </c:strCache>
            </c:strRef>
          </c:cat>
          <c:val>
            <c:numRef>
              <c:f>Лист1!$B$2:$B$3</c:f>
              <c:numCache>
                <c:formatCode>General</c:formatCode>
                <c:ptCount val="2"/>
                <c:pt idx="0">
                  <c:v>47.9</c:v>
                </c:pt>
                <c:pt idx="1">
                  <c:v>35.4</c:v>
                </c:pt>
              </c:numCache>
            </c:numRef>
          </c:val>
        </c:ser>
        <c:ser>
          <c:idx val="1"/>
          <c:order val="1"/>
          <c:tx>
            <c:strRef>
              <c:f>Лист1!$C$1</c:f>
              <c:strCache>
                <c:ptCount val="1"/>
                <c:pt idx="0">
                  <c:v>Добыча угля открытым способом</c:v>
                </c:pt>
              </c:strCache>
            </c:strRef>
          </c:tx>
          <c:spPr>
            <a:solidFill>
              <a:srgbClr val="F79646">
                <a:lumMod val="75000"/>
              </a:srgbClr>
            </a:solidFill>
          </c:spPr>
          <c:dLbls>
            <c:dLbl>
              <c:idx val="0"/>
              <c:layout>
                <c:manualLayout>
                  <c:x val="1.8182401268129565E-2"/>
                  <c:y val="1.2025270110922861E-2"/>
                </c:manualLayout>
              </c:layout>
              <c:tx>
                <c:rich>
                  <a:bodyPr/>
                  <a:lstStyle/>
                  <a:p>
                    <a:r>
                      <a:rPr lang="en-US" sz="1400" dirty="0">
                        <a:effectLst>
                          <a:outerShdw blurRad="38100" dist="38100" dir="2700000" algn="tl">
                            <a:srgbClr val="000000">
                              <a:alpha val="43137"/>
                            </a:srgbClr>
                          </a:outerShdw>
                        </a:effectLst>
                      </a:rPr>
                      <a:t>52,1</a:t>
                    </a:r>
                  </a:p>
                </c:rich>
              </c:tx>
              <c:showVal val="1"/>
            </c:dLbl>
            <c:dLbl>
              <c:idx val="1"/>
              <c:layout>
                <c:manualLayout>
                  <c:x val="1.6364161141316634E-2"/>
                  <c:y val="-4.0084233703076497E-3"/>
                </c:manualLayout>
              </c:layout>
              <c:tx>
                <c:rich>
                  <a:bodyPr/>
                  <a:lstStyle/>
                  <a:p>
                    <a:pPr>
                      <a:defRPr/>
                    </a:pPr>
                    <a:r>
                      <a:rPr lang="en-US" sz="1400" dirty="0">
                        <a:effectLst>
                          <a:outerShdw blurRad="38100" dist="38100" dir="2700000" algn="tl">
                            <a:srgbClr val="000000">
                              <a:alpha val="43137"/>
                            </a:srgbClr>
                          </a:outerShdw>
                        </a:effectLst>
                      </a:rPr>
                      <a:t>64,6</a:t>
                    </a:r>
                  </a:p>
                </c:rich>
              </c:tx>
              <c:numFmt formatCode="0.00%" sourceLinked="0"/>
              <c:spPr/>
              <c:showVal val="1"/>
            </c:dLbl>
            <c:showVal val="1"/>
          </c:dLbls>
          <c:cat>
            <c:strRef>
              <c:f>Лист1!$A$2:$A$3</c:f>
              <c:strCache>
                <c:ptCount val="2"/>
                <c:pt idx="0">
                  <c:v>2000 год</c:v>
                </c:pt>
                <c:pt idx="1">
                  <c:v>2015 год</c:v>
                </c:pt>
              </c:strCache>
            </c:strRef>
          </c:cat>
          <c:val>
            <c:numRef>
              <c:f>Лист1!$C$2:$C$3</c:f>
              <c:numCache>
                <c:formatCode>General</c:formatCode>
                <c:ptCount val="2"/>
                <c:pt idx="0">
                  <c:v>52.1</c:v>
                </c:pt>
                <c:pt idx="1">
                  <c:v>64.599999999999994</c:v>
                </c:pt>
              </c:numCache>
            </c:numRef>
          </c:val>
        </c:ser>
        <c:shape val="cylinder"/>
        <c:axId val="50819072"/>
        <c:axId val="50820608"/>
        <c:axId val="0"/>
      </c:bar3DChart>
      <c:catAx>
        <c:axId val="50819072"/>
        <c:scaling>
          <c:orientation val="minMax"/>
        </c:scaling>
        <c:axPos val="b"/>
        <c:tickLblPos val="nextTo"/>
        <c:txPr>
          <a:bodyPr/>
          <a:lstStyle/>
          <a:p>
            <a:pPr>
              <a:defRPr sz="1400">
                <a:effectLst>
                  <a:outerShdw blurRad="38100" dist="38100" dir="2700000" algn="tl">
                    <a:srgbClr val="000000">
                      <a:alpha val="43137"/>
                    </a:srgbClr>
                  </a:outerShdw>
                </a:effectLst>
              </a:defRPr>
            </a:pPr>
            <a:endParaRPr lang="ru-RU"/>
          </a:p>
        </c:txPr>
        <c:crossAx val="50820608"/>
        <c:crosses val="autoZero"/>
        <c:lblAlgn val="ctr"/>
        <c:lblOffset val="100"/>
      </c:catAx>
      <c:valAx>
        <c:axId val="50820608"/>
        <c:scaling>
          <c:orientation val="minMax"/>
        </c:scaling>
        <c:axPos val="l"/>
        <c:majorGridlines/>
        <c:numFmt formatCode="General" sourceLinked="1"/>
        <c:tickLblPos val="nextTo"/>
        <c:crossAx val="50819072"/>
        <c:crosses val="autoZero"/>
        <c:crossBetween val="between"/>
      </c:valAx>
    </c:plotArea>
    <c:legend>
      <c:legendPos val="r"/>
      <c:legendEntry>
        <c:idx val="0"/>
        <c:txPr>
          <a:bodyPr/>
          <a:lstStyle/>
          <a:p>
            <a:pPr>
              <a:defRPr sz="1400">
                <a:effectLst>
                  <a:outerShdw blurRad="38100" dist="38100" dir="2700000" algn="tl">
                    <a:srgbClr val="000000">
                      <a:alpha val="43137"/>
                    </a:srgbClr>
                  </a:outerShdw>
                </a:effectLst>
              </a:defRPr>
            </a:pPr>
            <a:endParaRPr lang="ru-RU"/>
          </a:p>
        </c:txPr>
      </c:legendEntry>
      <c:legendEntry>
        <c:idx val="1"/>
        <c:txPr>
          <a:bodyPr/>
          <a:lstStyle/>
          <a:p>
            <a:pPr>
              <a:defRPr sz="1400">
                <a:effectLst>
                  <a:outerShdw blurRad="38100" dist="38100" dir="2700000" algn="tl">
                    <a:srgbClr val="000000">
                      <a:alpha val="43137"/>
                    </a:srgbClr>
                  </a:outerShdw>
                </a:effectLst>
              </a:defRPr>
            </a:pPr>
            <a:endParaRPr lang="ru-RU"/>
          </a:p>
        </c:txPr>
      </c:legendEntry>
      <c:layout>
        <c:manualLayout>
          <c:xMode val="edge"/>
          <c:yMode val="edge"/>
          <c:x val="0.65918205537299979"/>
          <c:y val="0.28350286081397524"/>
          <c:w val="0.33487287208638061"/>
          <c:h val="0.27798531795007014"/>
        </c:manualLayout>
      </c:layout>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09D42-8E4C-442F-97A2-BE5D0F364D48}" type="datetimeFigureOut">
              <a:rPr lang="ru-RU" smtClean="0"/>
              <a:pPr/>
              <a:t>27.09.2016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01F21-4A06-4B60-A258-FA2F501030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9501F21-4A06-4B60-A258-FA2F5010309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501F21-4A06-4B60-A258-FA2F50103092}"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501F21-4A06-4B60-A258-FA2F50103092}"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501F21-4A06-4B60-A258-FA2F50103092}" type="slidenum">
              <a:rPr lang="ru-RU" smtClean="0">
                <a:solidFill>
                  <a:prstClr val="black"/>
                </a:solidFill>
              </a:rPr>
              <a:pPr/>
              <a:t>12</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F82EE9-B5E7-41A8-B99F-7C7627BC8F17}" type="datetimeFigureOut">
              <a:rPr lang="ru-RU" smtClean="0"/>
              <a:pPr/>
              <a:t>27.09.2016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AB6A6-74F1-4FFB-943D-0441C9C7B59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82EE9-B5E7-41A8-B99F-7C7627BC8F17}" type="datetimeFigureOut">
              <a:rPr lang="ru-RU" smtClean="0"/>
              <a:pPr/>
              <a:t>27.09.2016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AB6A6-74F1-4FFB-943D-0441C9C7B59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chart" Target="../charts/char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285720" y="1000108"/>
            <a:ext cx="8643998" cy="2677656"/>
          </a:xfrm>
          <a:prstGeom prst="rect">
            <a:avLst/>
          </a:prstGeom>
          <a:noFill/>
        </p:spPr>
        <p:txBody>
          <a:bodyPr wrap="square" rtlCol="0">
            <a:spAutoFit/>
          </a:bodyPr>
          <a:lstStyle/>
          <a:p>
            <a:pPr algn="ctr"/>
            <a:endParaRPr lang="ru-RU" sz="4000" b="1" dirty="0" smtClean="0">
              <a:solidFill>
                <a:schemeClr val="bg1"/>
              </a:solidFill>
            </a:endParaRPr>
          </a:p>
          <a:p>
            <a:pPr algn="ctr"/>
            <a:r>
              <a:rPr lang="ru-RU" sz="3200" b="1" dirty="0" smtClean="0">
                <a:solidFill>
                  <a:schemeClr val="bg1"/>
                </a:solidFill>
                <a:latin typeface="Times New Roman" pitchFamily="18" charset="0"/>
                <a:cs typeface="Times New Roman" pitchFamily="18" charset="0"/>
              </a:rPr>
              <a:t>ИНТЕГРАЦИЯ МНОГОФУНКЦИОНАЛЬНОГО ЦЕНТРА ПРИКЛАДНЫХ КВАЛИФИКАЦИЙ В УГОЛЬНЫЙ КЛАСТЕР КУЗБАССА</a:t>
            </a:r>
            <a:endParaRPr lang="ru-RU" sz="3200" dirty="0">
              <a:solidFill>
                <a:schemeClr val="bg1"/>
              </a:solidFill>
              <a:latin typeface="Times New Roman" pitchFamily="18" charset="0"/>
              <a:cs typeface="Times New Roman" pitchFamily="18" charset="0"/>
            </a:endParaRPr>
          </a:p>
        </p:txBody>
      </p:sp>
      <p:sp>
        <p:nvSpPr>
          <p:cNvPr id="5" name="TextBox 4"/>
          <p:cNvSpPr txBox="1"/>
          <p:nvPr/>
        </p:nvSpPr>
        <p:spPr>
          <a:xfrm>
            <a:off x="4786314" y="4000504"/>
            <a:ext cx="4133112" cy="1200329"/>
          </a:xfrm>
          <a:prstGeom prst="rect">
            <a:avLst/>
          </a:prstGeom>
          <a:noFill/>
        </p:spPr>
        <p:txBody>
          <a:bodyPr wrap="square" rtlCol="0">
            <a:spAutoFit/>
          </a:bodyPr>
          <a:lstStyle/>
          <a:p>
            <a:r>
              <a:rPr lang="ru-RU" dirty="0" smtClean="0">
                <a:solidFill>
                  <a:schemeClr val="bg1"/>
                </a:solidFill>
                <a:latin typeface="Times New Roman" pitchFamily="18" charset="0"/>
                <a:cs typeface="Times New Roman" pitchFamily="18" charset="0"/>
              </a:rPr>
              <a:t>Авторы: директор ГКПОУ КГТТ Скоробогатов А.В., начальник МЦПК </a:t>
            </a:r>
            <a:r>
              <a:rPr lang="ru-RU" dirty="0" err="1" smtClean="0">
                <a:solidFill>
                  <a:schemeClr val="bg1"/>
                </a:solidFill>
                <a:latin typeface="Times New Roman" pitchFamily="18" charset="0"/>
                <a:cs typeface="Times New Roman" pitchFamily="18" charset="0"/>
              </a:rPr>
              <a:t>Иуков</a:t>
            </a:r>
            <a:r>
              <a:rPr lang="ru-RU" dirty="0" smtClean="0">
                <a:solidFill>
                  <a:schemeClr val="bg1"/>
                </a:solidFill>
                <a:latin typeface="Times New Roman" pitchFamily="18" charset="0"/>
                <a:cs typeface="Times New Roman" pitchFamily="18" charset="0"/>
              </a:rPr>
              <a:t> Е.А.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428596" y="1142985"/>
            <a:ext cx="8229600" cy="500066"/>
          </a:xfrm>
        </p:spPr>
        <p:txBody>
          <a:bodyPr/>
          <a:lstStyle/>
          <a:p>
            <a:pPr algn="ctr">
              <a:buNone/>
            </a:pPr>
            <a:r>
              <a:rPr lang="ru-RU" sz="1800" b="1" dirty="0" smtClean="0">
                <a:latin typeface="Times New Roman" pitchFamily="18" charset="0"/>
                <a:cs typeface="Times New Roman" pitchFamily="18" charset="0"/>
              </a:rPr>
              <a:t>Курсы и количество слушателей в МЦПК за </a:t>
            </a:r>
            <a:r>
              <a:rPr lang="ru-RU" sz="1800" b="1" smtClean="0">
                <a:latin typeface="Times New Roman" pitchFamily="18" charset="0"/>
                <a:cs typeface="Times New Roman" pitchFamily="18" charset="0"/>
              </a:rPr>
              <a:t>2015-2016 учебный </a:t>
            </a:r>
            <a:r>
              <a:rPr lang="ru-RU" sz="1800" b="1" dirty="0" smtClean="0">
                <a:latin typeface="Times New Roman" pitchFamily="18" charset="0"/>
                <a:cs typeface="Times New Roman" pitchFamily="18" charset="0"/>
              </a:rPr>
              <a:t>год</a:t>
            </a:r>
            <a:endParaRPr lang="ru-RU" sz="1800" dirty="0" smtClean="0">
              <a:latin typeface="Times New Roman" pitchFamily="18" charset="0"/>
              <a:cs typeface="Times New Roman" pitchFamily="18" charset="0"/>
            </a:endParaRPr>
          </a:p>
          <a:p>
            <a:endParaRPr lang="ru-RU" dirty="0"/>
          </a:p>
        </p:txBody>
      </p:sp>
      <p:graphicFrame>
        <p:nvGraphicFramePr>
          <p:cNvPr id="5" name="Таблица 4"/>
          <p:cNvGraphicFramePr>
            <a:graphicFrameLocks noGrp="1"/>
          </p:cNvGraphicFramePr>
          <p:nvPr/>
        </p:nvGraphicFramePr>
        <p:xfrm>
          <a:off x="357158" y="1643050"/>
          <a:ext cx="8429685" cy="3291840"/>
        </p:xfrm>
        <a:graphic>
          <a:graphicData uri="http://schemas.openxmlformats.org/drawingml/2006/table">
            <a:tbl>
              <a:tblPr/>
              <a:tblGrid>
                <a:gridCol w="444061"/>
                <a:gridCol w="5771045"/>
                <a:gridCol w="1357322"/>
                <a:gridCol w="857257"/>
              </a:tblGrid>
              <a:tr h="162560">
                <a:tc>
                  <a:txBody>
                    <a:bodyPr/>
                    <a:lstStyle/>
                    <a:p>
                      <a:pPr algn="ctr">
                        <a:lnSpc>
                          <a:spcPct val="150000"/>
                        </a:lnSpc>
                        <a:spcAft>
                          <a:spcPts val="0"/>
                        </a:spcAft>
                      </a:pPr>
                      <a:r>
                        <a:rPr lang="ru-RU" sz="1600" dirty="0">
                          <a:latin typeface="Times New Roman"/>
                          <a:ea typeface="Times New Roman"/>
                          <a:cs typeface="Times New Roman"/>
                        </a:rPr>
                        <a:t>11</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Аппаратчик углеобогащения</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100</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a:ea typeface="Calibri"/>
                          <a:cs typeface="Times New Roman"/>
                        </a:rPr>
                        <a:t>16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ctr">
                        <a:lnSpc>
                          <a:spcPct val="150000"/>
                        </a:lnSpc>
                        <a:spcAft>
                          <a:spcPts val="0"/>
                        </a:spcAft>
                      </a:pPr>
                      <a:r>
                        <a:rPr lang="ru-RU" sz="1600" dirty="0">
                          <a:latin typeface="Times New Roman"/>
                          <a:ea typeface="Times New Roman"/>
                          <a:cs typeface="Times New Roman"/>
                        </a:rPr>
                        <a:t>12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a:latin typeface="Times New Roman"/>
                          <a:ea typeface="Times New Roman"/>
                          <a:cs typeface="Times New Roman"/>
                        </a:rPr>
                        <a:t>Машинист насосных установок</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a:latin typeface="Times New Roman"/>
                          <a:ea typeface="Times New Roman"/>
                          <a:cs typeface="Times New Roman"/>
                        </a:rPr>
                        <a:t>478</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algn="ctr">
                        <a:lnSpc>
                          <a:spcPct val="150000"/>
                        </a:lnSpc>
                        <a:spcAft>
                          <a:spcPts val="0"/>
                        </a:spcAft>
                      </a:pPr>
                      <a:r>
                        <a:rPr lang="ru-RU" sz="1600">
                          <a:latin typeface="Times New Roman"/>
                          <a:ea typeface="Times New Roman"/>
                          <a:cs typeface="Times New Roman"/>
                        </a:rPr>
                        <a:t>13</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Машинист</a:t>
                      </a:r>
                      <a:r>
                        <a:rPr lang="ru-RU" sz="1600" baseline="0" dirty="0" smtClean="0">
                          <a:latin typeface="Times New Roman" pitchFamily="18" charset="0"/>
                          <a:ea typeface="Calibri"/>
                          <a:cs typeface="Times New Roman" pitchFamily="18" charset="0"/>
                        </a:rPr>
                        <a:t> подземных установок</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320</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2</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ctr">
                        <a:lnSpc>
                          <a:spcPct val="150000"/>
                        </a:lnSpc>
                        <a:spcAft>
                          <a:spcPts val="0"/>
                        </a:spcAft>
                      </a:pPr>
                      <a:r>
                        <a:rPr lang="ru-RU" sz="1600" dirty="0">
                          <a:latin typeface="Times New Roman"/>
                          <a:ea typeface="Times New Roman"/>
                          <a:cs typeface="Times New Roman"/>
                        </a:rPr>
                        <a:t>14</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Машинист горных выемочных машин</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960</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5</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algn="ctr">
                        <a:lnSpc>
                          <a:spcPct val="150000"/>
                        </a:lnSpc>
                        <a:spcAft>
                          <a:spcPts val="0"/>
                        </a:spcAft>
                      </a:pPr>
                      <a:r>
                        <a:rPr lang="ru-RU" sz="1600">
                          <a:latin typeface="Times New Roman"/>
                          <a:ea typeface="Times New Roman"/>
                          <a:cs typeface="Times New Roman"/>
                        </a:rPr>
                        <a:t>15</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Электрослесарь подземный</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480</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13</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algn="ctr">
                        <a:lnSpc>
                          <a:spcPct val="150000"/>
                        </a:lnSpc>
                        <a:spcAft>
                          <a:spcPts val="0"/>
                        </a:spcAft>
                      </a:pPr>
                      <a:r>
                        <a:rPr lang="ru-RU" sz="1600" dirty="0">
                          <a:latin typeface="Times New Roman"/>
                          <a:ea typeface="Times New Roman"/>
                          <a:cs typeface="Times New Roman"/>
                        </a:rPr>
                        <a:t>16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a:latin typeface="Times New Roman"/>
                          <a:ea typeface="Times New Roman"/>
                          <a:cs typeface="Times New Roman"/>
                        </a:rPr>
                        <a:t>Электрослесарь </a:t>
                      </a:r>
                      <a:r>
                        <a:rPr lang="ru-RU" sz="1600" dirty="0" smtClean="0">
                          <a:latin typeface="Times New Roman"/>
                          <a:ea typeface="Times New Roman"/>
                          <a:cs typeface="Times New Roman"/>
                        </a:rPr>
                        <a:t>по обслуживанию и  </a:t>
                      </a:r>
                      <a:r>
                        <a:rPr lang="ru-RU" sz="1600" dirty="0">
                          <a:latin typeface="Times New Roman"/>
                          <a:ea typeface="Times New Roman"/>
                          <a:cs typeface="Times New Roman"/>
                        </a:rPr>
                        <a:t>ремонту оборудования</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a:latin typeface="Times New Roman"/>
                          <a:ea typeface="Times New Roman"/>
                          <a:cs typeface="Times New Roman"/>
                        </a:rPr>
                        <a:t>400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a:ea typeface="Calibri"/>
                          <a:cs typeface="Times New Roman"/>
                        </a:rPr>
                        <a:t>25</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algn="ctr">
                        <a:lnSpc>
                          <a:spcPct val="150000"/>
                        </a:lnSpc>
                        <a:spcAft>
                          <a:spcPts val="0"/>
                        </a:spcAft>
                      </a:pPr>
                      <a:r>
                        <a:rPr lang="ru-RU" sz="1600">
                          <a:latin typeface="Times New Roman"/>
                          <a:ea typeface="Times New Roman"/>
                          <a:cs typeface="Times New Roman"/>
                        </a:rPr>
                        <a:t>17</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a:ea typeface="Times New Roman"/>
                          <a:cs typeface="Times New Roman"/>
                        </a:rPr>
                        <a:t>Машинист электровоза (</a:t>
                      </a:r>
                      <a:r>
                        <a:rPr lang="ru-RU" sz="1600" dirty="0" err="1" smtClean="0">
                          <a:latin typeface="Times New Roman"/>
                          <a:ea typeface="Times New Roman"/>
                          <a:cs typeface="Times New Roman"/>
                        </a:rPr>
                        <a:t>дизелевоза</a:t>
                      </a:r>
                      <a:r>
                        <a:rPr lang="ru-RU" sz="1600" dirty="0" smtClean="0">
                          <a:latin typeface="Times New Roman"/>
                          <a:ea typeface="Times New Roman"/>
                          <a:cs typeface="Times New Roman"/>
                        </a:rPr>
                        <a:t>) подземный</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68</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smtClean="0">
                          <a:latin typeface="Times New Roman"/>
                          <a:ea typeface="Calibri"/>
                          <a:cs typeface="Times New Roman"/>
                        </a:rPr>
                        <a:t>5</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ctr">
                        <a:lnSpc>
                          <a:spcPct val="150000"/>
                        </a:lnSpc>
                        <a:spcAft>
                          <a:spcPts val="0"/>
                        </a:spcAft>
                      </a:pPr>
                      <a:r>
                        <a:rPr lang="ru-RU" sz="1600" dirty="0">
                          <a:latin typeface="Times New Roman"/>
                          <a:ea typeface="Times New Roman"/>
                          <a:cs typeface="Times New Roman"/>
                        </a:rPr>
                        <a:t>18</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Пользователь ПК</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160</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50000"/>
                        </a:lnSpc>
                        <a:spcAft>
                          <a:spcPts val="0"/>
                        </a:spcAft>
                      </a:pPr>
                      <a:r>
                        <a:rPr lang="ru-RU" sz="1600" dirty="0" smtClean="0">
                          <a:latin typeface="Times New Roman" pitchFamily="18" charset="0"/>
                          <a:ea typeface="Calibri"/>
                          <a:cs typeface="Times New Roman" pitchFamily="18" charset="0"/>
                        </a:rPr>
                        <a:t>6</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algn="ctr">
                        <a:lnSpc>
                          <a:spcPct val="150000"/>
                        </a:lnSpc>
                        <a:spcAft>
                          <a:spcPts val="0"/>
                        </a:spcAft>
                      </a:pPr>
                      <a:r>
                        <a:rPr lang="ru-RU" sz="1600" dirty="0">
                          <a:latin typeface="Times New Roman"/>
                          <a:ea typeface="Times New Roman"/>
                          <a:cs typeface="Times New Roman"/>
                        </a:rPr>
                        <a:t>19</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gridSpan="2">
                  <a:txBody>
                    <a:bodyPr/>
                    <a:lstStyle/>
                    <a:p>
                      <a:pPr algn="ctr">
                        <a:lnSpc>
                          <a:spcPct val="150000"/>
                        </a:lnSpc>
                        <a:spcAft>
                          <a:spcPts val="0"/>
                        </a:spcAft>
                      </a:pPr>
                      <a:r>
                        <a:rPr lang="ru-RU" sz="1600" b="1" dirty="0">
                          <a:solidFill>
                            <a:schemeClr val="bg1"/>
                          </a:solidFill>
                          <a:latin typeface="Times New Roman"/>
                          <a:ea typeface="Times New Roman"/>
                          <a:cs typeface="Times New Roman"/>
                        </a:rPr>
                        <a:t>Итого</a:t>
                      </a:r>
                      <a:endParaRPr lang="ru-RU" sz="1600" b="1"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hMerge="1">
                  <a:txBody>
                    <a:bodyPr/>
                    <a:lstStyle/>
                    <a:p>
                      <a:endParaRPr lang="ru-RU"/>
                    </a:p>
                  </a:txBody>
                  <a:tcPr/>
                </a:tc>
                <a:tc>
                  <a:txBody>
                    <a:bodyPr/>
                    <a:lstStyle/>
                    <a:p>
                      <a:pPr algn="ctr">
                        <a:lnSpc>
                          <a:spcPct val="150000"/>
                        </a:lnSpc>
                        <a:spcAft>
                          <a:spcPts val="0"/>
                        </a:spcAft>
                      </a:pPr>
                      <a:r>
                        <a:rPr lang="ru-RU" sz="1600" b="1" smtClean="0">
                          <a:solidFill>
                            <a:schemeClr val="bg1"/>
                          </a:solidFill>
                          <a:latin typeface="Times New Roman"/>
                          <a:ea typeface="Times New Roman"/>
                          <a:cs typeface="Times New Roman"/>
                        </a:rPr>
                        <a:t>1197</a:t>
                      </a:r>
                      <a:endParaRPr lang="ru-RU" sz="1600" b="1"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normAutofit/>
          </a:bodyPr>
          <a:lstStyle/>
          <a:p>
            <a:pPr indent="342900" algn="just">
              <a:lnSpc>
                <a:spcPct val="120000"/>
              </a:lnSpc>
              <a:spcBef>
                <a:spcPts val="0"/>
              </a:spcBef>
              <a:buNone/>
            </a:pPr>
            <a:r>
              <a:rPr lang="ru-RU" sz="1800" dirty="0" smtClean="0">
                <a:latin typeface="Times New Roman" pitchFamily="18" charset="0"/>
                <a:cs typeface="Times New Roman" pitchFamily="18" charset="0"/>
              </a:rPr>
              <a:t>В рамках повышения безопасности работников прослеживается тенденция на сокращение предприятий использующих подземный способ добычи угля (шахты) в пользу открытого способа (разрезы).</a:t>
            </a:r>
          </a:p>
          <a:p>
            <a:pPr indent="342900" algn="just">
              <a:lnSpc>
                <a:spcPct val="120000"/>
              </a:lnSpc>
              <a:spcBef>
                <a:spcPts val="0"/>
              </a:spcBef>
              <a:buNone/>
            </a:pPr>
            <a:endParaRPr lang="ru-RU" sz="1800" dirty="0" smtClean="0">
              <a:latin typeface="Times New Roman" pitchFamily="18" charset="0"/>
              <a:cs typeface="Times New Roman" pitchFamily="18" charset="0"/>
            </a:endParaRPr>
          </a:p>
          <a:p>
            <a:pPr indent="342900" algn="just">
              <a:lnSpc>
                <a:spcPct val="120000"/>
              </a:lnSpc>
              <a:spcBef>
                <a:spcPts val="0"/>
              </a:spcBef>
              <a:buNone/>
            </a:pPr>
            <a:r>
              <a:rPr lang="ru-RU" sz="1800" dirty="0" smtClean="0">
                <a:latin typeface="Times New Roman" pitchFamily="18" charset="0"/>
                <a:cs typeface="Times New Roman" pitchFamily="18" charset="0"/>
              </a:rPr>
              <a:t>В Кузбассе до 2025 года будет ликвидировано до 20 угольных шахт. Часть предприятий закроются по причине полной отработки запасов, а остальные - из-за большой убыточности и нерентабельности.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lezneva\Pictures\Рисунок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 name="Picture 6" descr="Миниатюрные модели ручной работы. Ярмарка Мастеров - ручная работа Сувенир &quot;Шахтер&quot;. Handmade."/>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5498"/>
          <a:stretch/>
        </p:blipFill>
        <p:spPr bwMode="auto">
          <a:xfrm>
            <a:off x="2855537" y="5014291"/>
            <a:ext cx="2664296" cy="181658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9" name="Диаграмма 8"/>
          <p:cNvGraphicFramePr/>
          <p:nvPr>
            <p:extLst>
              <p:ext uri="{D42A27DB-BD31-4B8C-83A1-F6EECF244321}">
                <p14:modId xmlns="" xmlns:p14="http://schemas.microsoft.com/office/powerpoint/2010/main" val="4277660587"/>
              </p:ext>
            </p:extLst>
          </p:nvPr>
        </p:nvGraphicFramePr>
        <p:xfrm>
          <a:off x="539552" y="1664816"/>
          <a:ext cx="7272411" cy="324033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6"/>
          <p:cNvSpPr>
            <a:spLocks noChangeArrowheads="1"/>
          </p:cNvSpPr>
          <p:nvPr/>
        </p:nvSpPr>
        <p:spPr bwMode="auto">
          <a:xfrm>
            <a:off x="962878" y="1119018"/>
            <a:ext cx="7632700" cy="431800"/>
          </a:xfrm>
          <a:prstGeom prst="rect">
            <a:avLst/>
          </a:prstGeom>
          <a:solidFill>
            <a:srgbClr val="BBE0E3">
              <a:alpha val="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ru-RU" sz="2200" b="1" i="0" u="none" strike="noStrike" kern="0" cap="none" spc="0" normalizeH="0" baseline="0" noProof="0" dirty="0" smtClean="0">
                <a:ln>
                  <a:noFill/>
                </a:ln>
                <a:solidFill>
                  <a:srgbClr val="002060"/>
                </a:solidFill>
                <a:effectLst/>
                <a:uLnTx/>
                <a:uFillTx/>
                <a:latin typeface="Arial Unicode MS" pitchFamily="34" charset="-128"/>
              </a:rPr>
              <a:t>Соотношение добычи угля открытым и подземным способом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ru-RU" sz="2200" b="1" i="0" u="none" strike="noStrike" kern="0" cap="none" spc="0" normalizeH="0" baseline="0" noProof="0" dirty="0" smtClean="0">
                <a:ln>
                  <a:noFill/>
                </a:ln>
                <a:solidFill>
                  <a:srgbClr val="002060"/>
                </a:solidFill>
                <a:effectLst/>
                <a:uLnTx/>
                <a:uFillTx/>
                <a:latin typeface="Arial Unicode MS" pitchFamily="34" charset="-128"/>
              </a:rPr>
              <a:t>в регионе в %</a:t>
            </a:r>
          </a:p>
        </p:txBody>
      </p:sp>
      <p:pic>
        <p:nvPicPr>
          <p:cNvPr id="6146" name="Picture 2" descr="C:\МОЕ\Documents\Тома\УМК\открытые уроки\мастер класс по ОГР\ОГР аккред\Strip_coal_mining.jpg"/>
          <p:cNvPicPr>
            <a:picLocks noChangeAspect="1" noChangeArrowheads="1"/>
          </p:cNvPicPr>
          <p:nvPr/>
        </p:nvPicPr>
        <p:blipFill>
          <a:blip r:embed="rId6" cstate="print">
            <a:lum bright="10000"/>
            <a:extLst>
              <a:ext uri="{28A0092B-C50C-407E-A947-70E740481C1C}">
                <a14:useLocalDpi xmlns="" xmlns:a14="http://schemas.microsoft.com/office/drawing/2010/main" val="0"/>
              </a:ext>
            </a:extLst>
          </a:blip>
          <a:srcRect/>
          <a:stretch>
            <a:fillRect/>
          </a:stretch>
        </p:blipFill>
        <p:spPr bwMode="auto">
          <a:xfrm>
            <a:off x="5652120" y="4188004"/>
            <a:ext cx="3491880" cy="23279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6558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357298"/>
            <a:ext cx="8229600" cy="4768865"/>
          </a:xfrm>
        </p:spPr>
        <p:txBody>
          <a:bodyPr>
            <a:noAutofit/>
          </a:bodyPr>
          <a:lstStyle/>
          <a:p>
            <a:pPr indent="342900" algn="just">
              <a:spcBef>
                <a:spcPts val="0"/>
              </a:spcBef>
              <a:buNone/>
            </a:pPr>
            <a:r>
              <a:rPr lang="ru-RU" sz="1800" dirty="0" smtClean="0">
                <a:latin typeface="Times New Roman" pitchFamily="18" charset="0"/>
                <a:cs typeface="Times New Roman" pitchFamily="18" charset="0"/>
              </a:rPr>
              <a:t>В складывающейся ситуации деятельность МЦПК видится в </a:t>
            </a:r>
            <a:r>
              <a:rPr lang="ru-RU" sz="1800" b="1" dirty="0" smtClean="0">
                <a:latin typeface="Times New Roman" pitchFamily="18" charset="0"/>
                <a:cs typeface="Times New Roman" pitchFamily="18" charset="0"/>
              </a:rPr>
              <a:t>следующих направлениях:</a:t>
            </a:r>
          </a:p>
          <a:p>
            <a:pPr indent="342900" algn="just">
              <a:spcBef>
                <a:spcPts val="0"/>
              </a:spcBef>
              <a:buNone/>
            </a:pPr>
            <a:endParaRPr lang="ru-RU" sz="1800" dirty="0" smtClean="0">
              <a:latin typeface="Times New Roman" pitchFamily="18" charset="0"/>
              <a:cs typeface="Times New Roman" pitchFamily="18" charset="0"/>
            </a:endParaRPr>
          </a:p>
          <a:p>
            <a:pPr indent="342900" algn="just">
              <a:spcBef>
                <a:spcPts val="0"/>
              </a:spcBef>
              <a:buFontTx/>
              <a:buChar char="-"/>
            </a:pPr>
            <a:r>
              <a:rPr lang="ru-RU" sz="1800" dirty="0" smtClean="0">
                <a:latin typeface="Times New Roman" pitchFamily="18" charset="0"/>
                <a:cs typeface="Times New Roman" pitchFamily="18" charset="0"/>
              </a:rPr>
              <a:t>расширение круга взаимодействия с социальными партнерами – как с работодателями и ЦЗН, так и с другими образовательными организациями региона;</a:t>
            </a:r>
          </a:p>
          <a:p>
            <a:pPr indent="342900" algn="just">
              <a:spcBef>
                <a:spcPts val="0"/>
              </a:spcBef>
              <a:buFontTx/>
              <a:buChar char="-"/>
            </a:pPr>
            <a:endParaRPr lang="ru-RU" sz="1800" dirty="0" smtClean="0">
              <a:latin typeface="Times New Roman" pitchFamily="18" charset="0"/>
              <a:cs typeface="Times New Roman" pitchFamily="18" charset="0"/>
            </a:endParaRPr>
          </a:p>
          <a:p>
            <a:pPr indent="342900" algn="just">
              <a:spcBef>
                <a:spcPts val="0"/>
              </a:spcBef>
              <a:buFontTx/>
              <a:buChar char="-"/>
            </a:pPr>
            <a:r>
              <a:rPr lang="ru-RU" sz="1800" dirty="0" smtClean="0">
                <a:latin typeface="Times New Roman" pitchFamily="18" charset="0"/>
                <a:cs typeface="Times New Roman" pitchFamily="18" charset="0"/>
              </a:rPr>
              <a:t>повышение квалификации рабочих кадров, в том числе по индивидуальным учебным траекториям;</a:t>
            </a:r>
          </a:p>
          <a:p>
            <a:pPr indent="342900" algn="just">
              <a:spcBef>
                <a:spcPts val="0"/>
              </a:spcBef>
              <a:buFontTx/>
              <a:buChar char="-"/>
            </a:pPr>
            <a:endParaRPr lang="ru-RU" sz="1800" dirty="0" smtClean="0">
              <a:latin typeface="Times New Roman" pitchFamily="18" charset="0"/>
              <a:cs typeface="Times New Roman" pitchFamily="18" charset="0"/>
            </a:endParaRPr>
          </a:p>
          <a:p>
            <a:pPr indent="342900" algn="just">
              <a:spcBef>
                <a:spcPts val="0"/>
              </a:spcBef>
              <a:buFontTx/>
              <a:buChar char="-"/>
            </a:pPr>
            <a:r>
              <a:rPr lang="ru-RU" sz="1800" dirty="0" smtClean="0">
                <a:latin typeface="Times New Roman" pitchFamily="18" charset="0"/>
                <a:cs typeface="Times New Roman" pitchFamily="18" charset="0"/>
              </a:rPr>
              <a:t>обеспечение трудовой мобильности персонала путем ускоренной подготовки  для перехода на новую должность, освоения нового оборудования, смежных профессий.</a:t>
            </a:r>
          </a:p>
          <a:p>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714348" y="2928934"/>
            <a:ext cx="8001056" cy="2123658"/>
          </a:xfrm>
          <a:prstGeom prst="rect">
            <a:avLst/>
          </a:prstGeom>
          <a:noFill/>
        </p:spPr>
        <p:txBody>
          <a:bodyPr wrap="square" rtlCol="0">
            <a:spAutoFit/>
          </a:bodyPr>
          <a:lstStyle/>
          <a:p>
            <a:pPr algn="ctr"/>
            <a:r>
              <a:rPr lang="ru-RU" sz="4400" b="1" dirty="0" smtClean="0">
                <a:solidFill>
                  <a:schemeClr val="bg1"/>
                </a:solidFill>
              </a:rPr>
              <a:t>Горное дело – наша профессия</a:t>
            </a:r>
          </a:p>
          <a:p>
            <a:pPr algn="ctr"/>
            <a:endParaRPr lang="ru-RU" sz="4400" b="1" dirty="0" smtClean="0">
              <a:solidFill>
                <a:schemeClr val="bg1"/>
              </a:solidFill>
            </a:endParaRPr>
          </a:p>
          <a:p>
            <a:pPr algn="ctr"/>
            <a:r>
              <a:rPr lang="ru-RU" sz="4400" b="1" dirty="0" smtClean="0">
                <a:solidFill>
                  <a:schemeClr val="bg1"/>
                </a:solidFill>
              </a:rPr>
              <a:t>Спасибо за внимание!</a:t>
            </a:r>
            <a:endParaRPr lang="ru-RU" sz="4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71406" y="1000108"/>
            <a:ext cx="8929718" cy="584775"/>
          </a:xfrm>
          <a:prstGeom prst="rect">
            <a:avLst/>
          </a:prstGeom>
          <a:noFill/>
        </p:spPr>
        <p:txBody>
          <a:bodyPr wrap="square" rtlCol="0">
            <a:spAutoFit/>
          </a:bodyPr>
          <a:lstStyle/>
          <a:p>
            <a:pPr indent="355600" algn="just"/>
            <a:endParaRPr lang="ru-RU" sz="3200" b="1" dirty="0">
              <a:cs typeface="Times New Roman" pitchFamily="18" charset="0"/>
            </a:endParaRPr>
          </a:p>
        </p:txBody>
      </p:sp>
      <p:sp>
        <p:nvSpPr>
          <p:cNvPr id="5" name="TextBox 4"/>
          <p:cNvSpPr txBox="1"/>
          <p:nvPr/>
        </p:nvSpPr>
        <p:spPr>
          <a:xfrm>
            <a:off x="357158" y="1428736"/>
            <a:ext cx="8286808" cy="3416320"/>
          </a:xfrm>
          <a:prstGeom prst="rect">
            <a:avLst/>
          </a:prstGeom>
          <a:noFill/>
        </p:spPr>
        <p:txBody>
          <a:bodyPr wrap="square" rtlCol="0">
            <a:spAutoFit/>
          </a:bodyPr>
          <a:lstStyle/>
          <a:p>
            <a:pPr indent="457200" algn="just"/>
            <a:r>
              <a:rPr lang="ru-RU" dirty="0" smtClean="0">
                <a:latin typeface="Times New Roman" pitchFamily="18" charset="0"/>
                <a:cs typeface="Times New Roman" pitchFamily="18" charset="0"/>
              </a:rPr>
              <a:t>Одной из ключевых проблем, сдерживающих развитие экономики России, является нарастающий дефицит квалифицированных рабочих и специалистов. Ситуация осложняется тем, что при разработке крупных региональных и наиболее важных национальных проектов и программ кадровому обеспечению не уделяется должного внимания. Особенно это актуально для ключевых отраслей отечественной экономики. Решение данной проблемы возможно через создание модели непрерывного профессионального образования на базе передовых профессиональных образовательных организаций.</a:t>
            </a:r>
          </a:p>
          <a:p>
            <a:pPr indent="457200" algn="just"/>
            <a:r>
              <a:rPr lang="ru-RU" dirty="0" smtClean="0">
                <a:latin typeface="Times New Roman" pitchFamily="18" charset="0"/>
                <a:cs typeface="Times New Roman" pitchFamily="18" charset="0"/>
              </a:rPr>
              <a:t>К их числу относятся многофункциональные центры прикладных квалификаций (далее МЦПК), являющиеся структурными подразделениями крупных региональных профессиональных образовательных организаций. В настоящее время такие центры начинают функционировать и в России.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71406" y="1000108"/>
            <a:ext cx="8929718" cy="584775"/>
          </a:xfrm>
          <a:prstGeom prst="rect">
            <a:avLst/>
          </a:prstGeom>
          <a:noFill/>
        </p:spPr>
        <p:txBody>
          <a:bodyPr wrap="square" rtlCol="0">
            <a:spAutoFit/>
          </a:bodyPr>
          <a:lstStyle/>
          <a:p>
            <a:pPr indent="355600" algn="just"/>
            <a:endParaRPr lang="ru-RU" sz="3200" b="1" dirty="0">
              <a:cs typeface="Times New Roman" pitchFamily="18" charset="0"/>
            </a:endParaRPr>
          </a:p>
        </p:txBody>
      </p:sp>
      <p:sp>
        <p:nvSpPr>
          <p:cNvPr id="5" name="TextBox 4"/>
          <p:cNvSpPr txBox="1"/>
          <p:nvPr/>
        </p:nvSpPr>
        <p:spPr>
          <a:xfrm>
            <a:off x="357158" y="1428736"/>
            <a:ext cx="8286808" cy="5632311"/>
          </a:xfrm>
          <a:prstGeom prst="rect">
            <a:avLst/>
          </a:prstGeom>
          <a:noFill/>
        </p:spPr>
        <p:txBody>
          <a:bodyPr wrap="square" rtlCol="0">
            <a:spAutoFit/>
          </a:bodyPr>
          <a:lstStyle/>
          <a:p>
            <a:pPr indent="457200" algn="just"/>
            <a:r>
              <a:rPr lang="ru-RU" dirty="0" smtClean="0">
                <a:latin typeface="Times New Roman" pitchFamily="18" charset="0"/>
                <a:cs typeface="Times New Roman" pitchFamily="18" charset="0"/>
              </a:rPr>
              <a:t>Организация МЦПК было предусмотрено Указом Президента Российской Федерации от 7 мая 2012 г. №599 «О мерах по реализации государственной политики в области образования и науки»</a:t>
            </a:r>
          </a:p>
          <a:p>
            <a:pPr indent="457200" algn="just"/>
            <a:r>
              <a:rPr lang="ru-RU" dirty="0" smtClean="0">
                <a:latin typeface="Times New Roman" pitchFamily="18" charset="0"/>
                <a:cs typeface="Times New Roman" pitchFamily="18" charset="0"/>
              </a:rPr>
              <a:t>В 2013-2014 годах в России создано 302 многофункциональных центров прикладных квалификаций. </a:t>
            </a:r>
          </a:p>
          <a:p>
            <a:pPr indent="457200" algn="just"/>
            <a:r>
              <a:rPr lang="ru-RU" dirty="0" smtClean="0">
                <a:latin typeface="Times New Roman" pitchFamily="18" charset="0"/>
                <a:cs typeface="Times New Roman" pitchFamily="18" charset="0"/>
              </a:rPr>
              <a:t>Кемеровская область включилась в проект создания таких центров одной из первых в стране. Кузбасс является крупнейшим угледобывающим регионом, как России, так и Европы. </a:t>
            </a:r>
          </a:p>
          <a:p>
            <a:pPr indent="457200" algn="just"/>
            <a:r>
              <a:rPr lang="ru-RU" dirty="0" smtClean="0">
                <a:latin typeface="Times New Roman" pitchFamily="18" charset="0"/>
                <a:cs typeface="Times New Roman" pitchFamily="18" charset="0"/>
              </a:rPr>
              <a:t>Для подготовки специалистов угледобывающей отрасли были созданы три МЦПК на базе ГОУ СПО «Кемеровский горнотехнический техникум», ГОУ СПО «</a:t>
            </a:r>
            <a:r>
              <a:rPr lang="ru-RU" dirty="0" err="1" smtClean="0">
                <a:latin typeface="Times New Roman" pitchFamily="18" charset="0"/>
                <a:cs typeface="Times New Roman" pitchFamily="18" charset="0"/>
              </a:rPr>
              <a:t>Ленинск-Кузнецкий</a:t>
            </a:r>
            <a:r>
              <a:rPr lang="ru-RU" dirty="0" smtClean="0">
                <a:latin typeface="Times New Roman" pitchFamily="18" charset="0"/>
                <a:cs typeface="Times New Roman" pitchFamily="18" charset="0"/>
              </a:rPr>
              <a:t> горнотехнический техникум», ГОУ СПО «</a:t>
            </a:r>
            <a:r>
              <a:rPr lang="ru-RU" dirty="0" err="1" smtClean="0">
                <a:latin typeface="Times New Roman" pitchFamily="18" charset="0"/>
                <a:cs typeface="Times New Roman" pitchFamily="18" charset="0"/>
              </a:rPr>
              <a:t>Прокопьевский</a:t>
            </a:r>
            <a:r>
              <a:rPr lang="ru-RU" dirty="0" smtClean="0">
                <a:latin typeface="Times New Roman" pitchFamily="18" charset="0"/>
                <a:cs typeface="Times New Roman" pitchFamily="18" charset="0"/>
              </a:rPr>
              <a:t> горнотехнический техникум им. В.П. Романова».</a:t>
            </a:r>
          </a:p>
          <a:p>
            <a:pPr indent="457200" algn="just"/>
            <a:r>
              <a:rPr lang="ru-RU" dirty="0" smtClean="0">
                <a:latin typeface="Times New Roman" pitchFamily="18" charset="0"/>
                <a:cs typeface="Times New Roman" pitchFamily="18" charset="0"/>
              </a:rPr>
              <a:t>К середине 2016 года в области действует уже 10 МЦПК, охватывающих, помимо угольного, транспортный, металлургический и нефтегазоперерабатывающий кластеры. Можно сделать вывод, что к 2016 году в области созданы новые элементы инфраструктуры региональной системы профессионального образования.</a:t>
            </a:r>
          </a:p>
          <a:p>
            <a:pPr indent="457200" algn="just"/>
            <a:endParaRPr lang="ru-RU" dirty="0" smtClean="0">
              <a:latin typeface="Times New Roman" pitchFamily="18" charset="0"/>
              <a:cs typeface="Times New Roman" pitchFamily="18" charset="0"/>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71406" y="1000108"/>
            <a:ext cx="8929718" cy="584775"/>
          </a:xfrm>
          <a:prstGeom prst="rect">
            <a:avLst/>
          </a:prstGeom>
          <a:noFill/>
        </p:spPr>
        <p:txBody>
          <a:bodyPr wrap="square" rtlCol="0">
            <a:spAutoFit/>
          </a:bodyPr>
          <a:lstStyle/>
          <a:p>
            <a:pPr indent="355600" algn="just"/>
            <a:endParaRPr lang="ru-RU" sz="3200" b="1" dirty="0">
              <a:cs typeface="Times New Roman" pitchFamily="18" charset="0"/>
            </a:endParaRPr>
          </a:p>
        </p:txBody>
      </p:sp>
      <p:sp>
        <p:nvSpPr>
          <p:cNvPr id="5" name="TextBox 4"/>
          <p:cNvSpPr txBox="1"/>
          <p:nvPr/>
        </p:nvSpPr>
        <p:spPr>
          <a:xfrm>
            <a:off x="357158" y="1428736"/>
            <a:ext cx="8286808" cy="2031325"/>
          </a:xfrm>
          <a:prstGeom prst="rect">
            <a:avLst/>
          </a:prstGeom>
          <a:noFill/>
        </p:spPr>
        <p:txBody>
          <a:bodyPr wrap="square" rtlCol="0">
            <a:spAutoFit/>
          </a:bodyPr>
          <a:lstStyle/>
          <a:p>
            <a:pPr indent="457200" algn="just"/>
            <a:r>
              <a:rPr lang="ru-RU" b="1" dirty="0" smtClean="0">
                <a:latin typeface="Times New Roman" pitchFamily="18" charset="0"/>
                <a:cs typeface="Times New Roman" pitchFamily="18" charset="0"/>
              </a:rPr>
              <a:t>Многофункциональный центр прикладных квалификаций (МЦПК)</a:t>
            </a:r>
            <a:r>
              <a:rPr lang="ru-RU" dirty="0" smtClean="0">
                <a:latin typeface="Times New Roman" pitchFamily="18" charset="0"/>
                <a:cs typeface="Times New Roman" pitchFamily="18" charset="0"/>
              </a:rPr>
              <a:t> был создан 17 июня 2014 г. на базе Кемеровского горнотехнического техникума в рамках выполнения мероприятий Федеральной целевой программы развития образования по направлению «Совершенствование комплексных региональных программ развития профессионального образования с учетом опыта их реализации», Государственной программы Кемеровской области «Развитие системы образования Кузбасса» на 2014-2016 годы</a:t>
            </a:r>
            <a:r>
              <a:rPr lang="ru-RU" i="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7" name="TextBox 6"/>
          <p:cNvSpPr txBox="1"/>
          <p:nvPr/>
        </p:nvSpPr>
        <p:spPr>
          <a:xfrm>
            <a:off x="500034" y="3786190"/>
            <a:ext cx="8429684" cy="1477328"/>
          </a:xfrm>
          <a:prstGeom prst="rect">
            <a:avLst/>
          </a:prstGeom>
          <a:noFill/>
        </p:spPr>
        <p:txBody>
          <a:bodyPr wrap="square" rtlCol="0">
            <a:spAutoFit/>
          </a:bodyPr>
          <a:lstStyle/>
          <a:p>
            <a:pPr indent="457200" algn="just"/>
            <a:r>
              <a:rPr lang="ru-RU" b="1" dirty="0" smtClean="0">
                <a:latin typeface="Times New Roman" pitchFamily="18" charset="0"/>
                <a:cs typeface="Times New Roman" pitchFamily="18" charset="0"/>
              </a:rPr>
              <a:t>Целью</a:t>
            </a:r>
            <a:r>
              <a:rPr lang="ru-RU" dirty="0" smtClean="0">
                <a:latin typeface="Times New Roman" pitchFamily="18" charset="0"/>
                <a:cs typeface="Times New Roman" pitchFamily="18" charset="0"/>
              </a:rPr>
              <a:t> деятельности МЦПК является обеспечение подготовки, переподготовки и повышения квалификации кадров с учетом актуальных и перспективных потребностей рынка труда, обусловленных задачами технологической модернизации и инновационного развития экономики Российской Федерации и Кемеровской области как ее субъекта.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1428736"/>
            <a:ext cx="8286808" cy="369332"/>
          </a:xfrm>
          <a:prstGeom prst="rect">
            <a:avLst/>
          </a:prstGeom>
          <a:noFill/>
        </p:spPr>
        <p:txBody>
          <a:bodyPr wrap="square" rtlCol="0">
            <a:spAutoFit/>
          </a:bodyPr>
          <a:lstStyle/>
          <a:p>
            <a:pPr algn="just"/>
            <a:endParaRPr lang="ru-RU" dirty="0">
              <a:latin typeface="Times New Roman" pitchFamily="18" charset="0"/>
              <a:cs typeface="Times New Roman" pitchFamily="18" charset="0"/>
            </a:endParaRPr>
          </a:p>
        </p:txBody>
      </p:sp>
      <p:sp>
        <p:nvSpPr>
          <p:cNvPr id="3" name="TextBox 2"/>
          <p:cNvSpPr txBox="1"/>
          <p:nvPr/>
        </p:nvSpPr>
        <p:spPr>
          <a:xfrm>
            <a:off x="357158" y="1285860"/>
            <a:ext cx="8358246" cy="4247317"/>
          </a:xfrm>
          <a:prstGeom prst="rect">
            <a:avLst/>
          </a:prstGeom>
          <a:noFill/>
        </p:spPr>
        <p:txBody>
          <a:bodyPr wrap="square" rtlCol="0">
            <a:spAutoFit/>
          </a:bodyPr>
          <a:lstStyle/>
          <a:p>
            <a:pPr indent="457200"/>
            <a:r>
              <a:rPr lang="ru-RU" b="1" dirty="0" smtClean="0">
                <a:latin typeface="Times New Roman" pitchFamily="18" charset="0"/>
                <a:cs typeface="Times New Roman" pitchFamily="18" charset="0"/>
              </a:rPr>
              <a:t>Задачи МЦПК:</a:t>
            </a:r>
            <a:endParaRPr lang="ru-RU" dirty="0" smtClean="0">
              <a:latin typeface="Times New Roman" pitchFamily="18" charset="0"/>
              <a:cs typeface="Times New Roman" pitchFamily="18" charset="0"/>
            </a:endParaRPr>
          </a:p>
          <a:p>
            <a:pPr lvl="0" indent="457200" algn="just"/>
            <a:r>
              <a:rPr lang="ru-RU" dirty="0" smtClean="0">
                <a:latin typeface="Times New Roman" pitchFamily="18" charset="0"/>
                <a:cs typeface="Times New Roman" pitchFamily="18" charset="0"/>
              </a:rPr>
              <a:t>- подготовка высококвалифицированных рабочих кадров, в том числе для работы на высокопроизводительных рабочих местах, обеспечивающих модернизацию и технологическое развитие отраслей Кемеровской области;</a:t>
            </a:r>
          </a:p>
          <a:p>
            <a:pPr lvl="0" indent="457200" algn="just"/>
            <a:r>
              <a:rPr lang="ru-RU" dirty="0" smtClean="0">
                <a:latin typeface="Times New Roman" pitchFamily="18" charset="0"/>
                <a:cs typeface="Times New Roman" pitchFamily="18" charset="0"/>
              </a:rPr>
              <a:t>- разработка, апробация и экспертиза с привлечением профильных организаций и объединений работодателей образовательных программ, направленных на освоение и (или) совершенствование профессиональной квалификации, включая оценочные, методические и учебные материалы;</a:t>
            </a:r>
          </a:p>
          <a:p>
            <a:pPr lvl="0" indent="457200" algn="just">
              <a:buFontTx/>
              <a:buChar char="-"/>
            </a:pPr>
            <a:r>
              <a:rPr lang="ru-RU" dirty="0" smtClean="0">
                <a:latin typeface="Times New Roman" pitchFamily="18" charset="0"/>
                <a:cs typeface="Times New Roman" pitchFamily="18" charset="0"/>
              </a:rPr>
              <a:t>подготовка кадров с начальным (базовым) уровнем квалификации, подготовка по массовым профессиям и специальностям, востребованным на региональных рынках труда, в том числе по запросам центров занятости населения и организаций;</a:t>
            </a:r>
          </a:p>
          <a:p>
            <a:pPr lvl="0" indent="457200" algn="just">
              <a:buFontTx/>
              <a:buChar char="-"/>
            </a:pPr>
            <a:r>
              <a:rPr lang="ru-RU" dirty="0" smtClean="0">
                <a:latin typeface="Times New Roman" pitchFamily="18" charset="0"/>
                <a:cs typeface="Times New Roman" pitchFamily="18" charset="0"/>
              </a:rPr>
              <a:t>предоставление </a:t>
            </a:r>
            <a:r>
              <a:rPr lang="ru-RU" dirty="0" err="1" smtClean="0">
                <a:latin typeface="Times New Roman" pitchFamily="18" charset="0"/>
                <a:cs typeface="Times New Roman" pitchFamily="18" charset="0"/>
              </a:rPr>
              <a:t>профориентационных</a:t>
            </a:r>
            <a:r>
              <a:rPr lang="ru-RU" dirty="0" smtClean="0">
                <a:latin typeface="Times New Roman" pitchFamily="18" charset="0"/>
                <a:cs typeface="Times New Roman" pitchFamily="18" charset="0"/>
              </a:rPr>
              <a:t> услуг общеобразовательным организациям и населению.</a:t>
            </a:r>
          </a:p>
          <a:p>
            <a:pPr lvl="0" indent="457200" algn="just">
              <a:buFontTx/>
              <a:buChar char="-"/>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1357298"/>
            <a:ext cx="8358246" cy="301621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Главной особенностью обучения горным профессиям является ее ступенчатость:</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Рабочие для подземных работ проходят последовательное (ступенчатое) обучение, начиная с 1ступени - на курсах подготовки по одной из четырех профессий начального уровня: горнорабочий подземный; машинист подземных установок; стволовой подземный; горнорабочий на маркшейдерских работах.</a:t>
            </a:r>
          </a:p>
          <a:p>
            <a:pPr algn="just"/>
            <a:r>
              <a:rPr lang="ru-RU" dirty="0" smtClean="0">
                <a:latin typeface="Times New Roman" pitchFamily="18" charset="0"/>
                <a:cs typeface="Times New Roman" pitchFamily="18" charset="0"/>
              </a:rPr>
              <a:t>Дальнейший профессиональный рост и повышение квалификации осуществляются через курсы переподготовки и повышения квалификации последовательно по четырем ступеням согласно схеме:</a:t>
            </a:r>
          </a:p>
          <a:p>
            <a:endParaRPr lang="ru-RU" sz="1400" dirty="0" smtClean="0"/>
          </a:p>
          <a:p>
            <a:endParaRPr lang="ru-RU" sz="1400" dirty="0"/>
          </a:p>
        </p:txBody>
      </p:sp>
      <p:pic>
        <p:nvPicPr>
          <p:cNvPr id="6145" name="Picture 1" descr="C:\Users\iukov\Desktop\original.jpg"/>
          <p:cNvPicPr>
            <a:picLocks noChangeAspect="1" noChangeArrowheads="1"/>
          </p:cNvPicPr>
          <p:nvPr/>
        </p:nvPicPr>
        <p:blipFill>
          <a:blip r:embed="rId4" cstate="print"/>
          <a:srcRect b="8822"/>
          <a:stretch>
            <a:fillRect/>
          </a:stretch>
        </p:blipFill>
        <p:spPr bwMode="auto">
          <a:xfrm>
            <a:off x="4786314" y="4214818"/>
            <a:ext cx="3439332" cy="2089799"/>
          </a:xfrm>
          <a:prstGeom prst="rect">
            <a:avLst/>
          </a:prstGeom>
          <a:noFill/>
        </p:spPr>
      </p:pic>
      <p:pic>
        <p:nvPicPr>
          <p:cNvPr id="6146" name="Picture 2" descr="C:\Users\iukov\Desktop\i.jpg"/>
          <p:cNvPicPr>
            <a:picLocks noChangeAspect="1" noChangeArrowheads="1"/>
          </p:cNvPicPr>
          <p:nvPr/>
        </p:nvPicPr>
        <p:blipFill>
          <a:blip r:embed="rId5" cstate="print"/>
          <a:srcRect t="6698" b="9581"/>
          <a:stretch>
            <a:fillRect/>
          </a:stretch>
        </p:blipFill>
        <p:spPr bwMode="auto">
          <a:xfrm>
            <a:off x="714348" y="4214818"/>
            <a:ext cx="3429024" cy="20984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1000108"/>
            <a:ext cx="8358246" cy="523220"/>
          </a:xfrm>
          <a:prstGeom prst="rect">
            <a:avLst/>
          </a:prstGeom>
          <a:noFill/>
        </p:spPr>
        <p:txBody>
          <a:bodyPr wrap="square" rtlCol="0">
            <a:spAutoFit/>
          </a:bodyPr>
          <a:lstStyle/>
          <a:p>
            <a:endParaRPr lang="ru-RU" sz="1400" dirty="0" smtClean="0"/>
          </a:p>
          <a:p>
            <a:endParaRPr lang="ru-RU" sz="1400" dirty="0"/>
          </a:p>
        </p:txBody>
      </p:sp>
      <p:graphicFrame>
        <p:nvGraphicFramePr>
          <p:cNvPr id="5" name="Таблица 4"/>
          <p:cNvGraphicFramePr>
            <a:graphicFrameLocks noGrp="1"/>
          </p:cNvGraphicFramePr>
          <p:nvPr/>
        </p:nvGraphicFramePr>
        <p:xfrm>
          <a:off x="285720" y="1357297"/>
          <a:ext cx="8401589" cy="4714909"/>
        </p:xfrm>
        <a:graphic>
          <a:graphicData uri="http://schemas.openxmlformats.org/drawingml/2006/table">
            <a:tbl>
              <a:tblPr/>
              <a:tblGrid>
                <a:gridCol w="2714644"/>
                <a:gridCol w="1191522"/>
                <a:gridCol w="1359321"/>
                <a:gridCol w="1568051"/>
                <a:gridCol w="1568051"/>
              </a:tblGrid>
              <a:tr h="641875">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1ступень</a:t>
                      </a:r>
                      <a:endParaRPr lang="ru-RU" sz="1000" dirty="0">
                        <a:solidFill>
                          <a:schemeClr val="bg1"/>
                        </a:solidFill>
                        <a:latin typeface="Calibri"/>
                        <a:ea typeface="Calibri"/>
                        <a:cs typeface="Times New Roman"/>
                      </a:endParaRPr>
                    </a:p>
                    <a:p>
                      <a:pPr algn="ctr">
                        <a:lnSpc>
                          <a:spcPct val="115000"/>
                        </a:lnSpc>
                        <a:spcAft>
                          <a:spcPts val="0"/>
                        </a:spcAft>
                      </a:pPr>
                      <a:r>
                        <a:rPr lang="ru-RU" sz="1000" b="1" dirty="0">
                          <a:solidFill>
                            <a:schemeClr val="bg1"/>
                          </a:solidFill>
                          <a:latin typeface="Times New Roman"/>
                          <a:ea typeface="Times New Roman"/>
                          <a:cs typeface="Times New Roman"/>
                        </a:rPr>
                        <a:t>подготовка</a:t>
                      </a:r>
                      <a:endParaRPr lang="ru-RU" sz="1000" dirty="0">
                        <a:solidFill>
                          <a:schemeClr val="bg1"/>
                        </a:solidFill>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2ступень</a:t>
                      </a:r>
                      <a:endParaRPr lang="ru-RU" sz="1000" dirty="0">
                        <a:solidFill>
                          <a:schemeClr val="bg1"/>
                        </a:solidFill>
                        <a:latin typeface="Calibri"/>
                        <a:ea typeface="Calibri"/>
                        <a:cs typeface="Times New Roman"/>
                      </a:endParaRPr>
                    </a:p>
                    <a:p>
                      <a:pPr algn="ctr">
                        <a:lnSpc>
                          <a:spcPct val="115000"/>
                        </a:lnSpc>
                        <a:spcAft>
                          <a:spcPts val="0"/>
                        </a:spcAft>
                      </a:pPr>
                      <a:r>
                        <a:rPr lang="ru-RU" sz="1000" b="1" dirty="0">
                          <a:solidFill>
                            <a:schemeClr val="bg1"/>
                          </a:solidFill>
                          <a:latin typeface="Times New Roman"/>
                          <a:ea typeface="Times New Roman"/>
                          <a:cs typeface="Times New Roman"/>
                        </a:rPr>
                        <a:t>переподготовка</a:t>
                      </a:r>
                      <a:endParaRPr lang="ru-RU" sz="1000" dirty="0">
                        <a:solidFill>
                          <a:schemeClr val="bg1"/>
                        </a:solidFill>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3ступень</a:t>
                      </a:r>
                      <a:endParaRPr lang="ru-RU" sz="1000" dirty="0">
                        <a:solidFill>
                          <a:schemeClr val="bg1"/>
                        </a:solidFill>
                        <a:latin typeface="Calibri"/>
                        <a:ea typeface="Calibri"/>
                        <a:cs typeface="Times New Roman"/>
                      </a:endParaRPr>
                    </a:p>
                    <a:p>
                      <a:pPr algn="ctr">
                        <a:lnSpc>
                          <a:spcPct val="115000"/>
                        </a:lnSpc>
                        <a:spcAft>
                          <a:spcPts val="0"/>
                        </a:spcAft>
                      </a:pPr>
                      <a:r>
                        <a:rPr lang="ru-RU" sz="1000" b="1" dirty="0">
                          <a:solidFill>
                            <a:schemeClr val="bg1"/>
                          </a:solidFill>
                          <a:latin typeface="Times New Roman"/>
                          <a:ea typeface="Times New Roman"/>
                          <a:cs typeface="Times New Roman"/>
                        </a:rPr>
                        <a:t>Повышение квалификации</a:t>
                      </a:r>
                      <a:endParaRPr lang="ru-RU" sz="1000" dirty="0">
                        <a:solidFill>
                          <a:schemeClr val="bg1"/>
                        </a:solidFill>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4ступень</a:t>
                      </a:r>
                      <a:endParaRPr lang="ru-RU" sz="1000" dirty="0">
                        <a:solidFill>
                          <a:schemeClr val="bg1"/>
                        </a:solidFill>
                        <a:latin typeface="Calibri"/>
                        <a:ea typeface="Calibri"/>
                        <a:cs typeface="Times New Roman"/>
                      </a:endParaRPr>
                    </a:p>
                    <a:p>
                      <a:pPr algn="ctr">
                        <a:lnSpc>
                          <a:spcPct val="115000"/>
                        </a:lnSpc>
                        <a:spcAft>
                          <a:spcPts val="0"/>
                        </a:spcAft>
                      </a:pPr>
                      <a:r>
                        <a:rPr lang="ru-RU" sz="1000" b="1" dirty="0">
                          <a:solidFill>
                            <a:schemeClr val="bg1"/>
                          </a:solidFill>
                          <a:latin typeface="Times New Roman"/>
                          <a:ea typeface="Times New Roman"/>
                          <a:cs typeface="Times New Roman"/>
                        </a:rPr>
                        <a:t>переподготовка</a:t>
                      </a:r>
                      <a:endParaRPr lang="ru-RU" sz="1000" dirty="0">
                        <a:solidFill>
                          <a:schemeClr val="bg1"/>
                        </a:solidFill>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ru-RU" sz="1000" b="1" dirty="0">
                          <a:solidFill>
                            <a:schemeClr val="bg1"/>
                          </a:solidFill>
                          <a:latin typeface="Times New Roman"/>
                          <a:ea typeface="Times New Roman"/>
                          <a:cs typeface="Times New Roman"/>
                        </a:rPr>
                        <a:t>5ступень</a:t>
                      </a:r>
                      <a:endParaRPr lang="ru-RU" sz="1000" dirty="0">
                        <a:solidFill>
                          <a:schemeClr val="bg1"/>
                        </a:solidFill>
                        <a:latin typeface="Calibri"/>
                        <a:ea typeface="Calibri"/>
                        <a:cs typeface="Times New Roman"/>
                      </a:endParaRPr>
                    </a:p>
                    <a:p>
                      <a:pPr algn="ctr">
                        <a:lnSpc>
                          <a:spcPct val="115000"/>
                        </a:lnSpc>
                        <a:spcAft>
                          <a:spcPts val="0"/>
                        </a:spcAft>
                      </a:pPr>
                      <a:r>
                        <a:rPr lang="ru-RU" sz="1000" b="1" dirty="0">
                          <a:solidFill>
                            <a:schemeClr val="bg1"/>
                          </a:solidFill>
                          <a:latin typeface="Times New Roman"/>
                          <a:ea typeface="Times New Roman"/>
                          <a:cs typeface="Times New Roman"/>
                        </a:rPr>
                        <a:t>Повышение квалификации</a:t>
                      </a:r>
                      <a:endParaRPr lang="ru-RU" sz="1000" dirty="0">
                        <a:solidFill>
                          <a:schemeClr val="bg1"/>
                        </a:solidFill>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r>
              <a:tr h="2036517">
                <a:tc>
                  <a:txBody>
                    <a:bodyPr/>
                    <a:lstStyle/>
                    <a:p>
                      <a:pPr algn="ctr">
                        <a:lnSpc>
                          <a:spcPct val="115000"/>
                        </a:lnSpc>
                        <a:spcAft>
                          <a:spcPts val="0"/>
                        </a:spcAft>
                      </a:pPr>
                      <a:r>
                        <a:rPr lang="ru-RU" sz="1200" dirty="0">
                          <a:latin typeface="Times New Roman"/>
                          <a:ea typeface="Times New Roman"/>
                          <a:cs typeface="Times New Roman"/>
                        </a:rPr>
                        <a:t>Горнорабочий подземный</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Машинист подземных установок</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 </a:t>
                      </a:r>
                      <a:endParaRPr lang="ru-RU" sz="1200" dirty="0" smtClean="0">
                        <a:latin typeface="Times New Roman"/>
                        <a:ea typeface="Times New Roman"/>
                        <a:cs typeface="Times New Roman"/>
                      </a:endParaRPr>
                    </a:p>
                    <a:p>
                      <a:pPr algn="ctr">
                        <a:lnSpc>
                          <a:spcPct val="115000"/>
                        </a:lnSpc>
                        <a:spcAft>
                          <a:spcPts val="0"/>
                        </a:spcAft>
                      </a:pPr>
                      <a:r>
                        <a:rPr lang="ru-RU" sz="1200" dirty="0" smtClean="0">
                          <a:latin typeface="Times New Roman"/>
                          <a:ea typeface="Times New Roman"/>
                          <a:cs typeface="Times New Roman"/>
                        </a:rPr>
                        <a:t>Горнорабочий </a:t>
                      </a:r>
                      <a:r>
                        <a:rPr lang="ru-RU" sz="1200" dirty="0">
                          <a:latin typeface="Times New Roman"/>
                          <a:ea typeface="Times New Roman"/>
                          <a:cs typeface="Times New Roman"/>
                        </a:rPr>
                        <a:t>на маркшейдерских работах</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Стволовой </a:t>
                      </a:r>
                      <a:r>
                        <a:rPr lang="ru-RU" sz="1200" dirty="0" smtClean="0">
                          <a:latin typeface="Times New Roman"/>
                          <a:ea typeface="Times New Roman"/>
                          <a:cs typeface="Times New Roman"/>
                        </a:rPr>
                        <a:t>подземный</a:t>
                      </a:r>
                      <a:r>
                        <a:rPr lang="ru-RU" sz="1200" baseline="0" dirty="0" smtClean="0">
                          <a:latin typeface="Calibri"/>
                          <a:ea typeface="Times New Roman"/>
                          <a:cs typeface="Times New Roman"/>
                        </a:rPr>
                        <a:t> </a:t>
                      </a:r>
                      <a:r>
                        <a:rPr lang="ru-RU" sz="1200" dirty="0" smtClean="0">
                          <a:latin typeface="Times New Roman"/>
                          <a:ea typeface="Times New Roman"/>
                          <a:cs typeface="Times New Roman"/>
                        </a:rPr>
                        <a:t>2 </a:t>
                      </a:r>
                      <a:r>
                        <a:rPr lang="ru-RU" sz="1200" dirty="0">
                          <a:latin typeface="Times New Roman"/>
                          <a:ea typeface="Times New Roman"/>
                          <a:cs typeface="Times New Roman"/>
                        </a:rPr>
                        <a:t>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Горнорабочий очистного забоя</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4-разряд</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Горнорабочий очистного забоя</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5-6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Машинист горных выемочных машин (</a:t>
                      </a:r>
                      <a:r>
                        <a:rPr lang="ru-RU" sz="1200" dirty="0" err="1">
                          <a:latin typeface="Times New Roman"/>
                          <a:ea typeface="Times New Roman"/>
                          <a:cs typeface="Times New Roman"/>
                        </a:rPr>
                        <a:t>очистн</a:t>
                      </a:r>
                      <a:r>
                        <a:rPr lang="ru-RU" sz="1200" dirty="0">
                          <a:latin typeface="Times New Roman"/>
                          <a:ea typeface="Times New Roman"/>
                          <a:cs typeface="Times New Roman"/>
                        </a:rPr>
                        <a:t>.)</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5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Машинист горных выемочных машин</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6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517">
                <a:tc>
                  <a:txBody>
                    <a:bodyPr/>
                    <a:lstStyle/>
                    <a:p>
                      <a:pPr algn="ctr">
                        <a:lnSpc>
                          <a:spcPct val="115000"/>
                        </a:lnSpc>
                        <a:spcAft>
                          <a:spcPts val="0"/>
                        </a:spcAft>
                      </a:pPr>
                      <a:r>
                        <a:rPr lang="ru-RU" sz="1200" dirty="0">
                          <a:latin typeface="Times New Roman"/>
                          <a:ea typeface="Times New Roman"/>
                          <a:cs typeface="Times New Roman"/>
                        </a:rPr>
                        <a:t>Горнорабочий подземный</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Машинист подземных установок</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 </a:t>
                      </a:r>
                      <a:endParaRPr lang="ru-RU" sz="1200" dirty="0" smtClean="0">
                        <a:latin typeface="Times New Roman"/>
                        <a:ea typeface="Times New Roman"/>
                        <a:cs typeface="Times New Roman"/>
                      </a:endParaRPr>
                    </a:p>
                    <a:p>
                      <a:pPr algn="ctr">
                        <a:lnSpc>
                          <a:spcPct val="115000"/>
                        </a:lnSpc>
                        <a:spcAft>
                          <a:spcPts val="0"/>
                        </a:spcAft>
                      </a:pPr>
                      <a:r>
                        <a:rPr lang="ru-RU" sz="1200" dirty="0" smtClean="0">
                          <a:latin typeface="Times New Roman"/>
                          <a:ea typeface="Times New Roman"/>
                          <a:cs typeface="Times New Roman"/>
                        </a:rPr>
                        <a:t>Горнорабочий </a:t>
                      </a:r>
                      <a:r>
                        <a:rPr lang="ru-RU" sz="1200" dirty="0">
                          <a:latin typeface="Times New Roman"/>
                          <a:ea typeface="Times New Roman"/>
                          <a:cs typeface="Times New Roman"/>
                        </a:rPr>
                        <a:t>на маркшейдерских работах</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2-3 разряда</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Стволовой </a:t>
                      </a:r>
                      <a:r>
                        <a:rPr lang="ru-RU" sz="1200" dirty="0" smtClean="0">
                          <a:latin typeface="Times New Roman"/>
                          <a:ea typeface="Times New Roman"/>
                          <a:cs typeface="Times New Roman"/>
                        </a:rPr>
                        <a:t>подземный</a:t>
                      </a:r>
                      <a:r>
                        <a:rPr lang="ru-RU" sz="1200" baseline="0" dirty="0" smtClean="0">
                          <a:latin typeface="Calibri"/>
                          <a:ea typeface="Times New Roman"/>
                          <a:cs typeface="Times New Roman"/>
                        </a:rPr>
                        <a:t> </a:t>
                      </a:r>
                      <a:r>
                        <a:rPr lang="ru-RU" sz="1200" dirty="0" smtClean="0">
                          <a:latin typeface="Times New Roman"/>
                          <a:ea typeface="Times New Roman"/>
                          <a:cs typeface="Times New Roman"/>
                        </a:rPr>
                        <a:t>2 </a:t>
                      </a:r>
                      <a:r>
                        <a:rPr lang="ru-RU" sz="1200" dirty="0">
                          <a:latin typeface="Times New Roman"/>
                          <a:ea typeface="Times New Roman"/>
                          <a:cs typeface="Times New Roman"/>
                        </a:rPr>
                        <a:t>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Проходчик</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4-разряда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Проходчик</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5-6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Машинист горных выемочных машин (проход.)</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5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Машинист горных выемочных машин</a:t>
                      </a:r>
                      <a:endParaRPr lang="ru-RU" sz="12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6 разряда</a:t>
                      </a:r>
                      <a:endParaRPr lang="ru-RU" sz="1200" dirty="0">
                        <a:latin typeface="Calibri"/>
                        <a:ea typeface="Calibri"/>
                        <a:cs typeface="Times New Roman"/>
                      </a:endParaRPr>
                    </a:p>
                  </a:txBody>
                  <a:tcPr marL="51604" marR="51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57158" y="1428737"/>
            <a:ext cx="8358246" cy="4339650"/>
          </a:xfrm>
          <a:prstGeom prst="rect">
            <a:avLst/>
          </a:prstGeom>
          <a:noFill/>
        </p:spPr>
        <p:txBody>
          <a:bodyPr wrap="square" rtlCol="0">
            <a:spAutoFit/>
          </a:bodyPr>
          <a:lstStyle/>
          <a:p>
            <a:pPr indent="457200" algn="just"/>
            <a:r>
              <a:rPr lang="ru-RU" dirty="0" smtClean="0">
                <a:latin typeface="Times New Roman" pitchFamily="18" charset="0"/>
                <a:cs typeface="Times New Roman" pitchFamily="18" charset="0"/>
              </a:rPr>
              <a:t>Помимо ступенчатого характера обучения угольным профессиям следует выделить еще один ключевой момент работы в угольном сегменте – это повышение безопасности работников угольной отрасли.</a:t>
            </a:r>
          </a:p>
          <a:p>
            <a:pPr indent="457200" algn="just"/>
            <a:r>
              <a:rPr lang="ru-RU" dirty="0" smtClean="0">
                <a:latin typeface="Times New Roman" pitchFamily="18" charset="0"/>
                <a:cs typeface="Times New Roman" pitchFamily="18" charset="0"/>
              </a:rPr>
              <a:t>Угольная отрасль является одной из наиболее опасных и для минимизации человеческих рисков помимо вводного инструктажа для принимаемых на работу сотрудников действуют обязательные ежегодные курсы по Охране труда и промышленной безопасности, призванные знакомить работников с новыми положениями в сфере безопасности и проверять знания в этой области. (№ 116-ФЗ от 21 июля 1997 г. "О промышленной безопасности опасных производственных объектов»)</a:t>
            </a:r>
          </a:p>
          <a:p>
            <a:pPr indent="457200" algn="just"/>
            <a:r>
              <a:rPr lang="ru-RU" dirty="0" smtClean="0">
                <a:latin typeface="Times New Roman" pitchFamily="18" charset="0"/>
                <a:cs typeface="Times New Roman" pitchFamily="18" charset="0"/>
              </a:rPr>
              <a:t>МЦПК проводит эти и другие курсы для крупнейших угольных предприятий области: ОАО «</a:t>
            </a:r>
            <a:r>
              <a:rPr lang="ru-RU" dirty="0" err="1" smtClean="0">
                <a:latin typeface="Times New Roman" pitchFamily="18" charset="0"/>
                <a:cs typeface="Times New Roman" pitchFamily="18" charset="0"/>
              </a:rPr>
              <a:t>Кокс-Майнинг</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Бутовская</a:t>
            </a:r>
            <a:r>
              <a:rPr lang="ru-RU" dirty="0" smtClean="0">
                <a:latin typeface="Times New Roman" pitchFamily="18" charset="0"/>
                <a:cs typeface="Times New Roman" pitchFamily="18" charset="0"/>
              </a:rPr>
              <a:t>; ОАО Холдинговая компания «</a:t>
            </a:r>
            <a:r>
              <a:rPr lang="ru-RU" dirty="0" err="1" smtClean="0">
                <a:latin typeface="Times New Roman" pitchFamily="18" charset="0"/>
                <a:cs typeface="Times New Roman" pitchFamily="18" charset="0"/>
              </a:rPr>
              <a:t>СДС-Уголь</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ш</a:t>
            </a:r>
            <a:r>
              <a:rPr lang="ru-RU" dirty="0" smtClean="0">
                <a:latin typeface="Times New Roman" pitchFamily="18" charset="0"/>
                <a:cs typeface="Times New Roman" pitchFamily="18" charset="0"/>
              </a:rPr>
              <a:t>. Южная и др. </a:t>
            </a:r>
            <a:endParaRPr lang="ru-RU" sz="1400" dirty="0" smtClean="0"/>
          </a:p>
          <a:p>
            <a:endParaRPr lang="ru-RU" sz="1400" dirty="0" smtClean="0"/>
          </a:p>
          <a:p>
            <a:endParaRPr lang="ru-RU" sz="1400" dirty="0" smtClean="0"/>
          </a:p>
          <a:p>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428596" y="1071546"/>
            <a:ext cx="8229600" cy="500066"/>
          </a:xfrm>
        </p:spPr>
        <p:txBody>
          <a:bodyPr/>
          <a:lstStyle/>
          <a:p>
            <a:pPr algn="ctr">
              <a:buNone/>
            </a:pPr>
            <a:r>
              <a:rPr lang="ru-RU" sz="1800" b="1" dirty="0" smtClean="0">
                <a:latin typeface="Times New Roman" pitchFamily="18" charset="0"/>
                <a:cs typeface="Times New Roman" pitchFamily="18" charset="0"/>
              </a:rPr>
              <a:t>Курсы и количество слушателей в МЦПК за 2015-2016 учебный год</a:t>
            </a:r>
            <a:endParaRPr lang="ru-RU" sz="1800" dirty="0" smtClean="0">
              <a:latin typeface="Times New Roman" pitchFamily="18" charset="0"/>
              <a:cs typeface="Times New Roman" pitchFamily="18" charset="0"/>
            </a:endParaRPr>
          </a:p>
          <a:p>
            <a:endParaRPr lang="ru-RU" dirty="0"/>
          </a:p>
        </p:txBody>
      </p:sp>
      <p:graphicFrame>
        <p:nvGraphicFramePr>
          <p:cNvPr id="5" name="Таблица 4"/>
          <p:cNvGraphicFramePr>
            <a:graphicFrameLocks noGrp="1"/>
          </p:cNvGraphicFramePr>
          <p:nvPr/>
        </p:nvGraphicFramePr>
        <p:xfrm>
          <a:off x="357158" y="1571612"/>
          <a:ext cx="8429685" cy="5120640"/>
        </p:xfrm>
        <a:graphic>
          <a:graphicData uri="http://schemas.openxmlformats.org/drawingml/2006/table">
            <a:tbl>
              <a:tblPr/>
              <a:tblGrid>
                <a:gridCol w="428628"/>
                <a:gridCol w="5000660"/>
                <a:gridCol w="1643074"/>
                <a:gridCol w="1357323"/>
              </a:tblGrid>
              <a:tr h="571504">
                <a:tc>
                  <a:txBody>
                    <a:bodyPr/>
                    <a:lstStyle/>
                    <a:p>
                      <a:pPr algn="ctr">
                        <a:lnSpc>
                          <a:spcPct val="150000"/>
                        </a:lnSpc>
                        <a:spcAft>
                          <a:spcPts val="0"/>
                        </a:spcAft>
                      </a:pPr>
                      <a:r>
                        <a:rPr lang="ru-RU" sz="1600" dirty="0">
                          <a:solidFill>
                            <a:schemeClr val="bg1"/>
                          </a:solidFill>
                          <a:latin typeface="Times New Roman"/>
                          <a:ea typeface="Times New Roman"/>
                          <a:cs typeface="Times New Roman"/>
                        </a:rPr>
                        <a:t>№</a:t>
                      </a:r>
                      <a:endParaRPr lang="ru-RU" sz="1600"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50000"/>
                        </a:lnSpc>
                        <a:spcAft>
                          <a:spcPts val="0"/>
                        </a:spcAft>
                      </a:pPr>
                      <a:r>
                        <a:rPr lang="ru-RU" sz="1600" dirty="0" smtClean="0">
                          <a:solidFill>
                            <a:schemeClr val="bg1"/>
                          </a:solidFill>
                          <a:latin typeface="Times New Roman"/>
                          <a:ea typeface="Times New Roman"/>
                          <a:cs typeface="Times New Roman"/>
                        </a:rPr>
                        <a:t>Специальность</a:t>
                      </a:r>
                      <a:endParaRPr lang="ru-RU" sz="1600"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50000"/>
                        </a:lnSpc>
                        <a:spcAft>
                          <a:spcPts val="0"/>
                        </a:spcAft>
                      </a:pPr>
                      <a:r>
                        <a:rPr lang="ru-RU" sz="1600" dirty="0">
                          <a:solidFill>
                            <a:schemeClr val="bg1"/>
                          </a:solidFill>
                          <a:latin typeface="Times New Roman"/>
                          <a:ea typeface="Times New Roman"/>
                          <a:cs typeface="Times New Roman"/>
                        </a:rPr>
                        <a:t>Срок обучения, (ч).</a:t>
                      </a:r>
                      <a:endParaRPr lang="ru-RU" sz="1600"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c>
                  <a:txBody>
                    <a:bodyPr/>
                    <a:lstStyle/>
                    <a:p>
                      <a:pPr algn="ctr">
                        <a:lnSpc>
                          <a:spcPct val="150000"/>
                        </a:lnSpc>
                        <a:spcAft>
                          <a:spcPts val="0"/>
                        </a:spcAft>
                      </a:pPr>
                      <a:r>
                        <a:rPr lang="ru-RU" sz="1600" dirty="0">
                          <a:solidFill>
                            <a:schemeClr val="bg1"/>
                          </a:solidFill>
                          <a:latin typeface="Times New Roman"/>
                          <a:ea typeface="Times New Roman"/>
                          <a:cs typeface="Times New Roman"/>
                        </a:rPr>
                        <a:t>Количество слушателей</a:t>
                      </a:r>
                      <a:endParaRPr lang="ru-RU" sz="1600" dirty="0">
                        <a:solidFill>
                          <a:schemeClr val="bg1"/>
                        </a:solidFill>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lumOff val="15000"/>
                      </a:schemeClr>
                    </a:solidFill>
                  </a:tcPr>
                </a:tc>
              </a:tr>
              <a:tr h="162560">
                <a:tc>
                  <a:txBody>
                    <a:bodyPr/>
                    <a:lstStyle/>
                    <a:p>
                      <a:pPr marL="36000" algn="ctr">
                        <a:lnSpc>
                          <a:spcPct val="150000"/>
                        </a:lnSpc>
                        <a:spcBef>
                          <a:spcPts val="600"/>
                        </a:spcBef>
                        <a:spcAft>
                          <a:spcPts val="600"/>
                        </a:spcAft>
                      </a:pPr>
                      <a:r>
                        <a:rPr lang="ru-RU" sz="1600">
                          <a:latin typeface="Times New Roman"/>
                          <a:ea typeface="Times New Roman"/>
                          <a:cs typeface="Times New Roman"/>
                        </a:rPr>
                        <a:t>1</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Вводный инструктаж (для поверхностных работ)</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21</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smtClean="0">
                          <a:latin typeface="Times New Roman"/>
                          <a:ea typeface="Calibri"/>
                          <a:cs typeface="Times New Roman"/>
                        </a:rPr>
                        <a:t>72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Вводный инструктаж (для подземных работ)</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35</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smtClean="0">
                          <a:latin typeface="Times New Roman"/>
                          <a:ea typeface="Times New Roman"/>
                          <a:cs typeface="Times New Roman"/>
                        </a:rPr>
                        <a:t>232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325120">
                <a:tc>
                  <a:txBody>
                    <a:bodyPr/>
                    <a:lstStyle/>
                    <a:p>
                      <a:pPr marL="36000" algn="ctr">
                        <a:lnSpc>
                          <a:spcPct val="150000"/>
                        </a:lnSpc>
                        <a:spcBef>
                          <a:spcPts val="600"/>
                        </a:spcBef>
                        <a:spcAft>
                          <a:spcPts val="600"/>
                        </a:spcAft>
                      </a:pPr>
                      <a:r>
                        <a:rPr lang="ru-RU" sz="1600">
                          <a:latin typeface="Times New Roman"/>
                          <a:ea typeface="Times New Roman"/>
                          <a:cs typeface="Times New Roman"/>
                        </a:rPr>
                        <a:t>3</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Охрана труда и промышленная безопасность (для поверхностных работ)</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16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smtClean="0">
                          <a:latin typeface="Times New Roman"/>
                          <a:ea typeface="Times New Roman"/>
                          <a:cs typeface="Times New Roman"/>
                        </a:rPr>
                        <a:t>96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4</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Охрана труда и промышленная безопасность (для поверхностных работ)</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20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smtClean="0">
                          <a:latin typeface="Times New Roman"/>
                          <a:ea typeface="Calibri"/>
                          <a:cs typeface="Times New Roman"/>
                        </a:rPr>
                        <a:t>627</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marL="36000" algn="ctr">
                        <a:lnSpc>
                          <a:spcPct val="150000"/>
                        </a:lnSpc>
                        <a:spcBef>
                          <a:spcPts val="600"/>
                        </a:spcBef>
                        <a:spcAft>
                          <a:spcPts val="600"/>
                        </a:spcAft>
                      </a:pPr>
                      <a:r>
                        <a:rPr lang="ru-RU" sz="1600">
                          <a:latin typeface="Times New Roman"/>
                          <a:ea typeface="Times New Roman"/>
                          <a:cs typeface="Times New Roman"/>
                        </a:rPr>
                        <a:t>5</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Горнорабочий подземный</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160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smtClean="0">
                          <a:latin typeface="Times New Roman"/>
                          <a:ea typeface="Calibri"/>
                          <a:cs typeface="Times New Roman"/>
                        </a:rPr>
                        <a:t>56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Горнорабочий разреза</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160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marL="36000" algn="ctr">
                        <a:lnSpc>
                          <a:spcPct val="150000"/>
                        </a:lnSpc>
                        <a:spcBef>
                          <a:spcPts val="600"/>
                        </a:spcBef>
                        <a:spcAft>
                          <a:spcPts val="600"/>
                        </a:spcAft>
                      </a:pPr>
                      <a:r>
                        <a:rPr lang="ru-RU" sz="1600">
                          <a:latin typeface="Times New Roman"/>
                          <a:ea typeface="Times New Roman"/>
                          <a:cs typeface="Times New Roman"/>
                        </a:rPr>
                        <a:t>7</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Проходчик</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321</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smtClean="0">
                          <a:latin typeface="Times New Roman"/>
                          <a:ea typeface="Times New Roman"/>
                          <a:cs typeface="Times New Roman"/>
                        </a:rPr>
                        <a:t>18</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8</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Горнорабочий очистного забоя</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400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a:latin typeface="Times New Roman"/>
                          <a:ea typeface="Calibri"/>
                          <a:cs typeface="Times New Roman"/>
                        </a:rPr>
                        <a:t>6</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62560">
                <a:tc>
                  <a:txBody>
                    <a:bodyPr/>
                    <a:lstStyle/>
                    <a:p>
                      <a:pPr marL="36000" algn="ctr">
                        <a:lnSpc>
                          <a:spcPct val="150000"/>
                        </a:lnSpc>
                        <a:spcBef>
                          <a:spcPts val="600"/>
                        </a:spcBef>
                        <a:spcAft>
                          <a:spcPts val="600"/>
                        </a:spcAft>
                      </a:pPr>
                      <a:r>
                        <a:rPr lang="ru-RU" sz="1600">
                          <a:latin typeface="Times New Roman"/>
                          <a:ea typeface="Times New Roman"/>
                          <a:cs typeface="Times New Roman"/>
                        </a:rPr>
                        <a:t>9</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a:latin typeface="Times New Roman"/>
                          <a:ea typeface="Times New Roman"/>
                          <a:cs typeface="Times New Roman"/>
                        </a:rPr>
                        <a:t>Пробоотборщик</a:t>
                      </a:r>
                      <a:endParaRPr lang="ru-RU" sz="160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152</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50000"/>
                        </a:lnSpc>
                        <a:spcBef>
                          <a:spcPts val="600"/>
                        </a:spcBef>
                        <a:spcAft>
                          <a:spcPts val="600"/>
                        </a:spcAft>
                      </a:pPr>
                      <a:r>
                        <a:rPr lang="ru-RU" sz="1600" dirty="0">
                          <a:latin typeface="Times New Roman"/>
                          <a:ea typeface="Calibri"/>
                          <a:cs typeface="Times New Roman"/>
                        </a:rPr>
                        <a:t>1</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36000" algn="ctr">
                        <a:lnSpc>
                          <a:spcPct val="150000"/>
                        </a:lnSpc>
                        <a:spcBef>
                          <a:spcPts val="600"/>
                        </a:spcBef>
                        <a:spcAft>
                          <a:spcPts val="600"/>
                        </a:spcAft>
                      </a:pPr>
                      <a:r>
                        <a:rPr lang="ru-RU" sz="1600" dirty="0">
                          <a:latin typeface="Times New Roman"/>
                          <a:ea typeface="Times New Roman"/>
                          <a:cs typeface="Times New Roman"/>
                        </a:rPr>
                        <a:t>10</a:t>
                      </a:r>
                      <a:endParaRPr lang="ru-RU" sz="1600" dirty="0">
                        <a:latin typeface="Calibri"/>
                        <a:ea typeface="Calibri"/>
                        <a:cs typeface="Times New Roman"/>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err="1" smtClean="0">
                          <a:latin typeface="Times New Roman" pitchFamily="18" charset="0"/>
                          <a:ea typeface="Calibri"/>
                          <a:cs typeface="Times New Roman" pitchFamily="18" charset="0"/>
                        </a:rPr>
                        <a:t>Горномонтажник</a:t>
                      </a:r>
                      <a:r>
                        <a:rPr lang="ru-RU" sz="1600" dirty="0" smtClean="0">
                          <a:latin typeface="Times New Roman" pitchFamily="18" charset="0"/>
                          <a:ea typeface="Calibri"/>
                          <a:cs typeface="Times New Roman" pitchFamily="18" charset="0"/>
                        </a:rPr>
                        <a:t> подземный</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smtClean="0">
                          <a:latin typeface="Times New Roman" pitchFamily="18" charset="0"/>
                          <a:ea typeface="Calibri"/>
                          <a:cs typeface="Times New Roman" pitchFamily="18" charset="0"/>
                        </a:rPr>
                        <a:t>800</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36000" algn="ctr">
                        <a:lnSpc>
                          <a:spcPct val="150000"/>
                        </a:lnSpc>
                        <a:spcBef>
                          <a:spcPts val="600"/>
                        </a:spcBef>
                        <a:spcAft>
                          <a:spcPts val="600"/>
                        </a:spcAft>
                      </a:pPr>
                      <a:r>
                        <a:rPr lang="ru-RU" sz="1600" dirty="0" smtClean="0">
                          <a:latin typeface="Times New Roman" pitchFamily="18" charset="0"/>
                          <a:ea typeface="Calibri"/>
                          <a:cs typeface="Times New Roman" pitchFamily="18" charset="0"/>
                        </a:rPr>
                        <a:t>2</a:t>
                      </a:r>
                      <a:endParaRPr lang="ru-RU" sz="1600" dirty="0">
                        <a:latin typeface="Times New Roman" pitchFamily="18" charset="0"/>
                        <a:ea typeface="Calibri"/>
                        <a:cs typeface="Times New Roman" pitchFamily="18"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668</TotalTime>
  <Words>1062</Words>
  <Application>Microsoft Office PowerPoint</Application>
  <PresentationFormat>Экран (4:3)</PresentationFormat>
  <Paragraphs>169</Paragraphs>
  <Slides>14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Smirnova</dc:creator>
  <cp:lastModifiedBy>Смирнова Наталья Игоревна</cp:lastModifiedBy>
  <cp:revision>78</cp:revision>
  <dcterms:created xsi:type="dcterms:W3CDTF">2014-08-29T04:42:42Z</dcterms:created>
  <dcterms:modified xsi:type="dcterms:W3CDTF">2016-09-27T03:19:00Z</dcterms:modified>
</cp:coreProperties>
</file>