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311" r:id="rId3"/>
    <p:sldId id="306" r:id="rId4"/>
    <p:sldId id="313" r:id="rId5"/>
    <p:sldId id="309" r:id="rId6"/>
    <p:sldId id="290" r:id="rId7"/>
    <p:sldId id="317" r:id="rId8"/>
    <p:sldId id="318" r:id="rId9"/>
    <p:sldId id="319" r:id="rId10"/>
    <p:sldId id="320" r:id="rId11"/>
    <p:sldId id="322" r:id="rId12"/>
    <p:sldId id="323" r:id="rId13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AFF"/>
    <a:srgbClr val="E5F2FF"/>
    <a:srgbClr val="F3F9FF"/>
    <a:srgbClr val="F7FBFF"/>
    <a:srgbClr val="1B7CF1"/>
    <a:srgbClr val="0D62C9"/>
    <a:srgbClr val="2006BE"/>
    <a:srgbClr val="023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4649" autoAdjust="0"/>
  </p:normalViewPr>
  <p:slideViewPr>
    <p:cSldViewPr>
      <p:cViewPr>
        <p:scale>
          <a:sx n="57" d="100"/>
          <a:sy n="57" d="100"/>
        </p:scale>
        <p:origin x="-163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877BBA-6729-4B05-9AD3-D349CDE03A72}" type="datetimeFigureOut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A0F235-036A-466C-B824-B0511EAFE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925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FB3500-924C-4300-97E6-540AD3D67BCA}" type="datetimeFigureOut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300A7F-42C7-446C-AFBF-B58BBD69B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4329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6140-B9DD-49B0-97EB-F0C0155111B8}" type="datetime1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8D9F-553C-4521-AA99-D43AF8467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4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91DB-4CDC-407A-A3B5-C8B9A70BE431}" type="datetime1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B83B-866D-4122-B466-32F2C2084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7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607E-A70D-4EFF-B883-FD86B0907FAD}" type="datetime1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B5D2-C502-40A7-A2A0-0C9933DED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7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E731-193D-45CE-A23E-DA9D93043A48}" type="datetime1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9805-F785-43D9-8775-D67793A57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1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B39B-F607-41F7-BA53-45C5175D60BE}" type="datetime1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0535-FAC9-4B71-AEDF-776B52922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7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EACCA-474E-4D26-80C3-FFB04797C6B4}" type="datetime1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C0DBC-FC42-41E7-8543-828A92B31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206E-61B6-4635-81CA-2F9946BA29DD}" type="datetime1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003E-A669-4DB7-A694-B67A8F6D0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3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FD1B-EABF-4B21-9FD6-6F8B3CC24A26}" type="datetime1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64BB-3E72-4280-BC29-E9E8CAB06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8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FDF8-4314-4BC6-880D-4184294305A0}" type="datetime1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3D5C-E40C-41EB-9444-49EFE2A5E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0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B5C1-1FD2-4C6A-800F-9D9520267046}" type="datetime1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6212-471F-456B-9890-C65ABE95D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7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D4C29-E97C-43CD-92DC-C7FADC0C3790}" type="datetime1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7D5B-A5FF-4FCB-B4F5-0EA9F855D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9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C3F6EB-4B51-4286-9500-B2DD0931AB1A}" type="datetime1">
              <a:rPr lang="ru-RU"/>
              <a:pPr>
                <a:defRPr/>
              </a:pPr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AA745F-B715-496E-80B2-3E2359F80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pic>
        <p:nvPicPr>
          <p:cNvPr id="2051" name="Picture 2" descr="C:\Documents and Settings\Администратор\Рабочий стол\для Муратовой\gandex.ru-26_7271_blue-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4156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pic>
        <p:nvPicPr>
          <p:cNvPr id="2052" name="Picture 3" descr="F:\РАБОТА\ПРЕСС-ЦЕНТР\ЛОГОТИП\логотип ГОТОВЫЙ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6538"/>
            <a:ext cx="11525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9413" y="965034"/>
            <a:ext cx="500455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635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55588" y="1397000"/>
            <a:ext cx="8640762" cy="2022475"/>
          </a:xfrm>
          <a:prstGeom prst="round2Diag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601" y="1565198"/>
            <a:ext cx="8553427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«Диверсификация оказания услуг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 фактор экономической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устойчивости организации»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31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2016</a:t>
            </a:r>
            <a:endParaRPr lang="ru-RU" sz="2400" b="1" dirty="0">
              <a:ln w="31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056" name="Группа 8"/>
          <p:cNvGrpSpPr>
            <a:grpSpLocks/>
          </p:cNvGrpSpPr>
          <p:nvPr/>
        </p:nvGrpSpPr>
        <p:grpSpPr bwMode="auto">
          <a:xfrm>
            <a:off x="165100" y="106363"/>
            <a:ext cx="8861425" cy="6615112"/>
            <a:chOff x="164750" y="106240"/>
            <a:chExt cx="8861356" cy="661507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169513" y="117352"/>
              <a:ext cx="885659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64750" y="6721316"/>
              <a:ext cx="885659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90150" y="117352"/>
              <a:ext cx="0" cy="66039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9010231" y="106240"/>
              <a:ext cx="0" cy="661507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835525" y="3860800"/>
            <a:ext cx="4060825" cy="1871663"/>
          </a:xfrm>
          <a:prstGeom prst="round2DiagRect">
            <a:avLst/>
          </a:prstGeom>
          <a:solidFill>
            <a:srgbClr val="E5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Римша Иван Валерьевич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Руководитель: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д. п. н., профессор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Панина Татьяна Семеновна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ГБОУ СПО "Кемеровский аграрный техникум" имени Г.П. Левина</a:t>
            </a:r>
          </a:p>
        </p:txBody>
      </p:sp>
      <p:pic>
        <p:nvPicPr>
          <p:cNvPr id="11267" name="Picture 2" descr="C:\Documents and Settings\Администратор\Рабочий стол\для Муратовой\gandex.ru-26_7271_blue-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F:\РАБОТА\ПРЕСС-ЦЕНТР\ЛОГОТИП\логотип ГОТОВЫЙ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10080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31913" y="182563"/>
            <a:ext cx="7559675" cy="898525"/>
          </a:xfrm>
          <a:prstGeom prst="round2Diag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65263" y="1196975"/>
            <a:ext cx="75342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0338" y="127000"/>
            <a:ext cx="8855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3988" y="6721475"/>
            <a:ext cx="8856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80975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999538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03300" y="297802"/>
            <a:ext cx="7416824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Произведенная продукция         </a:t>
            </a:r>
          </a:p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 </a:t>
            </a: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                 учебного хозяйства:</a:t>
            </a:r>
            <a:endParaRPr lang="ru-RU" sz="3600" b="1" dirty="0">
              <a:ln w="3175">
                <a:solidFill>
                  <a:prstClr val="white"/>
                </a:solidFill>
              </a:ln>
              <a:solidFill>
                <a:srgbClr val="F79646">
                  <a:lumMod val="75000"/>
                </a:srgbClr>
              </a:solidFill>
              <a:latin typeface="Arial Black" pitchFamily="34" charset="0"/>
            </a:endParaRPr>
          </a:p>
        </p:txBody>
      </p:sp>
      <p:pic>
        <p:nvPicPr>
          <p:cNvPr id="112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41438"/>
            <a:ext cx="8678863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4663" y="1703388"/>
          <a:ext cx="4824412" cy="4732020"/>
        </p:xfrm>
        <a:graphic>
          <a:graphicData uri="http://schemas.openxmlformats.org/drawingml/2006/table">
            <a:tbl>
              <a:tblPr/>
              <a:tblGrid>
                <a:gridCol w="288925"/>
                <a:gridCol w="1223962"/>
                <a:gridCol w="1079500"/>
                <a:gridCol w="1081088"/>
                <a:gridCol w="1150937"/>
              </a:tblGrid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№ п/п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Наименование продукции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Объемы производства, кг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  2014 г.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Объемы производства, кг в 2015 г.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Объемы производства, кг.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 плане на 2016 г.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1 </a:t>
                      </a:r>
                    </a:p>
                  </a:txBody>
                  <a:tcPr marL="46853" marR="468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Молоко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68 885 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89 264 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2 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Мясо говядина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1918 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3048,7 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3 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Картофель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32 984 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30 500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Ливер говядина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136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102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140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Ливер свинина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28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Мясо конина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547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170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Мясо баранина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14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Сало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410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224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250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9 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Масло сливочное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434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471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480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10 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Масло топленое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68,5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11 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Сметана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908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967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980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12 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Творог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711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886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880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13 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Сыр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99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14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Сенаж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420 000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500 000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550 000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15 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Сено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240 000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167 220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250 000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16 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Овес (семена)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45 000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17 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Овес (фураж)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147 800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66 000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70 000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18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Пшеница (семена)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101 800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108 300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120 000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Пшеница (фураж)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232 100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197 400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Ячмень (семена)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47 000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Ячмень (фураж)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27 700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32 200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22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Рожь (семена)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31 800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Рожь (фураж)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105 100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120 000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24 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Капуста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630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700</a:t>
                      </a:r>
                    </a:p>
                  </a:txBody>
                  <a:tcPr marL="46853" marR="468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610043" y="1319581"/>
            <a:ext cx="2554823" cy="3904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3175">
                  <a:solidFill>
                    <a:schemeClr val="tx1"/>
                  </a:solidFill>
                </a:ln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Произведено продукции</a:t>
            </a:r>
            <a:endParaRPr lang="ru-RU" sz="1600" b="1" dirty="0">
              <a:ln w="3175">
                <a:solidFill>
                  <a:schemeClr val="tx1"/>
                </a:solidFill>
              </a:ln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84168" y="1415826"/>
            <a:ext cx="2304256" cy="588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3175">
                  <a:solidFill>
                    <a:schemeClr val="tx1"/>
                  </a:solidFill>
                </a:ln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Передано продукции в столовую</a:t>
            </a:r>
            <a:endParaRPr lang="ru-RU" sz="1600" b="1" dirty="0">
              <a:ln w="3175">
                <a:solidFill>
                  <a:schemeClr val="tx1"/>
                </a:solidFill>
              </a:ln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213475" y="1979613"/>
          <a:ext cx="2044700" cy="981456"/>
        </p:xfrm>
        <a:graphic>
          <a:graphicData uri="http://schemas.openxmlformats.org/drawingml/2006/table">
            <a:tbl>
              <a:tblPr/>
              <a:tblGrid>
                <a:gridCol w="968375"/>
                <a:gridCol w="1076325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Год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Сумма, руб.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851 044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819 383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976156" y="2996952"/>
            <a:ext cx="252028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3175">
                  <a:solidFill>
                    <a:schemeClr val="tx1"/>
                  </a:solidFill>
                </a:ln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продукции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3175">
                  <a:solidFill>
                    <a:schemeClr val="tx1"/>
                  </a:solidFill>
                </a:ln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endParaRPr lang="ru-RU" sz="1600" b="1" dirty="0">
              <a:ln w="3175">
                <a:solidFill>
                  <a:schemeClr val="tx1"/>
                </a:solidFill>
              </a:ln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213475" y="3573463"/>
          <a:ext cx="2044700" cy="981456"/>
        </p:xfrm>
        <a:graphic>
          <a:graphicData uri="http://schemas.openxmlformats.org/drawingml/2006/table">
            <a:tbl>
              <a:tblPr/>
              <a:tblGrid>
                <a:gridCol w="968375"/>
                <a:gridCol w="1076325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Сумма,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2 582 462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3 811 599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6012160" y="4509120"/>
            <a:ext cx="2520280" cy="3327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3175">
                  <a:solidFill>
                    <a:schemeClr val="tx1"/>
                  </a:solidFill>
                </a:ln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МЖФ</a:t>
            </a:r>
            <a:endParaRPr lang="ru-RU" sz="1600" b="1" dirty="0">
              <a:ln w="3175">
                <a:solidFill>
                  <a:schemeClr val="tx1"/>
                </a:solidFill>
              </a:ln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46750" y="4841875"/>
          <a:ext cx="3038475" cy="1717548"/>
        </p:xfrm>
        <a:graphic>
          <a:graphicData uri="http://schemas.openxmlformats.org/drawingml/2006/table">
            <a:tbl>
              <a:tblPr/>
              <a:tblGrid>
                <a:gridCol w="1327150"/>
                <a:gridCol w="855663"/>
                <a:gridCol w="855662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Наименование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2014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2015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КРС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 т.ч. коровы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Свиньи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Лошади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Овцы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Всего: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271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332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ГБОУ СПО "Кемеровский аграрный техникум" имени Г.П. Левина</a:t>
            </a:r>
          </a:p>
        </p:txBody>
      </p:sp>
      <p:pic>
        <p:nvPicPr>
          <p:cNvPr id="12291" name="Picture 2" descr="C:\Documents and Settings\Администратор\Рабочий стол\для Муратовой\gandex.ru-26_7271_blue-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F:\РАБОТА\ПРЕСС-ЦЕНТР\ЛОГОТИП\логотип ГОТОВЫЙ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864791" cy="8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31914" y="166389"/>
            <a:ext cx="7560566" cy="662506"/>
          </a:xfrm>
          <a:prstGeom prst="round2Diag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65263" y="908720"/>
            <a:ext cx="75342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0338" y="127000"/>
            <a:ext cx="8855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3988" y="6721475"/>
            <a:ext cx="8856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80975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999538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342752" y="182563"/>
            <a:ext cx="766789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Перспектива деятельности:</a:t>
            </a:r>
            <a:endParaRPr lang="ru-RU" sz="3600" b="1" dirty="0">
              <a:ln w="3175">
                <a:solidFill>
                  <a:prstClr val="white"/>
                </a:solidFill>
              </a:ln>
              <a:solidFill>
                <a:srgbClr val="F79646">
                  <a:lumMod val="75000"/>
                </a:srgbClr>
              </a:solidFill>
              <a:latin typeface="Arial Black" pitchFamily="34" charset="0"/>
            </a:endParaRPr>
          </a:p>
        </p:txBody>
      </p:sp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052801"/>
            <a:ext cx="8643242" cy="554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30473" y="1051731"/>
            <a:ext cx="8640763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3175">
                  <a:solidFill>
                    <a:prstClr val="white"/>
                  </a:solidFill>
                </a:ln>
                <a:latin typeface="Arial Black" pitchFamily="34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3175">
                  <a:solidFill>
                    <a:prstClr val="white"/>
                  </a:solidFill>
                </a:ln>
                <a:latin typeface="Arial Black" pitchFamily="34" charset="0"/>
              </a:rPr>
              <a:t> </a:t>
            </a:r>
            <a:r>
              <a:rPr lang="ru-RU" sz="2000" b="1" dirty="0" smtClean="0">
                <a:ln w="3175">
                  <a:solidFill>
                    <a:prstClr val="white"/>
                  </a:solidFill>
                </a:ln>
                <a:latin typeface="Arial Black" pitchFamily="34" charset="0"/>
              </a:rPr>
              <a:t>   В результате планируемых изменений в 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3175">
                  <a:solidFill>
                    <a:prstClr val="white"/>
                  </a:solidFill>
                </a:ln>
                <a:latin typeface="Arial Black" pitchFamily="34" charset="0"/>
              </a:rPr>
              <a:t>Техникума дополнительный предполагаемый доход от внебюджетной деятельности составит: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n w="3175">
                <a:solidFill>
                  <a:prstClr val="white"/>
                </a:solidFill>
              </a:ln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3175">
                  <a:solidFill>
                    <a:prstClr val="white"/>
                  </a:solidFill>
                </a:ln>
                <a:latin typeface="Arial Black" pitchFamily="34" charset="0"/>
              </a:rPr>
              <a:t> </a:t>
            </a:r>
            <a:r>
              <a:rPr lang="ru-RU" sz="2000" b="1" dirty="0" smtClean="0">
                <a:ln w="3175">
                  <a:solidFill>
                    <a:prstClr val="white"/>
                  </a:solidFill>
                </a:ln>
                <a:latin typeface="Arial Black" pitchFamily="34" charset="0"/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000 руб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от реализации услуг обучение по новой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Ветеринарный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коммерческой основе;</a:t>
            </a: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- 757 500 руб. – от реализации дополнительных платных образователь-  </a:t>
            </a: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ных  услуг по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коммерческой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 </a:t>
            </a: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направлениям подготовки: тракторист категории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мастер  </a:t>
            </a: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производственного  обучения, кассир, цветовод;</a:t>
            </a: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0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- 800 000 руб. – от реализации продукции учебного хозяйства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n w="3175">
                <a:solidFill>
                  <a:prstClr val="white"/>
                </a:solidFill>
              </a:ln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3175">
                  <a:solidFill>
                    <a:prstClr val="white"/>
                  </a:solidFill>
                </a:ln>
                <a:latin typeface="Arial Black" pitchFamily="34" charset="0"/>
              </a:rPr>
              <a:t>   Итого: 3 057 500 руб. </a:t>
            </a:r>
            <a:endParaRPr lang="ru-RU" sz="2000" b="1" dirty="0">
              <a:ln w="3175">
                <a:solidFill>
                  <a:prstClr val="white"/>
                </a:solidFill>
              </a:ln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3175">
                  <a:solidFill>
                    <a:prstClr val="white"/>
                  </a:solidFill>
                </a:ln>
                <a:latin typeface="Arial Black" pitchFamily="34" charset="0"/>
              </a:rPr>
              <a:t>   Общее увеличение дохода к 2017 году составит 31%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n w="3175">
                <a:solidFill>
                  <a:prstClr val="white"/>
                </a:solidFill>
              </a:ln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n w="3175">
                <a:solidFill>
                  <a:prstClr val="white"/>
                </a:solidFill>
              </a:ln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ГБОУ СПО "Кемеровский аграрный техникум" имени Г.П. Левина</a:t>
            </a:r>
          </a:p>
        </p:txBody>
      </p:sp>
      <p:pic>
        <p:nvPicPr>
          <p:cNvPr id="12291" name="Picture 2" descr="C:\Documents and Settings\Администратор\Рабочий стол\для Муратовой\gandex.ru-26_7271_blue-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F:\РАБОТА\ПРЕСС-ЦЕНТР\ЛОГОТИП\логотип ГОТОВЫЙ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864791" cy="8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31914" y="166389"/>
            <a:ext cx="7560566" cy="662506"/>
          </a:xfrm>
          <a:prstGeom prst="round2Diag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65263" y="908720"/>
            <a:ext cx="75342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0338" y="127000"/>
            <a:ext cx="8855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3988" y="6721475"/>
            <a:ext cx="8856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80975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999538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342752" y="182563"/>
            <a:ext cx="766789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Перспектива деятельности:</a:t>
            </a:r>
          </a:p>
        </p:txBody>
      </p:sp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052801"/>
            <a:ext cx="8643242" cy="554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30473" y="1051731"/>
            <a:ext cx="864076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    </a:t>
            </a:r>
            <a:r>
              <a:rPr lang="ru-RU" sz="2000" b="1" dirty="0" smtClean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 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Приоритетные </a:t>
            </a:r>
            <a:r>
              <a:rPr lang="ru-RU" sz="2400" b="1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направления </a:t>
            </a:r>
            <a:r>
              <a:rPr lang="ru-RU" sz="2400" b="1" dirty="0" smtClean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деятельности на среднесрочный период:</a:t>
            </a:r>
            <a:endParaRPr lang="ru-RU" sz="24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Дальнейшее развитие государственно-частного партнерства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Введение новых профессий/специальностей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Введение новых дополнительных платных образовательных услуг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Укрепление материально – технической базы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itchFamily="34" charset="0"/>
              </a:rPr>
              <a:t>Расширение ассортимента производимой продукции учебного хозяйства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898989"/>
                </a:solidFill>
              </a:rPr>
              <a:t>ГБОУ СПО "Кемеровский аграрный техникум" имени Г.П. Левина</a:t>
            </a:r>
          </a:p>
        </p:txBody>
      </p:sp>
      <p:pic>
        <p:nvPicPr>
          <p:cNvPr id="3075" name="Picture 2" descr="C:\Documents and Settings\Администратор\Рабочий стол\для Муратовой\gandex.ru-26_7271_blue-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44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F:\РАБОТА\ПРЕСС-ЦЕНТР\ЛОГОТИП\логотип ГОТОВЫЙ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86518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65263" y="207963"/>
            <a:ext cx="7272337" cy="628650"/>
          </a:xfrm>
          <a:prstGeom prst="round2Diag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65263" y="908050"/>
            <a:ext cx="75342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0338" y="127000"/>
            <a:ext cx="8855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3988" y="6721475"/>
            <a:ext cx="8856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80975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999538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89344" y="190381"/>
            <a:ext cx="680610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Цель проекта:</a:t>
            </a:r>
            <a:endParaRPr lang="ru-RU" sz="360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42988"/>
            <a:ext cx="8642350" cy="555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5" y="1052513"/>
            <a:ext cx="8604003" cy="67197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Black" panose="020B0A04020102020204" pitchFamily="34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возможную диверсификацию услуг техникума и усилить конкурентные преимущества образовательной организации в современных условиях.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Black" panose="020B0A04020102020204" pitchFamily="34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1.     Провести внешний и внутренний анализ основной деятельности ГПОУ 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«Кемеровский аграрный техникум» имени Г.П.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Левина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-4572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Проанализировать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экономическую эффективность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образовательной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деятельности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техникума за 2014-2015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гг.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-4572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Выявить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потенциальные возможности техникума по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диверсификации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услуг</a:t>
            </a:r>
            <a:r>
              <a:rPr lang="ru-RU" sz="2000" dirty="0">
                <a:latin typeface="Times New Roman"/>
                <a:ea typeface="Times New Roman"/>
              </a:rPr>
              <a:t>                                               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-4572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Спланировать изменения в деятельности по обеспечению экономической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устойчивости техникума.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                             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Разработать нормативно-правовую основу изменений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6.     Определить перспективу деятельности ГПОУ «Кемеровский аграрный   техникум» имени Г.П. Левина на среднесрочный период.</a:t>
            </a:r>
            <a:endParaRPr lang="ru-RU" sz="2000" dirty="0">
              <a:latin typeface="Times New Roman"/>
              <a:ea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D20124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pic>
        <p:nvPicPr>
          <p:cNvPr id="4099" name="Picture 2" descr="C:\Documents and Settings\Администратор\Рабочий стол\для Муратовой\gandex.ru-26_7271_blue-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44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F:\РАБОТА\ПРЕСС-ЦЕНТР\ЛОГОТИП\логотип ГОТОВЫЙ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10080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19250" y="260350"/>
            <a:ext cx="7273925" cy="576263"/>
          </a:xfrm>
          <a:prstGeom prst="round2Diag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65263" y="981075"/>
            <a:ext cx="75342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0338" y="127000"/>
            <a:ext cx="8855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3988" y="6721475"/>
            <a:ext cx="8856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80975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999538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89344" y="240680"/>
            <a:ext cx="680610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Техникум сегодня - это:</a:t>
            </a:r>
            <a:endParaRPr lang="ru-RU" sz="3600" dirty="0">
              <a:ln w="317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26" name="Прямая соединительная линия 25"/>
          <p:cNvCxnSpPr>
            <a:stCxn id="22" idx="7"/>
            <a:endCxn id="1026" idx="1"/>
          </p:cNvCxnSpPr>
          <p:nvPr/>
        </p:nvCxnSpPr>
        <p:spPr>
          <a:xfrm flipV="1">
            <a:off x="5257800" y="1627188"/>
            <a:ext cx="466725" cy="6127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032" idx="3"/>
            <a:endCxn id="22" idx="1"/>
          </p:cNvCxnSpPr>
          <p:nvPr/>
        </p:nvCxnSpPr>
        <p:spPr>
          <a:xfrm>
            <a:off x="3384550" y="1606550"/>
            <a:ext cx="479425" cy="6334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2" idx="4"/>
            <a:endCxn id="2052" idx="0"/>
          </p:cNvCxnSpPr>
          <p:nvPr/>
        </p:nvCxnSpPr>
        <p:spPr>
          <a:xfrm flipH="1">
            <a:off x="4427538" y="3776663"/>
            <a:ext cx="133350" cy="10318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7" idx="3"/>
          </p:cNvCxnSpPr>
          <p:nvPr/>
        </p:nvCxnSpPr>
        <p:spPr>
          <a:xfrm>
            <a:off x="2679700" y="2828925"/>
            <a:ext cx="900113" cy="107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12" name="Группа 2052"/>
          <p:cNvGrpSpPr>
            <a:grpSpLocks/>
          </p:cNvGrpSpPr>
          <p:nvPr/>
        </p:nvGrpSpPr>
        <p:grpSpPr bwMode="auto">
          <a:xfrm>
            <a:off x="1370013" y="4808538"/>
            <a:ext cx="6116637" cy="1895475"/>
            <a:chOff x="1511660" y="4725144"/>
            <a:chExt cx="6116575" cy="1895964"/>
          </a:xfrm>
        </p:grpSpPr>
        <p:pic>
          <p:nvPicPr>
            <p:cNvPr id="1029" name="Picture 5" descr="F:\РАБОТА\фото, видео\фото ферма 2014г\IMG_047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251" y="5291131"/>
              <a:ext cx="1822858" cy="1215239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:\РАБОТА\фото, видео\КАРТИНКИ\09179c32a15cfe88ec00587e94a2a1c9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797" y="5304350"/>
              <a:ext cx="1801877" cy="1205289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F:\РАБОТА\фото, видео\! ПРОИЗВОДСТВО\S201001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184" y="5304350"/>
              <a:ext cx="1807932" cy="1205289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1702797" y="4843358"/>
              <a:ext cx="5812146" cy="369332"/>
            </a:xfrm>
            <a:prstGeom prst="rect">
              <a:avLst/>
            </a:prstGeom>
            <a:solidFill>
              <a:srgbClr val="E5F2FF"/>
            </a:solidFill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2 ЖИВОТНОВОДЧЕСКИЕ  ЛАБОРАТОРИИ</a:t>
              </a:r>
            </a:p>
          </p:txBody>
        </p:sp>
        <p:sp>
          <p:nvSpPr>
            <p:cNvPr id="2052" name="Скругленный прямоугольник 2051"/>
            <p:cNvSpPr/>
            <p:nvPr/>
          </p:nvSpPr>
          <p:spPr>
            <a:xfrm>
              <a:off x="1511660" y="4725144"/>
              <a:ext cx="6116575" cy="1895964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774805" y="5890817"/>
              <a:ext cx="1631689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10 </a:t>
              </a:r>
              <a:r>
                <a:rPr lang="ru-RU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ЛОШАДЕЙ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663251" y="5330993"/>
              <a:ext cx="1865458" cy="120032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123 головы </a:t>
              </a:r>
              <a:r>
                <a:rPr lang="ru-RU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КРУПНОГО РОГАТОГО СКОТА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643184" y="5330993"/>
              <a:ext cx="1818743" cy="12006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169 </a:t>
              </a:r>
              <a:r>
                <a:rPr lang="ru-RU" sz="2400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голов СВИНЕЙ</a:t>
              </a:r>
            </a:p>
          </p:txBody>
        </p:sp>
      </p:grpSp>
      <p:grpSp>
        <p:nvGrpSpPr>
          <p:cNvPr id="4113" name="Группа 18"/>
          <p:cNvGrpSpPr>
            <a:grpSpLocks/>
          </p:cNvGrpSpPr>
          <p:nvPr/>
        </p:nvGrpSpPr>
        <p:grpSpPr bwMode="auto">
          <a:xfrm>
            <a:off x="5724525" y="1101725"/>
            <a:ext cx="1725613" cy="1049338"/>
            <a:chOff x="7075103" y="1340768"/>
            <a:chExt cx="1726682" cy="1048221"/>
          </a:xfrm>
        </p:grpSpPr>
        <p:pic>
          <p:nvPicPr>
            <p:cNvPr id="1026" name="Picture 2" descr="F:\РАБОТА\фото, видео\! ПРОИЗВОДСТВО\! училище 25.05.10\DSC0511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4" b="11122"/>
            <a:stretch/>
          </p:blipFill>
          <p:spPr bwMode="auto">
            <a:xfrm>
              <a:off x="7075103" y="1340768"/>
              <a:ext cx="1726682" cy="1048221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085960" y="1394569"/>
              <a:ext cx="1701103" cy="892552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360 га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ПАХОТНЫЕ ЗЕМЕЛИ</a:t>
              </a:r>
            </a:p>
          </p:txBody>
        </p:sp>
      </p:grpSp>
      <p:grpSp>
        <p:nvGrpSpPr>
          <p:cNvPr id="4114" name="Группа 22"/>
          <p:cNvGrpSpPr>
            <a:grpSpLocks/>
          </p:cNvGrpSpPr>
          <p:nvPr/>
        </p:nvGrpSpPr>
        <p:grpSpPr bwMode="auto">
          <a:xfrm>
            <a:off x="5708650" y="3563938"/>
            <a:ext cx="1849438" cy="1065212"/>
            <a:chOff x="7000105" y="4226676"/>
            <a:chExt cx="1848238" cy="1134069"/>
          </a:xfrm>
        </p:grpSpPr>
        <p:pic>
          <p:nvPicPr>
            <p:cNvPr id="1028" name="Picture 4" descr="F:\РАБОТА\фото, видео\фото ферма 2014г\th3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105" y="4226676"/>
              <a:ext cx="1726682" cy="1134069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7025684" y="4226676"/>
              <a:ext cx="1822659" cy="95020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53 га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СЕНОКОСНЫЕ УГОДИЯ</a:t>
              </a:r>
            </a:p>
          </p:txBody>
        </p:sp>
      </p:grpSp>
      <p:grpSp>
        <p:nvGrpSpPr>
          <p:cNvPr id="4115" name="Группа 29"/>
          <p:cNvGrpSpPr>
            <a:grpSpLocks/>
          </p:cNvGrpSpPr>
          <p:nvPr/>
        </p:nvGrpSpPr>
        <p:grpSpPr bwMode="auto">
          <a:xfrm>
            <a:off x="1519238" y="3603625"/>
            <a:ext cx="1843087" cy="1057275"/>
            <a:chOff x="279817" y="2680865"/>
            <a:chExt cx="1843023" cy="1123538"/>
          </a:xfrm>
        </p:grpSpPr>
        <p:pic>
          <p:nvPicPr>
            <p:cNvPr id="25" name="Picture 4" descr="F:\РАБОТА\фото, видео\КАРТИНКИ\i.jpe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88" y="2680865"/>
              <a:ext cx="1692798" cy="1123538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279817" y="2720157"/>
              <a:ext cx="1843023" cy="83399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00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ЦЕХ МАКАРОННЫХ ИЗДЕЛИЙ</a:t>
              </a:r>
            </a:p>
          </p:txBody>
        </p:sp>
      </p:grpSp>
      <p:grpSp>
        <p:nvGrpSpPr>
          <p:cNvPr id="4116" name="Группа 2047"/>
          <p:cNvGrpSpPr>
            <a:grpSpLocks/>
          </p:cNvGrpSpPr>
          <p:nvPr/>
        </p:nvGrpSpPr>
        <p:grpSpPr bwMode="auto">
          <a:xfrm>
            <a:off x="1533525" y="1081088"/>
            <a:ext cx="1955800" cy="1050925"/>
            <a:chOff x="1280273" y="1121456"/>
            <a:chExt cx="1955595" cy="1051090"/>
          </a:xfrm>
        </p:grpSpPr>
        <p:pic>
          <p:nvPicPr>
            <p:cNvPr id="1032" name="Picture 8" descr="F:\РАБОТА\фото, видео\! ПРОИЗВОДСТВО\комбинированная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4"/>
            <a:stretch/>
          </p:blipFill>
          <p:spPr bwMode="auto">
            <a:xfrm>
              <a:off x="1366875" y="1121456"/>
              <a:ext cx="1765127" cy="1051090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1280273" y="1411799"/>
              <a:ext cx="1955595" cy="58477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321 га</a:t>
              </a:r>
            </a:p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АРЕНДОВАНО</a:t>
              </a:r>
            </a:p>
          </p:txBody>
        </p:sp>
      </p:grpSp>
      <p:cxnSp>
        <p:nvCxnSpPr>
          <p:cNvPr id="61" name="Прямая соединительная линия 60"/>
          <p:cNvCxnSpPr>
            <a:stCxn id="25" idx="3"/>
            <a:endCxn id="22" idx="3"/>
          </p:cNvCxnSpPr>
          <p:nvPr/>
        </p:nvCxnSpPr>
        <p:spPr>
          <a:xfrm flipV="1">
            <a:off x="3319463" y="3513138"/>
            <a:ext cx="544512" cy="6191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22" idx="5"/>
            <a:endCxn id="1028" idx="1"/>
          </p:cNvCxnSpPr>
          <p:nvPr/>
        </p:nvCxnSpPr>
        <p:spPr>
          <a:xfrm>
            <a:off x="5257800" y="3513138"/>
            <a:ext cx="450850" cy="5826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22" idx="6"/>
            <a:endCxn id="1027" idx="1"/>
          </p:cNvCxnSpPr>
          <p:nvPr/>
        </p:nvCxnSpPr>
        <p:spPr>
          <a:xfrm flipV="1">
            <a:off x="5545138" y="2822575"/>
            <a:ext cx="949325" cy="539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20" name="Группа 11"/>
          <p:cNvGrpSpPr>
            <a:grpSpLocks/>
          </p:cNvGrpSpPr>
          <p:nvPr/>
        </p:nvGrpSpPr>
        <p:grpSpPr bwMode="auto">
          <a:xfrm>
            <a:off x="3575050" y="1976438"/>
            <a:ext cx="1970088" cy="1800225"/>
            <a:chOff x="3602479" y="1302057"/>
            <a:chExt cx="1970408" cy="18002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479" y="1302057"/>
              <a:ext cx="1970408" cy="18002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Прямоугольник 14"/>
            <p:cNvSpPr/>
            <p:nvPr/>
          </p:nvSpPr>
          <p:spPr>
            <a:xfrm>
              <a:off x="3606594" y="1628910"/>
              <a:ext cx="193821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ln w="9525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750 га </a:t>
              </a:r>
              <a:r>
                <a:rPr lang="ru-RU" b="1" i="1" dirty="0">
                  <a:ln w="9525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УЧЕБНОЕ ХОЗЯЙСТВО</a:t>
              </a:r>
              <a:endParaRPr lang="ru-RU" b="1" i="1" dirty="0">
                <a:ln w="952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4121" name="Группа 16"/>
          <p:cNvGrpSpPr>
            <a:grpSpLocks/>
          </p:cNvGrpSpPr>
          <p:nvPr/>
        </p:nvGrpSpPr>
        <p:grpSpPr bwMode="auto">
          <a:xfrm>
            <a:off x="6494463" y="2297113"/>
            <a:ext cx="1747837" cy="1050925"/>
            <a:chOff x="7092280" y="2579762"/>
            <a:chExt cx="1747935" cy="1074405"/>
          </a:xfrm>
        </p:grpSpPr>
        <p:pic>
          <p:nvPicPr>
            <p:cNvPr id="1027" name="Picture 3" descr="F:\РАБОТА\фото, видео\фото ферма 2014г\пастбище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2" b="2156"/>
            <a:stretch/>
          </p:blipFill>
          <p:spPr bwMode="auto">
            <a:xfrm>
              <a:off x="7092280" y="2579762"/>
              <a:ext cx="1747935" cy="1074405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7092280" y="2907271"/>
              <a:ext cx="1747935" cy="723588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16 га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ПАСТБИЩА</a:t>
              </a:r>
            </a:p>
          </p:txBody>
        </p:sp>
      </p:grpSp>
      <p:grpSp>
        <p:nvGrpSpPr>
          <p:cNvPr id="4122" name="Группа 2048"/>
          <p:cNvGrpSpPr>
            <a:grpSpLocks/>
          </p:cNvGrpSpPr>
          <p:nvPr/>
        </p:nvGrpSpPr>
        <p:grpSpPr bwMode="auto">
          <a:xfrm>
            <a:off x="900113" y="2303463"/>
            <a:ext cx="1779587" cy="1050925"/>
            <a:chOff x="310765" y="2496671"/>
            <a:chExt cx="1779506" cy="1051090"/>
          </a:xfrm>
        </p:grpSpPr>
        <p:pic>
          <p:nvPicPr>
            <p:cNvPr id="7" name="Picture 3" descr="F:\РАБОТА\фото, видео\КАРТИНКИ\th9.jpe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15" y="2496671"/>
              <a:ext cx="1722356" cy="1051090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310765" y="2646529"/>
              <a:ext cx="1779506" cy="73866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ЦЕХ ПЕРЕРАБОТКИ МОЛОКА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898989"/>
                </a:solidFill>
              </a:rPr>
              <a:t>ГБОУ СПО "Кемеровский аграрный техникум" имени Г.П. Левина</a:t>
            </a:r>
          </a:p>
        </p:txBody>
      </p:sp>
      <p:pic>
        <p:nvPicPr>
          <p:cNvPr id="5123" name="Picture 2" descr="C:\Documents and Settings\Администратор\Рабочий стол\для Муратовой\gandex.ru-26_7271_blue-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44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F:\РАБОТА\ПРЕСС-ЦЕНТР\ЛОГОТИП\логотип ГОТОВЫЙ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79216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65263" y="165100"/>
            <a:ext cx="7272337" cy="608013"/>
          </a:xfrm>
          <a:prstGeom prst="round2Diag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65263" y="908050"/>
            <a:ext cx="75342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0338" y="127000"/>
            <a:ext cx="8855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3988" y="6721475"/>
            <a:ext cx="8856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80975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999538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89343" y="127000"/>
            <a:ext cx="680610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SWOT -</a:t>
            </a:r>
            <a:r>
              <a:rPr lang="ru-RU" sz="36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 анализ:</a:t>
            </a:r>
            <a:endParaRPr lang="ru-RU" sz="3600" dirty="0">
              <a:ln w="3175">
                <a:solidFill>
                  <a:prstClr val="white"/>
                </a:solidFill>
              </a:ln>
              <a:solidFill>
                <a:srgbClr val="F79646">
                  <a:lumMod val="75000"/>
                </a:srgbClr>
              </a:solidFill>
              <a:latin typeface="Arial Black" pitchFamily="34" charset="0"/>
            </a:endParaRPr>
          </a:p>
        </p:txBody>
      </p:sp>
      <p:pic>
        <p:nvPicPr>
          <p:cNvPr id="51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4235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9928" y="1506238"/>
            <a:ext cx="805589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D20124"/>
              </a:solidFill>
              <a:latin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981075"/>
          <a:ext cx="8569325" cy="5541962"/>
        </p:xfrm>
        <a:graphic>
          <a:graphicData uri="http://schemas.openxmlformats.org/drawingml/2006/table">
            <a:tbl>
              <a:tblPr/>
              <a:tblGrid>
                <a:gridCol w="3956050"/>
                <a:gridCol w="4613275"/>
              </a:tblGrid>
              <a:tr h="2079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-Сильные стороны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915" marR="269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-Слабые стороны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915" marR="26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60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1.Хорошая репутация и положительный имидж в  техникума регионе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2.Высококвалифицированный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преподавательский состав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3.Востребованность реализуемых программ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4.Кадровая стабильность, высокий потенциал педагогов и их готовность к инновационной деятельности (свыше 70%)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5.Партнерские отношения  с профильными предприятиями Кемеровской области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6.Хорошая материальная база и наличие благоустроенного общежития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7.Четко сформулированная стратегия и маркетинговая политика на рынке труда и образовательных услуг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8.Благоприятное расположение техникума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6915" marR="26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1.Устаревший машинно-тракторный парк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Недостаточная развитость услуг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договорной основе, отсутствие налаженной системы дистанционного обучения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3.Старые, нуждающиеся в ремонте  учебные корпуса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4.Недостаточные коммуникационные связи между предметными цикловыми комиссиями, иногда и структурными подразделениями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5.Перегрузка и неготовность к инновационной деятельности отдельных членов педагогического коллектива (около 30%)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6.Недостаточно развита система самоуправления в техникуме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7.Не сформирована эффективная система менеджмента качества образования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6915" marR="26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Возможности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915" marR="26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–Угрозы, риски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915" marR="26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60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1.Внимание государства к развитию проф. образования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2.Диверсификация деятельности учреждения посредством открытия новых профессий и специальностей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3.Повышение эффективности сетевого взаимодействия и обеспечение доступности профобразования для различных категорий граждан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4.Непрерывное образование в соответствии с потребностями экономики региона (переподготовка, повышение квалификации  в агрокомплексе)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5.Независимая оценка процесса и результата образования (общественно-профессиональная аккредитация, сертификация квалификаций, рейтинговые технологии)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6.Оплата труда педагогических работников в зависимости от результата труда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6915" marR="26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1.Снижение у молодежи интереса к обучению и труду в условиях села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2.Недостаточный уровень обученности абитуриентов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3.Социальная незащищенность подростков, тенденция ухудшения здоровья обучающихся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4.Недостаточный уровень консолидации бизнеса и заинтересованности работодателей 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5.Отсутствие престижа в получении рабочих профессий выпускниками школ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6.Недостаточное финансовое сопровождение и материальная поддержка инновационной деятельности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7.Демографическая ситуация  в стране до 2015 года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6915" marR="269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898989"/>
                </a:solidFill>
              </a:rPr>
              <a:t>ГБОУ СПО "Кемеровский аграрный техникум" имени Г.П. Левина</a:t>
            </a:r>
          </a:p>
        </p:txBody>
      </p:sp>
      <p:pic>
        <p:nvPicPr>
          <p:cNvPr id="6147" name="Picture 2" descr="C:\Documents and Settings\Администратор\Рабочий стол\для Муратовой\gandex.ru-26_7271_blue-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44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F:\РАБОТА\ПРЕСС-ЦЕНТР\ЛОГОТИП\логотип ГОТОВЫЙ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10080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19250" y="260350"/>
            <a:ext cx="7273925" cy="1152525"/>
          </a:xfrm>
          <a:prstGeom prst="round2Diag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65263" y="1441450"/>
            <a:ext cx="75342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0338" y="127000"/>
            <a:ext cx="8855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3988" y="6721475"/>
            <a:ext cx="8856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80975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999538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619250" y="240680"/>
            <a:ext cx="7273925" cy="1118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 чем заключается диверсификация:</a:t>
            </a:r>
            <a:endParaRPr lang="ru-RU" sz="360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11325"/>
            <a:ext cx="864235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2035887"/>
            <a:ext cx="8280224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latin typeface="Arial Black" pitchFamily="34" charset="0"/>
              </a:rPr>
              <a:t>Открытие новых направлений подготовки  (Ветеринария)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3175">
                <a:solidFill>
                  <a:prstClr val="white"/>
                </a:solidFill>
              </a:ln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latin typeface="Arial Black" pitchFamily="34" charset="0"/>
              </a:rPr>
              <a:t>Реализация новых дополнительных платных образовательных услуг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3175">
                <a:solidFill>
                  <a:prstClr val="white"/>
                </a:solidFill>
              </a:ln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latin typeface="Arial Black" pitchFamily="34" charset="0"/>
              </a:rPr>
              <a:t>Реализация новой продукции учебного хозяйства</a:t>
            </a:r>
            <a:endParaRPr lang="ru-RU" sz="3200" b="1" dirty="0">
              <a:ln w="3175">
                <a:solidFill>
                  <a:prstClr val="white"/>
                </a:solidFill>
              </a:ln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ГБОУ СПО "Кемеровский аграрный техникум" имени Г.П. Левина</a:t>
            </a:r>
          </a:p>
        </p:txBody>
      </p:sp>
      <p:pic>
        <p:nvPicPr>
          <p:cNvPr id="7171" name="Picture 2" descr="C:\Documents and Settings\Администратор\Рабочий стол\для Муратовой\gandex.ru-26_7271_blue-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F:\РАБОТА\ПРЕСС-ЦЕНТР\ЛОГОТИП\логотип ГОТОВЫЙ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10080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4075" y="333375"/>
            <a:ext cx="6661150" cy="792163"/>
          </a:xfrm>
          <a:prstGeom prst="round2Diag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76375" y="1484313"/>
            <a:ext cx="75342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0338" y="127000"/>
            <a:ext cx="8855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3988" y="6721475"/>
            <a:ext cx="8856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80975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999538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267744" y="396503"/>
            <a:ext cx="633670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>
                <a:ln w="31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Ветеринария:</a:t>
            </a:r>
            <a:endParaRPr lang="ru-RU" sz="3600" b="1" dirty="0">
              <a:ln w="317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11325"/>
            <a:ext cx="86423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73075" y="2630488"/>
          <a:ext cx="8229600" cy="305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29"/>
                <a:gridCol w="1635669"/>
                <a:gridCol w="1656184"/>
                <a:gridCol w="1512168"/>
                <a:gridCol w="1841750"/>
              </a:tblGrid>
              <a:tr h="93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Профессия/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25" marB="398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(стоимость обучения 1 студента в год)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25" marB="398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(стоимость обучения 1 студента в год)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25" marB="398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(стоимость обучения 1 студента в год)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Предполагаемый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реализации услуг (учебная группа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25" marB="398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51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Ветеринарный фельдшер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(бюджет)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25" marB="398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25" marB="398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25" marB="398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25" marB="398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Ветеринарный фельдшер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(обучение на коммерческой основе)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25" marB="398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60 000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25" marB="398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62 000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25" marB="398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65 000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4 675 000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25" marB="398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ГБОУ СПО "Кемеровский аграрный техникум" имени Г.П. Левина</a:t>
            </a:r>
          </a:p>
        </p:txBody>
      </p:sp>
      <p:pic>
        <p:nvPicPr>
          <p:cNvPr id="8195" name="Picture 2" descr="C:\Documents and Settings\Администратор\Рабочий стол\для Муратовой\gandex.ru-26_7271_blue-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F:\РАБОТА\ПРЕСС-ЦЕНТР\ЛОГОТИП\логотип ГОТОВЫЙ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10080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31913" y="182563"/>
            <a:ext cx="7559675" cy="1130300"/>
          </a:xfrm>
          <a:prstGeom prst="round2Diag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76375" y="1484313"/>
            <a:ext cx="75342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0338" y="127000"/>
            <a:ext cx="8855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3988" y="6721475"/>
            <a:ext cx="8856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80975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999538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03648" y="220843"/>
            <a:ext cx="7416824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Реализация </a:t>
            </a: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</a:t>
            </a:r>
          </a:p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дополнительных </a:t>
            </a: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платных </a:t>
            </a: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</a:t>
            </a:r>
          </a:p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образовательных услуг:</a:t>
            </a:r>
            <a:endParaRPr lang="ru-RU" sz="3600" b="1" dirty="0">
              <a:ln w="3175">
                <a:solidFill>
                  <a:prstClr val="white"/>
                </a:solidFill>
              </a:ln>
              <a:solidFill>
                <a:srgbClr val="F79646">
                  <a:lumMod val="75000"/>
                </a:srgbClr>
              </a:solidFill>
              <a:latin typeface="Arial Black" pitchFamily="34" charset="0"/>
            </a:endParaRPr>
          </a:p>
        </p:txBody>
      </p:sp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700213"/>
            <a:ext cx="86423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63" y="1971675"/>
          <a:ext cx="8229600" cy="4343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661"/>
                <a:gridCol w="1584176"/>
                <a:gridCol w="1568845"/>
                <a:gridCol w="1512168"/>
                <a:gridCol w="1841750"/>
              </a:tblGrid>
              <a:tr h="1007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Профессия/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(количество обученных,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(количество обученных, чел.)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(планируемое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обученных, чел.)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Предполагаемый доход от реализации услуг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2016-2017 учебный год, руб.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Электросварщик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650 000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Водитель кат 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Водитель кат 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Водитель мототранспортных средств кат А1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Тракторист кат 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Тракторист кат 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950 000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Тракторист кат 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300 000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Тракторист кат 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550 000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4" marB="3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ГБОУ СПО "Кемеровский аграрный техникум" имени Г.П. Левина</a:t>
            </a:r>
          </a:p>
        </p:txBody>
      </p:sp>
      <p:pic>
        <p:nvPicPr>
          <p:cNvPr id="9219" name="Picture 2" descr="C:\Documents and Settings\Администратор\Рабочий стол\для Муратовой\gandex.ru-26_7271_blue-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F:\РАБОТА\ПРЕСС-ЦЕНТР\ЛОГОТИП\логотип ГОТОВЫЙ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10080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31913" y="182563"/>
            <a:ext cx="7559675" cy="1130300"/>
          </a:xfrm>
          <a:prstGeom prst="round2Diag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76375" y="1484313"/>
            <a:ext cx="75342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0338" y="127000"/>
            <a:ext cx="8855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3988" y="6721475"/>
            <a:ext cx="8856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80975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999538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03648" y="220843"/>
            <a:ext cx="7416824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Реализация    </a:t>
            </a:r>
          </a:p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     дополнительных платных    </a:t>
            </a:r>
          </a:p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           образовательных услуг:</a:t>
            </a:r>
            <a:endParaRPr lang="ru-RU" sz="3600" b="1" dirty="0">
              <a:ln w="3175">
                <a:solidFill>
                  <a:prstClr val="white"/>
                </a:solidFill>
              </a:ln>
              <a:solidFill>
                <a:srgbClr val="F79646">
                  <a:lumMod val="75000"/>
                </a:srgbClr>
              </a:solidFill>
              <a:latin typeface="Arial Black" pitchFamily="34" charset="0"/>
            </a:endParaRPr>
          </a:p>
        </p:txBody>
      </p:sp>
      <p:pic>
        <p:nvPicPr>
          <p:cNvPr id="92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700213"/>
            <a:ext cx="86423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63" y="2276475"/>
          <a:ext cx="8229600" cy="346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003"/>
                <a:gridCol w="1368152"/>
                <a:gridCol w="1440160"/>
                <a:gridCol w="1379535"/>
                <a:gridCol w="1841750"/>
              </a:tblGrid>
              <a:tr h="94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Профессия/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(количество обученных,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(количество обученных, чел.)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(планируемое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обученных, чел.)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Предполагаемый доход от реализации услуг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2016-2017 учебный год, руб.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Водитель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погрузчика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450 000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экскаватора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450 000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Машинист бульдозера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Машинист автогрейдера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Кассир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Цветовод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4 740 000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5" marB="398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ГБОУ СПО "Кемеровский аграрный техникум" имени Г.П. Левина</a:t>
            </a:r>
          </a:p>
        </p:txBody>
      </p:sp>
      <p:pic>
        <p:nvPicPr>
          <p:cNvPr id="10243" name="Picture 2" descr="C:\Documents and Settings\Администратор\Рабочий стол\для Муратовой\gandex.ru-26_7271_blue-abs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F:\РАБОТА\ПРЕСС-ЦЕНТР\ЛОГОТИП\логотип ГОТОВЫЙ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2563"/>
            <a:ext cx="10080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31913" y="182563"/>
            <a:ext cx="7559675" cy="1130300"/>
          </a:xfrm>
          <a:prstGeom prst="round2DiagRect">
            <a:avLst/>
          </a:prstGeom>
          <a:solidFill>
            <a:srgbClr val="E5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476375" y="1484313"/>
            <a:ext cx="75342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0338" y="127000"/>
            <a:ext cx="88550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3988" y="6721475"/>
            <a:ext cx="88566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80975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999538" y="115888"/>
            <a:ext cx="0" cy="6605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03648" y="220843"/>
            <a:ext cx="7416824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Реализация    </a:t>
            </a:r>
          </a:p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     дополнительных платных    </a:t>
            </a:r>
          </a:p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prstClr val="white"/>
                  </a:solidFill>
                </a:ln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           образовательных услуг:</a:t>
            </a:r>
            <a:endParaRPr lang="ru-RU" sz="3600" b="1" dirty="0">
              <a:ln w="3175">
                <a:solidFill>
                  <a:prstClr val="white"/>
                </a:solidFill>
              </a:ln>
              <a:solidFill>
                <a:srgbClr val="F79646">
                  <a:lumMod val="75000"/>
                </a:srgbClr>
              </a:solidFill>
              <a:latin typeface="Arial Black" pitchFamily="34" charset="0"/>
            </a:endParaRPr>
          </a:p>
        </p:txBody>
      </p:sp>
      <p:pic>
        <p:nvPicPr>
          <p:cNvPr id="102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700213"/>
            <a:ext cx="86423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63" y="2089150"/>
          <a:ext cx="8229600" cy="411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059"/>
                <a:gridCol w="1224136"/>
                <a:gridCol w="1152128"/>
                <a:gridCol w="1307527"/>
                <a:gridCol w="1841750"/>
              </a:tblGrid>
              <a:tr h="990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Профессия/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(количество обученных,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(количество обученных, чел.)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(планируемое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обученных, чел.)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Предполагаемый доход от реализации услуг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2016-2017 учебный год, руб.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7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Планируемые новые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профессии/специальности в 2016-2017 учебном году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0" marB="39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Тракторист кат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166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Основы деятельности мастера п/о по обучению вождению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транспортных средств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235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Педагогические основы деятельности мастера п/о по подготовке водителей автотранспортных средств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Кассир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137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500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Цветовод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000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002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09" marB="39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0" marB="39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20" marR="79620" marT="39810" marB="39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757 500 </a:t>
                      </a:r>
                    </a:p>
                  </a:txBody>
                  <a:tcPr marL="79620" marR="79620" marT="39809" marB="39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1230</Words>
  <Application>Microsoft Office PowerPoint</Application>
  <PresentationFormat>Экран (4:3)</PresentationFormat>
  <Paragraphs>480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Times New Roman</vt:lpstr>
      <vt:lpstr>+mj-lt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*</cp:lastModifiedBy>
  <cp:revision>303</cp:revision>
  <cp:lastPrinted>2015-12-15T12:09:09Z</cp:lastPrinted>
  <dcterms:created xsi:type="dcterms:W3CDTF">2013-10-29T11:42:38Z</dcterms:created>
  <dcterms:modified xsi:type="dcterms:W3CDTF">2016-07-01T11:17:49Z</dcterms:modified>
</cp:coreProperties>
</file>