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9" r:id="rId5"/>
    <p:sldId id="260" r:id="rId6"/>
    <p:sldId id="261" r:id="rId7"/>
    <p:sldId id="268" r:id="rId8"/>
    <p:sldId id="267" r:id="rId9"/>
    <p:sldId id="269" r:id="rId10"/>
    <p:sldId id="270" r:id="rId11"/>
    <p:sldId id="262" r:id="rId12"/>
    <p:sldId id="266" r:id="rId13"/>
    <p:sldId id="26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1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1. </a:t>
            </a:r>
            <a:r>
              <a:rPr lang="ru-RU" sz="1400" b="1" i="0" u="none" strike="noStrike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Проблемы  организации сопровождения профессионального самоопределения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098362477028963"/>
          <c:y val="0.92040770398730543"/>
        </c:manualLayout>
      </c:layout>
      <c:overlay val="1"/>
    </c:title>
    <c:plotArea>
      <c:layout>
        <c:manualLayout>
          <c:layoutTarget val="inner"/>
          <c:xMode val="edge"/>
          <c:yMode val="edge"/>
          <c:x val="8.9639971697133961E-2"/>
          <c:y val="3.577579238555436E-2"/>
          <c:w val="0.8944578789970512"/>
          <c:h val="0.43828662247809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Кадровые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Проблемы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Отсутствие понимания со стороны работодателей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Проблемы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Финансовые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Проблемы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Координационные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Проблемы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Информационные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Проблемы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Методические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Проблемы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Территориальные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Проблемы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Отсутствие понимания со стороны педагогического коллектива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Проблемы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Отсутствие понимания со стороны администрации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Проблемы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Отсутствие понимания со стороны родителей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Проблемы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Проблем нет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Проблемы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axId val="44869504"/>
        <c:axId val="44871040"/>
      </c:barChart>
      <c:catAx>
        <c:axId val="44869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871040"/>
        <c:crosses val="autoZero"/>
        <c:auto val="1"/>
        <c:lblAlgn val="ctr"/>
        <c:lblOffset val="100"/>
      </c:catAx>
      <c:valAx>
        <c:axId val="448710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Кол-во</a:t>
                </a:r>
                <a:r>
                  <a:rPr lang="ru-RU" sz="140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ответов в %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0357537687069414E-3"/>
              <c:y val="5.8159848335939866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869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66245326111307"/>
          <c:y val="0.55222265189907671"/>
          <c:w val="0.72265308408355422"/>
          <c:h val="0.33701122377800363"/>
        </c:manualLayout>
      </c:layout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2. </a:t>
            </a:r>
            <a:r>
              <a:rPr lang="ru-RU" sz="1400" b="1" i="0" u="none" strike="noStrike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Формы и методы методической поддержки педагогических работников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586298281672438"/>
          <c:y val="0.91937403780532323"/>
        </c:manualLayout>
      </c:layout>
      <c:overlay val="1"/>
    </c:title>
    <c:plotArea>
      <c:layout>
        <c:manualLayout>
          <c:layoutTarget val="inner"/>
          <c:xMode val="edge"/>
          <c:yMode val="edge"/>
          <c:x val="0.10832997722475282"/>
          <c:y val="4.0849948296343093E-2"/>
          <c:w val="0.8755028376476689"/>
          <c:h val="0.375070518860098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Формы и методы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Семинар</c:v>
                </c:pt>
                <c:pt idx="1">
                  <c:v>Тематическая консультация</c:v>
                </c:pt>
                <c:pt idx="2">
                  <c:v>Вебинар</c:v>
                </c:pt>
                <c:pt idx="3">
                  <c:v>Курс повышения квалификации</c:v>
                </c:pt>
                <c:pt idx="4">
                  <c:v>Индивидуальная консультация</c:v>
                </c:pt>
                <c:pt idx="5">
                  <c:v>Круглый стол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</c:v>
                </c:pt>
                <c:pt idx="1">
                  <c:v>24</c:v>
                </c:pt>
                <c:pt idx="2">
                  <c:v>17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</c:ser>
        <c:axId val="40608896"/>
        <c:axId val="40610816"/>
      </c:barChart>
      <c:catAx>
        <c:axId val="40608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Формы и методы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5099630133688884"/>
              <c:y val="0.81835117165913762"/>
            </c:manualLayout>
          </c:layout>
        </c:title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0610816"/>
        <c:crosses val="autoZero"/>
        <c:auto val="1"/>
        <c:lblAlgn val="ctr"/>
        <c:lblOffset val="100"/>
      </c:catAx>
      <c:valAx>
        <c:axId val="406108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Кол-во ответов в</a:t>
                </a:r>
                <a:r>
                  <a:rPr lang="ru-RU" sz="140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%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7.3487205125356506E-3"/>
              <c:y val="6.9856776375496532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06088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33E04-6EBD-447B-8051-AD20C94A245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EDB383-2CE4-4643-AF1F-6F64375A83AD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9A5D1AC-D6BE-428D-A629-1AC43747AA28}" type="parTrans" cxnId="{FD9D94D4-E809-491B-8755-4ABD021B30D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60AC859-3794-46F6-BD71-A08D759EE70A}" type="sibTrans" cxnId="{FD9D94D4-E809-491B-8755-4ABD021B30DA}">
      <dgm:prSet/>
      <dgm:spPr>
        <a:solidFill>
          <a:schemeClr val="accent3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427BCA0-FBDC-4117-A144-57FC21E37968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7D4E9A02-3113-425F-B8D5-09B9CEDF3E99}" type="parTrans" cxnId="{800CC831-816C-4BF4-A726-5BFBD0A053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61C2910-D307-4717-9B50-B3AF7C3E0086}" type="sibTrans" cxnId="{800CC831-816C-4BF4-A726-5BFBD0A053BA}">
      <dgm:prSet/>
      <dgm:spPr>
        <a:solidFill>
          <a:schemeClr val="accent3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962B85E-4D5E-4C0D-A1BC-1786FFB3DFD9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CCD1695E-0CD8-46FC-88D4-7618A13E137F}" type="parTrans" cxnId="{8AF154CF-B507-4544-9FA7-0ECAD3735B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84333CF-3E46-4F92-9299-1C3331752027}" type="sibTrans" cxnId="{8AF154CF-B507-4544-9FA7-0ECAD3735BB6}">
      <dgm:prSet/>
      <dgm:spPr>
        <a:solidFill>
          <a:schemeClr val="accent3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6CA87C6-6042-4F54-9E92-E4C4966690F7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5C1E90B1-69BF-477D-BC28-CF6BB1AB7E35}" type="parTrans" cxnId="{17B6FCC7-734C-4DCA-92E8-8437236C10D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6C8853C-ECE1-4930-BAEF-69990C7DDA3D}" type="sibTrans" cxnId="{17B6FCC7-734C-4DCA-92E8-8437236C10DD}">
      <dgm:prSet/>
      <dgm:spPr>
        <a:solidFill>
          <a:schemeClr val="accent3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B64DFE-A1DE-4644-942D-34696D5A23DA}">
      <dgm:prSet phldrT="[Текст]" phldr="1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ED03D87-1E9C-40AD-B48D-69D903BA9776}" type="parTrans" cxnId="{8EFB2B7F-0850-4DF5-9D6C-8FCEDA46B0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82ED7F1-9EAB-454E-AFE6-3A866B748058}" type="sibTrans" cxnId="{8EFB2B7F-0850-4DF5-9D6C-8FCEDA46B053}">
      <dgm:prSet/>
      <dgm:spPr>
        <a:solidFill>
          <a:schemeClr val="accent3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A564D27-D1D8-45C6-9EE2-67785C8A38E9}" type="pres">
      <dgm:prSet presAssocID="{59533E04-6EBD-447B-8051-AD20C94A24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0F821-491C-4D3B-A1FA-F9893A3FA65F}" type="pres">
      <dgm:prSet presAssocID="{43EDB383-2CE4-4643-AF1F-6F64375A83AD}" presName="dummy" presStyleCnt="0"/>
      <dgm:spPr/>
    </dgm:pt>
    <dgm:pt modelId="{E84D68B9-5349-456B-A0BB-010515668490}" type="pres">
      <dgm:prSet presAssocID="{43EDB383-2CE4-4643-AF1F-6F64375A83A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4829-9C13-439A-B9DB-1DC00A3CE891}" type="pres">
      <dgm:prSet presAssocID="{560AC859-3794-46F6-BD71-A08D759EE70A}" presName="sibTrans" presStyleLbl="node1" presStyleIdx="0" presStyleCnt="5"/>
      <dgm:spPr/>
      <dgm:t>
        <a:bodyPr/>
        <a:lstStyle/>
        <a:p>
          <a:endParaRPr lang="ru-RU"/>
        </a:p>
      </dgm:t>
    </dgm:pt>
    <dgm:pt modelId="{071AAFE8-F3AD-44C5-AB75-C84C24190991}" type="pres">
      <dgm:prSet presAssocID="{8427BCA0-FBDC-4117-A144-57FC21E37968}" presName="dummy" presStyleCnt="0"/>
      <dgm:spPr/>
    </dgm:pt>
    <dgm:pt modelId="{58AD7D53-D9B8-4679-B271-C74DF25DE365}" type="pres">
      <dgm:prSet presAssocID="{8427BCA0-FBDC-4117-A144-57FC21E37968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91806-9EF0-4AFE-964E-76850A9FAFE6}" type="pres">
      <dgm:prSet presAssocID="{261C2910-D307-4717-9B50-B3AF7C3E0086}" presName="sibTrans" presStyleLbl="node1" presStyleIdx="1" presStyleCnt="5"/>
      <dgm:spPr/>
      <dgm:t>
        <a:bodyPr/>
        <a:lstStyle/>
        <a:p>
          <a:endParaRPr lang="ru-RU"/>
        </a:p>
      </dgm:t>
    </dgm:pt>
    <dgm:pt modelId="{BC6DDA89-2470-4879-BDE1-979FF7A02CB1}" type="pres">
      <dgm:prSet presAssocID="{4962B85E-4D5E-4C0D-A1BC-1786FFB3DFD9}" presName="dummy" presStyleCnt="0"/>
      <dgm:spPr/>
    </dgm:pt>
    <dgm:pt modelId="{F055FB57-4C36-4DE3-99FA-0A3AF7374212}" type="pres">
      <dgm:prSet presAssocID="{4962B85E-4D5E-4C0D-A1BC-1786FFB3DFD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0EF84-391B-4874-BB00-F6B0003D3C51}" type="pres">
      <dgm:prSet presAssocID="{084333CF-3E46-4F92-9299-1C3331752027}" presName="sibTrans" presStyleLbl="node1" presStyleIdx="2" presStyleCnt="5"/>
      <dgm:spPr/>
      <dgm:t>
        <a:bodyPr/>
        <a:lstStyle/>
        <a:p>
          <a:endParaRPr lang="ru-RU"/>
        </a:p>
      </dgm:t>
    </dgm:pt>
    <dgm:pt modelId="{B90B5C09-DD98-45E0-AFE4-FE889F49A8D6}" type="pres">
      <dgm:prSet presAssocID="{16CA87C6-6042-4F54-9E92-E4C4966690F7}" presName="dummy" presStyleCnt="0"/>
      <dgm:spPr/>
    </dgm:pt>
    <dgm:pt modelId="{F107E7BD-11DC-4CCA-A539-A0E084CDE017}" type="pres">
      <dgm:prSet presAssocID="{16CA87C6-6042-4F54-9E92-E4C4966690F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9B6D3-7AE5-4A04-8F7E-FB9303561199}" type="pres">
      <dgm:prSet presAssocID="{86C8853C-ECE1-4930-BAEF-69990C7DDA3D}" presName="sibTrans" presStyleLbl="node1" presStyleIdx="3" presStyleCnt="5"/>
      <dgm:spPr/>
      <dgm:t>
        <a:bodyPr/>
        <a:lstStyle/>
        <a:p>
          <a:endParaRPr lang="ru-RU"/>
        </a:p>
      </dgm:t>
    </dgm:pt>
    <dgm:pt modelId="{830836C7-62DF-44C8-80B5-A900AE095AB7}" type="pres">
      <dgm:prSet presAssocID="{B5B64DFE-A1DE-4644-942D-34696D5A23DA}" presName="dummy" presStyleCnt="0"/>
      <dgm:spPr/>
    </dgm:pt>
    <dgm:pt modelId="{88522AE4-2880-4743-B3CE-E33F8679E1FD}" type="pres">
      <dgm:prSet presAssocID="{B5B64DFE-A1DE-4644-942D-34696D5A23DA}" presName="node" presStyleLbl="revTx" presStyleIdx="4" presStyleCnt="5" custRadScaleRad="101594" custRadScaleInc="-1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779E7-E58A-4B5A-A537-7362E61BBB8E}" type="pres">
      <dgm:prSet presAssocID="{882ED7F1-9EAB-454E-AFE6-3A866B748058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EFB2B7F-0850-4DF5-9D6C-8FCEDA46B053}" srcId="{59533E04-6EBD-447B-8051-AD20C94A2455}" destId="{B5B64DFE-A1DE-4644-942D-34696D5A23DA}" srcOrd="4" destOrd="0" parTransId="{8ED03D87-1E9C-40AD-B48D-69D903BA9776}" sibTransId="{882ED7F1-9EAB-454E-AFE6-3A866B748058}"/>
    <dgm:cxn modelId="{17B6FCC7-734C-4DCA-92E8-8437236C10DD}" srcId="{59533E04-6EBD-447B-8051-AD20C94A2455}" destId="{16CA87C6-6042-4F54-9E92-E4C4966690F7}" srcOrd="3" destOrd="0" parTransId="{5C1E90B1-69BF-477D-BC28-CF6BB1AB7E35}" sibTransId="{86C8853C-ECE1-4930-BAEF-69990C7DDA3D}"/>
    <dgm:cxn modelId="{8AF154CF-B507-4544-9FA7-0ECAD3735BB6}" srcId="{59533E04-6EBD-447B-8051-AD20C94A2455}" destId="{4962B85E-4D5E-4C0D-A1BC-1786FFB3DFD9}" srcOrd="2" destOrd="0" parTransId="{CCD1695E-0CD8-46FC-88D4-7618A13E137F}" sibTransId="{084333CF-3E46-4F92-9299-1C3331752027}"/>
    <dgm:cxn modelId="{800CC831-816C-4BF4-A726-5BFBD0A053BA}" srcId="{59533E04-6EBD-447B-8051-AD20C94A2455}" destId="{8427BCA0-FBDC-4117-A144-57FC21E37968}" srcOrd="1" destOrd="0" parTransId="{7D4E9A02-3113-425F-B8D5-09B9CEDF3E99}" sibTransId="{261C2910-D307-4717-9B50-B3AF7C3E0086}"/>
    <dgm:cxn modelId="{2EDC6EC7-0C7C-45A5-8781-FA7138AAB018}" type="presOf" srcId="{B5B64DFE-A1DE-4644-942D-34696D5A23DA}" destId="{88522AE4-2880-4743-B3CE-E33F8679E1FD}" srcOrd="0" destOrd="0" presId="urn:microsoft.com/office/officeart/2005/8/layout/cycle1"/>
    <dgm:cxn modelId="{4F0FEB1B-3660-474D-A25F-8452334BB33D}" type="presOf" srcId="{8427BCA0-FBDC-4117-A144-57FC21E37968}" destId="{58AD7D53-D9B8-4679-B271-C74DF25DE365}" srcOrd="0" destOrd="0" presId="urn:microsoft.com/office/officeart/2005/8/layout/cycle1"/>
    <dgm:cxn modelId="{0B80429E-7167-4DD0-9B28-9CA37C30105E}" type="presOf" srcId="{43EDB383-2CE4-4643-AF1F-6F64375A83AD}" destId="{E84D68B9-5349-456B-A0BB-010515668490}" srcOrd="0" destOrd="0" presId="urn:microsoft.com/office/officeart/2005/8/layout/cycle1"/>
    <dgm:cxn modelId="{94374549-27D9-46F8-9880-08E461558A8E}" type="presOf" srcId="{4962B85E-4D5E-4C0D-A1BC-1786FFB3DFD9}" destId="{F055FB57-4C36-4DE3-99FA-0A3AF7374212}" srcOrd="0" destOrd="0" presId="urn:microsoft.com/office/officeart/2005/8/layout/cycle1"/>
    <dgm:cxn modelId="{AC28B4CB-1BA3-425E-BDAB-300CCE51F5A5}" type="presOf" srcId="{261C2910-D307-4717-9B50-B3AF7C3E0086}" destId="{9C491806-9EF0-4AFE-964E-76850A9FAFE6}" srcOrd="0" destOrd="0" presId="urn:microsoft.com/office/officeart/2005/8/layout/cycle1"/>
    <dgm:cxn modelId="{271F43B6-5709-4745-81E2-4E4C5B626F9B}" type="presOf" srcId="{16CA87C6-6042-4F54-9E92-E4C4966690F7}" destId="{F107E7BD-11DC-4CCA-A539-A0E084CDE017}" srcOrd="0" destOrd="0" presId="urn:microsoft.com/office/officeart/2005/8/layout/cycle1"/>
    <dgm:cxn modelId="{781C6C30-382F-4A8B-A51D-D95F4520DD6B}" type="presOf" srcId="{882ED7F1-9EAB-454E-AFE6-3A866B748058}" destId="{584779E7-E58A-4B5A-A537-7362E61BBB8E}" srcOrd="0" destOrd="0" presId="urn:microsoft.com/office/officeart/2005/8/layout/cycle1"/>
    <dgm:cxn modelId="{8C14CD0D-1622-49C8-93AE-118D3333232A}" type="presOf" srcId="{084333CF-3E46-4F92-9299-1C3331752027}" destId="{8BE0EF84-391B-4874-BB00-F6B0003D3C51}" srcOrd="0" destOrd="0" presId="urn:microsoft.com/office/officeart/2005/8/layout/cycle1"/>
    <dgm:cxn modelId="{DD25092E-4C79-4637-86C2-0F296088E3F3}" type="presOf" srcId="{560AC859-3794-46F6-BD71-A08D759EE70A}" destId="{5AE94829-9C13-439A-B9DB-1DC00A3CE891}" srcOrd="0" destOrd="0" presId="urn:microsoft.com/office/officeart/2005/8/layout/cycle1"/>
    <dgm:cxn modelId="{7D18A467-62ED-4010-8F96-BECA65F3C35A}" type="presOf" srcId="{59533E04-6EBD-447B-8051-AD20C94A2455}" destId="{FA564D27-D1D8-45C6-9EE2-67785C8A38E9}" srcOrd="0" destOrd="0" presId="urn:microsoft.com/office/officeart/2005/8/layout/cycle1"/>
    <dgm:cxn modelId="{FD9D94D4-E809-491B-8755-4ABD021B30DA}" srcId="{59533E04-6EBD-447B-8051-AD20C94A2455}" destId="{43EDB383-2CE4-4643-AF1F-6F64375A83AD}" srcOrd="0" destOrd="0" parTransId="{99A5D1AC-D6BE-428D-A629-1AC43747AA28}" sibTransId="{560AC859-3794-46F6-BD71-A08D759EE70A}"/>
    <dgm:cxn modelId="{C47F9561-0829-4929-A80B-DB62A697218B}" type="presOf" srcId="{86C8853C-ECE1-4930-BAEF-69990C7DDA3D}" destId="{8799B6D3-7AE5-4A04-8F7E-FB9303561199}" srcOrd="0" destOrd="0" presId="urn:microsoft.com/office/officeart/2005/8/layout/cycle1"/>
    <dgm:cxn modelId="{E9458AB5-A750-45E5-97D3-0E3340129069}" type="presParOf" srcId="{FA564D27-D1D8-45C6-9EE2-67785C8A38E9}" destId="{2C70F821-491C-4D3B-A1FA-F9893A3FA65F}" srcOrd="0" destOrd="0" presId="urn:microsoft.com/office/officeart/2005/8/layout/cycle1"/>
    <dgm:cxn modelId="{6A7B18D4-046D-412A-8490-7FFFB8036792}" type="presParOf" srcId="{FA564D27-D1D8-45C6-9EE2-67785C8A38E9}" destId="{E84D68B9-5349-456B-A0BB-010515668490}" srcOrd="1" destOrd="0" presId="urn:microsoft.com/office/officeart/2005/8/layout/cycle1"/>
    <dgm:cxn modelId="{6B7CCD2C-E25A-4935-8F37-A2C60B4E0558}" type="presParOf" srcId="{FA564D27-D1D8-45C6-9EE2-67785C8A38E9}" destId="{5AE94829-9C13-439A-B9DB-1DC00A3CE891}" srcOrd="2" destOrd="0" presId="urn:microsoft.com/office/officeart/2005/8/layout/cycle1"/>
    <dgm:cxn modelId="{38CBB746-0633-4EAA-ACF6-EDDC5FD06B97}" type="presParOf" srcId="{FA564D27-D1D8-45C6-9EE2-67785C8A38E9}" destId="{071AAFE8-F3AD-44C5-AB75-C84C24190991}" srcOrd="3" destOrd="0" presId="urn:microsoft.com/office/officeart/2005/8/layout/cycle1"/>
    <dgm:cxn modelId="{9D75B23C-5710-45AA-B9B4-6D40CF771342}" type="presParOf" srcId="{FA564D27-D1D8-45C6-9EE2-67785C8A38E9}" destId="{58AD7D53-D9B8-4679-B271-C74DF25DE365}" srcOrd="4" destOrd="0" presId="urn:microsoft.com/office/officeart/2005/8/layout/cycle1"/>
    <dgm:cxn modelId="{05EDD864-9F5C-440D-95FE-A04AA8D2A7F5}" type="presParOf" srcId="{FA564D27-D1D8-45C6-9EE2-67785C8A38E9}" destId="{9C491806-9EF0-4AFE-964E-76850A9FAFE6}" srcOrd="5" destOrd="0" presId="urn:microsoft.com/office/officeart/2005/8/layout/cycle1"/>
    <dgm:cxn modelId="{EFD552DD-200A-4824-BC78-D2AD67AF00DD}" type="presParOf" srcId="{FA564D27-D1D8-45C6-9EE2-67785C8A38E9}" destId="{BC6DDA89-2470-4879-BDE1-979FF7A02CB1}" srcOrd="6" destOrd="0" presId="urn:microsoft.com/office/officeart/2005/8/layout/cycle1"/>
    <dgm:cxn modelId="{24CA4C16-AC4A-4CA8-8CB9-43BA84AEB074}" type="presParOf" srcId="{FA564D27-D1D8-45C6-9EE2-67785C8A38E9}" destId="{F055FB57-4C36-4DE3-99FA-0A3AF7374212}" srcOrd="7" destOrd="0" presId="urn:microsoft.com/office/officeart/2005/8/layout/cycle1"/>
    <dgm:cxn modelId="{A2BC0C00-E753-46EC-BFD4-7DE79AEF6E6B}" type="presParOf" srcId="{FA564D27-D1D8-45C6-9EE2-67785C8A38E9}" destId="{8BE0EF84-391B-4874-BB00-F6B0003D3C51}" srcOrd="8" destOrd="0" presId="urn:microsoft.com/office/officeart/2005/8/layout/cycle1"/>
    <dgm:cxn modelId="{0B78648B-60A6-4105-A634-570A9AC629F5}" type="presParOf" srcId="{FA564D27-D1D8-45C6-9EE2-67785C8A38E9}" destId="{B90B5C09-DD98-45E0-AFE4-FE889F49A8D6}" srcOrd="9" destOrd="0" presId="urn:microsoft.com/office/officeart/2005/8/layout/cycle1"/>
    <dgm:cxn modelId="{FE030C3D-B9B6-43EF-8587-6C8351512872}" type="presParOf" srcId="{FA564D27-D1D8-45C6-9EE2-67785C8A38E9}" destId="{F107E7BD-11DC-4CCA-A539-A0E084CDE017}" srcOrd="10" destOrd="0" presId="urn:microsoft.com/office/officeart/2005/8/layout/cycle1"/>
    <dgm:cxn modelId="{5C493226-4024-45DE-B65A-3B087EC1C377}" type="presParOf" srcId="{FA564D27-D1D8-45C6-9EE2-67785C8A38E9}" destId="{8799B6D3-7AE5-4A04-8F7E-FB9303561199}" srcOrd="11" destOrd="0" presId="urn:microsoft.com/office/officeart/2005/8/layout/cycle1"/>
    <dgm:cxn modelId="{7B6C7D64-4117-415A-8F2B-F5AAE78EB8C8}" type="presParOf" srcId="{FA564D27-D1D8-45C6-9EE2-67785C8A38E9}" destId="{830836C7-62DF-44C8-80B5-A900AE095AB7}" srcOrd="12" destOrd="0" presId="urn:microsoft.com/office/officeart/2005/8/layout/cycle1"/>
    <dgm:cxn modelId="{DFF48283-F379-46B7-AA9C-6B01F72D561F}" type="presParOf" srcId="{FA564D27-D1D8-45C6-9EE2-67785C8A38E9}" destId="{88522AE4-2880-4743-B3CE-E33F8679E1FD}" srcOrd="13" destOrd="0" presId="urn:microsoft.com/office/officeart/2005/8/layout/cycle1"/>
    <dgm:cxn modelId="{DD1075A3-7AB3-425A-89D5-06736211FA31}" type="presParOf" srcId="{FA564D27-D1D8-45C6-9EE2-67785C8A38E9}" destId="{584779E7-E58A-4B5A-A537-7362E61BBB8E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4D68B9-5349-456B-A0BB-010515668490}">
      <dsp:nvSpPr>
        <dsp:cNvPr id="0" name=""/>
        <dsp:cNvSpPr/>
      </dsp:nvSpPr>
      <dsp:spPr>
        <a:xfrm>
          <a:off x="4975446" y="40088"/>
          <a:ext cx="1367507" cy="1367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bg1"/>
            </a:solidFill>
          </a:endParaRPr>
        </a:p>
      </dsp:txBody>
      <dsp:txXfrm>
        <a:off x="4975446" y="40088"/>
        <a:ext cx="1367507" cy="1367507"/>
      </dsp:txXfrm>
    </dsp:sp>
    <dsp:sp modelId="{5AE94829-9C13-439A-B9DB-1DC00A3CE891}">
      <dsp:nvSpPr>
        <dsp:cNvPr id="0" name=""/>
        <dsp:cNvSpPr/>
      </dsp:nvSpPr>
      <dsp:spPr>
        <a:xfrm>
          <a:off x="1758130" y="473"/>
          <a:ext cx="5127736" cy="5127736"/>
        </a:xfrm>
        <a:prstGeom prst="circularArrow">
          <a:avLst>
            <a:gd name="adj1" fmla="val 5200"/>
            <a:gd name="adj2" fmla="val 335932"/>
            <a:gd name="adj3" fmla="val 21293164"/>
            <a:gd name="adj4" fmla="val 19766307"/>
            <a:gd name="adj5" fmla="val 606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D7D53-D9B8-4679-B271-C74DF25DE365}">
      <dsp:nvSpPr>
        <dsp:cNvPr id="0" name=""/>
        <dsp:cNvSpPr/>
      </dsp:nvSpPr>
      <dsp:spPr>
        <a:xfrm>
          <a:off x="5801881" y="2583595"/>
          <a:ext cx="1367507" cy="1367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bg1"/>
            </a:solidFill>
          </a:endParaRPr>
        </a:p>
      </dsp:txBody>
      <dsp:txXfrm>
        <a:off x="5801881" y="2583595"/>
        <a:ext cx="1367507" cy="1367507"/>
      </dsp:txXfrm>
    </dsp:sp>
    <dsp:sp modelId="{9C491806-9EF0-4AFE-964E-76850A9FAFE6}">
      <dsp:nvSpPr>
        <dsp:cNvPr id="0" name=""/>
        <dsp:cNvSpPr/>
      </dsp:nvSpPr>
      <dsp:spPr>
        <a:xfrm>
          <a:off x="1758130" y="473"/>
          <a:ext cx="5127736" cy="5127736"/>
        </a:xfrm>
        <a:prstGeom prst="circularArrow">
          <a:avLst>
            <a:gd name="adj1" fmla="val 5200"/>
            <a:gd name="adj2" fmla="val 335932"/>
            <a:gd name="adj3" fmla="val 4014617"/>
            <a:gd name="adj4" fmla="val 2253507"/>
            <a:gd name="adj5" fmla="val 606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5FB57-4C36-4DE3-99FA-0A3AF7374212}">
      <dsp:nvSpPr>
        <dsp:cNvPr id="0" name=""/>
        <dsp:cNvSpPr/>
      </dsp:nvSpPr>
      <dsp:spPr>
        <a:xfrm>
          <a:off x="3638245" y="4155569"/>
          <a:ext cx="1367507" cy="1367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bg1"/>
            </a:solidFill>
          </a:endParaRPr>
        </a:p>
      </dsp:txBody>
      <dsp:txXfrm>
        <a:off x="3638245" y="4155569"/>
        <a:ext cx="1367507" cy="1367507"/>
      </dsp:txXfrm>
    </dsp:sp>
    <dsp:sp modelId="{8BE0EF84-391B-4874-BB00-F6B0003D3C51}">
      <dsp:nvSpPr>
        <dsp:cNvPr id="0" name=""/>
        <dsp:cNvSpPr/>
      </dsp:nvSpPr>
      <dsp:spPr>
        <a:xfrm>
          <a:off x="1758130" y="473"/>
          <a:ext cx="5127736" cy="5127736"/>
        </a:xfrm>
        <a:prstGeom prst="circularArrow">
          <a:avLst>
            <a:gd name="adj1" fmla="val 5200"/>
            <a:gd name="adj2" fmla="val 335932"/>
            <a:gd name="adj3" fmla="val 8210561"/>
            <a:gd name="adj4" fmla="val 6449451"/>
            <a:gd name="adj5" fmla="val 606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7E7BD-11DC-4CCA-A539-A0E084CDE017}">
      <dsp:nvSpPr>
        <dsp:cNvPr id="0" name=""/>
        <dsp:cNvSpPr/>
      </dsp:nvSpPr>
      <dsp:spPr>
        <a:xfrm>
          <a:off x="1474608" y="2583595"/>
          <a:ext cx="1367507" cy="1367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bg1"/>
            </a:solidFill>
          </a:endParaRPr>
        </a:p>
      </dsp:txBody>
      <dsp:txXfrm>
        <a:off x="1474608" y="2583595"/>
        <a:ext cx="1367507" cy="1367507"/>
      </dsp:txXfrm>
    </dsp:sp>
    <dsp:sp modelId="{8799B6D3-7AE5-4A04-8F7E-FB9303561199}">
      <dsp:nvSpPr>
        <dsp:cNvPr id="0" name=""/>
        <dsp:cNvSpPr/>
      </dsp:nvSpPr>
      <dsp:spPr>
        <a:xfrm>
          <a:off x="1756463" y="-69443"/>
          <a:ext cx="5127736" cy="5127736"/>
        </a:xfrm>
        <a:prstGeom prst="circularArrow">
          <a:avLst>
            <a:gd name="adj1" fmla="val 5200"/>
            <a:gd name="adj2" fmla="val 335932"/>
            <a:gd name="adj3" fmla="val 12211092"/>
            <a:gd name="adj4" fmla="val 10665218"/>
            <a:gd name="adj5" fmla="val 606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22AE4-2880-4743-B3CE-E33F8679E1FD}">
      <dsp:nvSpPr>
        <dsp:cNvPr id="0" name=""/>
        <dsp:cNvSpPr/>
      </dsp:nvSpPr>
      <dsp:spPr>
        <a:xfrm>
          <a:off x="2267196" y="19920"/>
          <a:ext cx="1367507" cy="1367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bg1"/>
            </a:solidFill>
          </a:endParaRPr>
        </a:p>
      </dsp:txBody>
      <dsp:txXfrm>
        <a:off x="2267196" y="19920"/>
        <a:ext cx="1367507" cy="1367507"/>
      </dsp:txXfrm>
    </dsp:sp>
    <dsp:sp modelId="{584779E7-E58A-4B5A-A537-7362E61BBB8E}">
      <dsp:nvSpPr>
        <dsp:cNvPr id="0" name=""/>
        <dsp:cNvSpPr/>
      </dsp:nvSpPr>
      <dsp:spPr>
        <a:xfrm>
          <a:off x="1696508" y="-18963"/>
          <a:ext cx="5127736" cy="5127736"/>
        </a:xfrm>
        <a:prstGeom prst="circularArrow">
          <a:avLst>
            <a:gd name="adj1" fmla="val 5200"/>
            <a:gd name="adj2" fmla="val 335932"/>
            <a:gd name="adj3" fmla="val 16963249"/>
            <a:gd name="adj4" fmla="val 15242197"/>
            <a:gd name="adj5" fmla="val 606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36B1C-6D69-47FD-9BB3-2C788F43793C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E3960-6B9F-43C5-973C-5071724AD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2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3960-6B9F-43C5-973C-5071724AD01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2625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Институту нами  было предложено разработать и реализовать совместный образовательный проект по развитию наставничества в части формирования содержания программы обучения наставников, создания инструментов оценки качества и повышения уровня производственного обучения.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 первом этапе проекта под личным руководством ректора института Рудневой Елены Леонидовны была сформирована рабочая группа и план проекта.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Начали с пересмотра организации работы  с наставниками. Сотрудниками КРИПРО Богдановой Людмилой Александровной и </a:t>
            </a:r>
            <a:r>
              <a:rPr lang="ru-RU" dirty="0" err="1" smtClean="0"/>
              <a:t>Килиной</a:t>
            </a:r>
            <a:r>
              <a:rPr lang="ru-RU" dirty="0" smtClean="0"/>
              <a:t> Ирной Александровной</a:t>
            </a:r>
            <a:r>
              <a:rPr lang="ru-RU" b="1" dirty="0" smtClean="0"/>
              <a:t> разработана Программа курса повышения квалификации «Наставничество как процесс формирования личности молодого работника».</a:t>
            </a:r>
            <a:r>
              <a:rPr lang="ru-RU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Данная программа направлена на совершенствование компетенций, необходимых для профессиональной деятельности специалистов учебных пунктов, повышение профессионального уровня в рамках имеющейся квалификации по вопросам разработки и реализации программ по обучению наставников, курирующих студентов и обучающихся профессиональных образовательных организаций.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Программа курса разработана таким образом, чтобы слушатели приобретали как теоретические знания по вопросам наставничества, так и психолого-педагогические компетенции, умения и навыки в области применения различных форм, методов формирования профессиональной компетентности молодого работника.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E3E847-17B7-4AAB-BD7D-1A1113F689B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E3960-6B9F-43C5-973C-5071724AD01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94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76338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0" y="6613525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657600" y="6537325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0C3A7-57B6-448D-AF11-5719242C9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381000" y="6629400"/>
            <a:ext cx="2514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2" y="76200"/>
            <a:ext cx="8648700" cy="3810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708B3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381002" y="457200"/>
            <a:ext cx="8521700" cy="3810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buNone/>
              <a:defRPr sz="2000" b="1">
                <a:solidFill>
                  <a:srgbClr val="494949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7"/>
          </p:nvPr>
        </p:nvSpPr>
        <p:spPr>
          <a:xfrm>
            <a:off x="228602" y="1143000"/>
            <a:ext cx="86741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3657600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1498C82-75E7-4700-A508-5F72D6242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hf hd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728" y="3982542"/>
            <a:ext cx="47703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Килина Ирина Александровна, к. псих. н., начальник центра профориентации и постинтернатного сопровождения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ГБУ ДПО «КРИРПО»</a:t>
            </a:r>
            <a:endParaRPr lang="en-US" altLang="ko-KR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1839" y="1124743"/>
            <a:ext cx="80883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СОЦИАЛЬНОЕ ПАРТНЕРСТВО КАК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УСЛОВИЕ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СОПРОВОЖДЕНИЯ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ПРОФЕССИОНАЛЬНОГО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САМООПРЕДЕЛЕНИЯ ОБУЧАЮЩИХСЯ</a:t>
            </a:r>
            <a:endParaRPr lang="en-US" altLang="ko-KR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pic>
        <p:nvPicPr>
          <p:cNvPr id="1026" name="Picture 2" descr="C:\доки\Мои документы\РАБОТА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76" y="47734"/>
            <a:ext cx="1257300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764704"/>
          </a:xfrm>
        </p:spPr>
        <p:txBody>
          <a:bodyPr/>
          <a:lstStyle/>
          <a:p>
            <a:r>
              <a:rPr lang="ru-RU" sz="2400" dirty="0" smtClean="0"/>
              <a:t>Результаты взаимодействия ОО с АО</a:t>
            </a:r>
            <a:r>
              <a:rPr lang="ru-RU" sz="2400" dirty="0"/>
              <a:t> </a:t>
            </a:r>
            <a:r>
              <a:rPr lang="ru-RU" sz="2400" dirty="0" smtClean="0"/>
              <a:t>«</a:t>
            </a:r>
            <a:r>
              <a:rPr lang="ru-RU" sz="2400" dirty="0"/>
              <a:t>СУЭК-Кузбасс» 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4282" y="1428736"/>
            <a:ext cx="411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Мероприятия со школами: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643438" y="1428736"/>
            <a:ext cx="411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Мероприятия с техникумами: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928802"/>
            <a:ext cx="4214842" cy="4214842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школьников;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экспертиза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Фестиваля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рабочих профессий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Фестиваль науки;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шефское взаимодействие;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профильный </a:t>
            </a:r>
          </a:p>
          <a:p>
            <a:pPr marL="285750" indent="-285750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СУЭК-Кузбасс-класс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572000" y="1928802"/>
            <a:ext cx="4357718" cy="47149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 </a:t>
            </a:r>
            <a:r>
              <a:rPr lang="ru-RU" alt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квалифици-рованных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рабочих;</a:t>
            </a:r>
          </a:p>
          <a:p>
            <a:pPr marL="285750" indent="-285750"/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alt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материально-техни-ческой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базы;</a:t>
            </a:r>
          </a:p>
          <a:p>
            <a:pPr marL="285750" indent="-285750"/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студентов;</a:t>
            </a:r>
          </a:p>
          <a:p>
            <a:pPr marL="285750" indent="-285750"/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оплачиваемая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производствен-             </a:t>
            </a:r>
            <a:r>
              <a:rPr lang="ru-RU" alt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практика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/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 выпускников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ПОО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/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председательство в ГАК;</a:t>
            </a:r>
          </a:p>
          <a:p>
            <a:pPr marL="285750" indent="-285750"/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«Горняк «Кузбасса»; </a:t>
            </a:r>
          </a:p>
          <a:p>
            <a:pPr marL="285750" indent="-285750"/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дуальная форма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обучения.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600" dirty="0" smtClean="0">
              <a:latin typeface="Arial" charset="0"/>
              <a:cs typeface="Arial" charset="0"/>
            </a:endParaRPr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 bwMode="auto">
          <a:xfrm>
            <a:off x="8572529" y="6500813"/>
            <a:ext cx="57147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altLang="ko-KR" b="1" dirty="0" smtClean="0">
                <a:solidFill>
                  <a:srgbClr val="111111"/>
                </a:solidFill>
                <a:latin typeface="+mn-lt"/>
              </a:rPr>
              <a:t>10</a:t>
            </a:r>
            <a:endParaRPr lang="en-US" altLang="ko-KR" b="1" dirty="0">
              <a:solidFill>
                <a:srgbClr val="11111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3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764704"/>
          </a:xfrm>
        </p:spPr>
        <p:txBody>
          <a:bodyPr/>
          <a:lstStyle/>
          <a:p>
            <a:r>
              <a:rPr lang="ru-RU" sz="2000" dirty="0" smtClean="0"/>
              <a:t>Конкурс </a:t>
            </a:r>
            <a:r>
              <a:rPr lang="ru-RU" sz="2000" dirty="0"/>
              <a:t>проектов школьников </a:t>
            </a:r>
            <a:br>
              <a:rPr lang="ru-RU" sz="2000" dirty="0"/>
            </a:br>
            <a:r>
              <a:rPr lang="ru-RU" sz="2000" dirty="0"/>
              <a:t>«СУЭК-Кузбасс»: моя Компания, мой Город»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 lIns="72000" rIns="72000"/>
          <a:lstStyle/>
          <a:p>
            <a:pPr lvl="0"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 ПОЛОЖЕНИЯ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конкурса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представления воспитанников дошкольных учреждений и школьников о градообразующем предприятии </a:t>
            </a:r>
            <a:endParaRPr lang="ru-RU" sz="11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«СУЭК-Кузбасс». Популяризация деятельности «СУЭК-Кузбасс» в социальной  сфере.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реального представления о жизни города/района, его историко-культурном наследии, природном богатстве; развитие социальной грамотности школьников.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социальной инициативы школьников, поддержка и развитие проектной культуры.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предпосылки для осознанного выбора последующего профессионального обучения.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внимания школьников к проблемам организации охраны и безопасности труда шахтера средствами художественного творчества.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 школьников положительного образа безопасности человека на всех этапах его жизни,  уважения к труду. 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творческих способностей воспитанников дошкольных учреждений и школьников. </a:t>
            </a:r>
          </a:p>
          <a:p>
            <a:pPr marL="0" lvl="1" indent="0">
              <a:buNone/>
            </a:pP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Учредитель и организаторы конкурса</a:t>
            </a:r>
          </a:p>
          <a:p>
            <a:pPr marL="0" lvl="2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Учредителем и организатором конкурса является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«СУЭК-Кузбасс».</a:t>
            </a:r>
          </a:p>
          <a:p>
            <a:pPr marL="0" lvl="2" indent="180000"/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Соорганизаторами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конкурса являются: </a:t>
            </a:r>
          </a:p>
          <a:p>
            <a:pPr marL="0" lvl="1" indent="180000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Кузбасский региональный институт развития профессионального образования, 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Ленинск-Кузнецкого городского округа, 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Полысаевского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округа, 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Прокопьевского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округа,  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Киселевского городского округа,</a:t>
            </a:r>
          </a:p>
          <a:p>
            <a:pPr marL="0" lvl="1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Прокопьевского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района. </a:t>
            </a:r>
          </a:p>
          <a:p>
            <a:pPr marL="0" lvl="1" indent="0">
              <a:buNone/>
            </a:pP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конкурса</a:t>
            </a:r>
          </a:p>
          <a:p>
            <a:pPr marL="0" lvl="2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участию в конкурсе приглашаются воспитанников дошкольных учреждений и школьники городов Ленинск-Кузнецкий, Полысаево, Киселевск,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Прокопьевск,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Прокопьевского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района. </a:t>
            </a:r>
          </a:p>
          <a:p>
            <a:pPr marL="0" lvl="2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Авторами работ могут стать обучающиеся образовательных  учреждений, воспитанники учреждений дополнительного и дошкольного образования.</a:t>
            </a:r>
          </a:p>
          <a:p>
            <a:pPr marL="0" lvl="2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могут быть выполнены как индивидуально, так и коллективно (не более трех авторов). Работы, выполненные коллективно, должны быть снабжены пояснительной запиской с описанием вклада каждого участника в разработке и создании проекта.</a:t>
            </a:r>
          </a:p>
          <a:p>
            <a:pPr marL="0" lvl="2" indent="180000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выполняются под руководством педагогов, воспитателей, родителей, шефов. Руководитель работы – 1 человек.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2" y="0"/>
            <a:ext cx="2332038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3"/>
          <p:cNvSpPr txBox="1">
            <a:spLocks/>
          </p:cNvSpPr>
          <p:nvPr/>
        </p:nvSpPr>
        <p:spPr bwMode="auto">
          <a:xfrm>
            <a:off x="8572529" y="6500813"/>
            <a:ext cx="57147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altLang="ko-KR" b="1" dirty="0" smtClean="0">
                <a:solidFill>
                  <a:srgbClr val="111111"/>
                </a:solidFill>
                <a:latin typeface="+mn-lt"/>
              </a:rPr>
              <a:t>11</a:t>
            </a:r>
            <a:endParaRPr lang="en-US" altLang="ko-KR" b="1" dirty="0">
              <a:solidFill>
                <a:srgbClr val="11111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7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482" y="0"/>
            <a:ext cx="7911046" cy="1069514"/>
          </a:xfrm>
        </p:spPr>
        <p:txBody>
          <a:bodyPr/>
          <a:lstStyle/>
          <a:p>
            <a:r>
              <a:rPr lang="ru-RU" sz="2000" dirty="0" smtClean="0"/>
              <a:t>Социальное партнерство ГБУ ДПО «КРИРПО»  и</a:t>
            </a:r>
            <a:br>
              <a:rPr lang="ru-RU" sz="2000" dirty="0" smtClean="0"/>
            </a:br>
            <a:r>
              <a:rPr lang="ru-RU" sz="2000" dirty="0" smtClean="0"/>
              <a:t> АО «</a:t>
            </a:r>
            <a:r>
              <a:rPr lang="ru-RU" sz="2000" dirty="0" err="1" smtClean="0"/>
              <a:t>СУЭК-Кузбасс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0" y="928671"/>
            <a:ext cx="8929718" cy="5000660"/>
          </a:xfrm>
        </p:spPr>
        <p:txBody>
          <a:bodyPr/>
          <a:lstStyle/>
          <a:p>
            <a:r>
              <a:rPr lang="ru-RU" sz="1800" b="1" dirty="0" smtClean="0"/>
              <a:t>Для педагогов</a:t>
            </a:r>
            <a:r>
              <a:rPr lang="ru-RU" sz="1800" dirty="0" smtClean="0"/>
              <a:t>: областной конкурс методических разработок </a:t>
            </a:r>
            <a:r>
              <a:rPr lang="ru-RU" sz="1800" dirty="0" err="1" smtClean="0"/>
              <a:t>профориентаци</a:t>
            </a:r>
            <a:r>
              <a:rPr lang="ru-RU" sz="1800" dirty="0" smtClean="0"/>
              <a:t>- </a:t>
            </a:r>
            <a:r>
              <a:rPr lang="ru-RU" sz="1800" dirty="0" err="1" smtClean="0"/>
              <a:t>онного</a:t>
            </a:r>
            <a:r>
              <a:rPr lang="ru-RU" sz="1800" dirty="0" smtClean="0"/>
              <a:t> содержания «ПРОФориентир – 2016», вебинары, круглые столы и др.</a:t>
            </a:r>
          </a:p>
          <a:p>
            <a:r>
              <a:rPr lang="ru-RU" sz="1800" b="1" dirty="0" smtClean="0"/>
              <a:t>Для обучающихся</a:t>
            </a:r>
            <a:r>
              <a:rPr lang="ru-RU" sz="1800" dirty="0" smtClean="0"/>
              <a:t>: областной конкурс профориентационных материалов              «Профессия, которую я выбираю», научно-практические конференции, </a:t>
            </a:r>
            <a:r>
              <a:rPr lang="ru-RU" sz="1800" dirty="0" err="1" smtClean="0"/>
              <a:t>Фести-валь</a:t>
            </a:r>
            <a:r>
              <a:rPr lang="ru-RU" sz="1800" dirty="0" smtClean="0"/>
              <a:t> науки, Фестиваль рабочих профессий, выставки и т.д.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roforientir2016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64638"/>
            <a:ext cx="2643174" cy="1787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 txBox="1">
            <a:spLocks/>
          </p:cNvSpPr>
          <p:nvPr/>
        </p:nvSpPr>
        <p:spPr bwMode="auto">
          <a:xfrm>
            <a:off x="8572529" y="6500813"/>
            <a:ext cx="57147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altLang="ko-KR" b="1" dirty="0" smtClean="0">
                <a:solidFill>
                  <a:srgbClr val="111111"/>
                </a:solidFill>
                <a:latin typeface="+mn-lt"/>
              </a:rPr>
              <a:t>12</a:t>
            </a:r>
            <a:endParaRPr lang="en-US" altLang="ko-KR" b="1" dirty="0">
              <a:solidFill>
                <a:srgbClr val="111111"/>
              </a:solidFill>
              <a:latin typeface="+mn-lt"/>
            </a:endParaRPr>
          </a:p>
        </p:txBody>
      </p:sp>
      <p:pic>
        <p:nvPicPr>
          <p:cNvPr id="6" name="Picture 2" descr="C:\доки\Мои документы\РАБОТА\КОНКУРС\Профессия, которую я выбираю-2016\ПРОФЕССИЯ застав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86322"/>
            <a:ext cx="2417184" cy="1719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архив\Фестиваль 2016 фото\2016_03_02 Фестиваль рабочих профессий\preview_IMG_7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928934"/>
            <a:ext cx="2500330" cy="1666235"/>
          </a:xfrm>
          <a:prstGeom prst="rect">
            <a:avLst/>
          </a:prstGeom>
          <a:noFill/>
        </p:spPr>
      </p:pic>
      <p:pic>
        <p:nvPicPr>
          <p:cNvPr id="1028" name="Picture 4" descr="E:\Фотоархив\Фото 4 дек 15 СУЭК\IMG_69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928934"/>
            <a:ext cx="2564664" cy="1723440"/>
          </a:xfrm>
          <a:prstGeom prst="rect">
            <a:avLst/>
          </a:prstGeom>
          <a:noFill/>
        </p:spPr>
      </p:pic>
      <p:pic>
        <p:nvPicPr>
          <p:cNvPr id="1029" name="Picture 5" descr="E:\Фотоархив\Фото 4 дек 15 СУЭК\IMG_69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857760"/>
            <a:ext cx="3038329" cy="1582723"/>
          </a:xfrm>
          <a:prstGeom prst="rect">
            <a:avLst/>
          </a:prstGeom>
          <a:noFill/>
        </p:spPr>
      </p:pic>
      <p:pic>
        <p:nvPicPr>
          <p:cNvPr id="1030" name="Picture 6" descr="E:\Фотоархив\Фото 4 дек 15 СУЭК\IMG_7004.jpg"/>
          <p:cNvPicPr>
            <a:picLocks noChangeAspect="1" noChangeArrowheads="1"/>
          </p:cNvPicPr>
          <p:nvPr/>
        </p:nvPicPr>
        <p:blipFill>
          <a:blip r:embed="rId8" cstate="print"/>
          <a:srcRect t="8453" r="19827" b="8137"/>
          <a:stretch>
            <a:fillRect/>
          </a:stretch>
        </p:blipFill>
        <p:spPr bwMode="auto">
          <a:xfrm>
            <a:off x="3143240" y="4714884"/>
            <a:ext cx="2357454" cy="1972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40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963950"/>
          </a:xfrm>
        </p:spPr>
        <p:txBody>
          <a:bodyPr/>
          <a:lstStyle/>
          <a:p>
            <a:r>
              <a:rPr lang="ru-RU" sz="2100" dirty="0" smtClean="0"/>
              <a:t>Концепция </a:t>
            </a:r>
            <a:r>
              <a:rPr lang="ru-RU" sz="2100" dirty="0"/>
              <a:t>организационно-педагогического сопровождения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профессионального </a:t>
            </a:r>
            <a:r>
              <a:rPr lang="ru-RU" sz="2100" dirty="0"/>
              <a:t>самоопределения обучающихся в условиях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непрерывности образования</a:t>
            </a:r>
            <a:endParaRPr lang="ko-KR" altLang="en-US" sz="2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7504" y="969848"/>
            <a:ext cx="8822214" cy="5555367"/>
          </a:xfrm>
        </p:spPr>
        <p:txBody>
          <a:bodyPr wrap="square" lIns="72000" rIns="7200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Системность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комплексность деятельности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сопровождению 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 самоопределения</a:t>
            </a:r>
          </a:p>
          <a:p>
            <a:pPr indent="180000" algn="just">
              <a:spcBef>
                <a:spcPts val="0"/>
              </a:spcBef>
              <a:tabLst>
                <a:tab pos="0" algn="l"/>
              </a:tabLst>
            </a:pPr>
            <a:r>
              <a:rPr lang="ru-RU" sz="2100" dirty="0" smtClean="0"/>
              <a:t>В сопровождении профессионального самоопределения выделены</a:t>
            </a:r>
          </a:p>
          <a:p>
            <a:pPr indent="180000" algn="just">
              <a:spcBef>
                <a:spcPts val="0"/>
              </a:spcBef>
              <a:buFontTx/>
              <a:buChar char="-"/>
              <a:tabLst>
                <a:tab pos="0" algn="l"/>
              </a:tabLst>
            </a:pPr>
            <a:r>
              <a:rPr lang="ru-RU" sz="2100" b="1" dirty="0" err="1" smtClean="0"/>
              <a:t>микроуровень</a:t>
            </a:r>
            <a:r>
              <a:rPr lang="ru-RU" sz="2100" dirty="0" smtClean="0"/>
              <a:t> – психолого-педагогическое сопровождение проф.самоопределения – реализуется в непосредственном взаимодействии обучающегося с педагогом (профконсультантом, психологом, </a:t>
            </a:r>
            <a:r>
              <a:rPr lang="ru-RU" sz="2100" dirty="0" err="1" smtClean="0"/>
              <a:t>масте</a:t>
            </a:r>
            <a:r>
              <a:rPr lang="ru-RU" sz="2100" dirty="0" smtClean="0"/>
              <a:t>-  ром, представителем работодателя и т.д.);</a:t>
            </a:r>
          </a:p>
          <a:p>
            <a:pPr indent="180000" algn="just">
              <a:spcBef>
                <a:spcPts val="0"/>
              </a:spcBef>
              <a:buFontTx/>
              <a:buChar char="-"/>
              <a:tabLst>
                <a:tab pos="0" algn="l"/>
              </a:tabLst>
            </a:pPr>
            <a:r>
              <a:rPr lang="ru-RU" sz="2100" b="1" dirty="0" err="1" smtClean="0"/>
              <a:t>макроуровень</a:t>
            </a:r>
            <a:r>
              <a:rPr lang="ru-RU" sz="2100" b="1" dirty="0" smtClean="0"/>
              <a:t> </a:t>
            </a:r>
            <a:r>
              <a:rPr lang="ru-RU" sz="2100" dirty="0" smtClean="0"/>
              <a:t>- комплексное сопровождение </a:t>
            </a:r>
            <a:r>
              <a:rPr lang="ru-RU" sz="2100" dirty="0" err="1" smtClean="0"/>
              <a:t>проф.самоопределе</a:t>
            </a:r>
            <a:r>
              <a:rPr lang="ru-RU" sz="2100" dirty="0" smtClean="0"/>
              <a:t>-   </a:t>
            </a:r>
            <a:r>
              <a:rPr lang="ru-RU" sz="2100" dirty="0" err="1" smtClean="0"/>
              <a:t>ния</a:t>
            </a:r>
            <a:r>
              <a:rPr lang="ru-RU" sz="2100" dirty="0" smtClean="0"/>
              <a:t>, реализуемое на локальном, муниципальном и региональном                 уровнях  управления образованием и включающее в себя </a:t>
            </a:r>
            <a:r>
              <a:rPr lang="ru-RU" sz="2100" dirty="0" err="1" smtClean="0"/>
              <a:t>норматив-но-правовое</a:t>
            </a:r>
            <a:r>
              <a:rPr lang="ru-RU" sz="2100" dirty="0" smtClean="0"/>
              <a:t>, организационно-управленческое и ресурсное </a:t>
            </a:r>
            <a:r>
              <a:rPr lang="ru-RU" sz="2100" dirty="0" err="1" smtClean="0"/>
              <a:t>обеспе</a:t>
            </a:r>
            <a:r>
              <a:rPr lang="ru-RU" sz="2100" dirty="0" smtClean="0"/>
              <a:t>-  </a:t>
            </a:r>
            <a:r>
              <a:rPr lang="ru-RU" sz="2100" dirty="0" err="1" smtClean="0"/>
              <a:t>чение</a:t>
            </a:r>
            <a:r>
              <a:rPr lang="ru-RU" sz="2100" dirty="0" smtClean="0"/>
              <a:t> процесса.</a:t>
            </a:r>
            <a:endParaRPr lang="ru-RU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 algn="just">
              <a:spcBef>
                <a:spcPts val="0"/>
              </a:spcBef>
              <a:tabLst>
                <a:tab pos="0" algn="l"/>
              </a:tabLst>
            </a:pPr>
            <a:endParaRPr lang="ru-RU" sz="2100" dirty="0" smtClean="0"/>
          </a:p>
          <a:p>
            <a:pPr indent="180000" algn="just">
              <a:spcBef>
                <a:spcPts val="0"/>
              </a:spcBef>
              <a:tabLst>
                <a:tab pos="0" algn="l"/>
              </a:tabLst>
            </a:pPr>
            <a:r>
              <a:rPr lang="ru-RU" sz="2100" b="1" dirty="0" smtClean="0"/>
              <a:t>Согласование интересов личности, экономической сферы, </a:t>
            </a:r>
            <a:r>
              <a:rPr lang="ru-RU" sz="2100" b="1" dirty="0" err="1" smtClean="0"/>
              <a:t>общест-ва</a:t>
            </a:r>
            <a:r>
              <a:rPr lang="ru-RU" sz="2100" b="1" dirty="0" smtClean="0"/>
              <a:t> и государства </a:t>
            </a:r>
            <a:r>
              <a:rPr lang="ru-RU" sz="2100" dirty="0" smtClean="0"/>
              <a:t>должно рассматриваться как конечный результат и как центральный показатель эффективности деятельности по </a:t>
            </a:r>
            <a:r>
              <a:rPr lang="ru-RU" sz="2100" dirty="0" err="1" smtClean="0"/>
              <a:t>сопро-вождению</a:t>
            </a:r>
            <a:r>
              <a:rPr lang="ru-RU" sz="2100" dirty="0" smtClean="0"/>
              <a:t> профессионального самоопределения обучающихся.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 bwMode="auto">
          <a:xfrm>
            <a:off x="8715375" y="6500813"/>
            <a:ext cx="428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altLang="ko-KR" b="1" dirty="0">
                <a:solidFill>
                  <a:srgbClr val="111111"/>
                </a:solidFill>
                <a:latin typeface="+mn-lt"/>
              </a:rPr>
              <a:t>2</a:t>
            </a:r>
            <a:endParaRPr lang="en-US" altLang="ko-KR" b="1" dirty="0">
              <a:solidFill>
                <a:srgbClr val="11111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514"/>
          </a:xfrm>
        </p:spPr>
        <p:txBody>
          <a:bodyPr/>
          <a:lstStyle/>
          <a:p>
            <a:r>
              <a:rPr lang="ru-RU" altLang="ko-KR" sz="2000" dirty="0" smtClean="0"/>
              <a:t>Результаты</a:t>
            </a:r>
            <a:r>
              <a:rPr lang="en-US" altLang="ko-KR" sz="2000" dirty="0" smtClean="0"/>
              <a:t> </a:t>
            </a:r>
            <a:r>
              <a:rPr lang="ru-RU" sz="2000" dirty="0"/>
              <a:t>мониторинга состояния сопровождения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профессионального </a:t>
            </a:r>
            <a:r>
              <a:rPr lang="ru-RU" sz="2000" dirty="0"/>
              <a:t>самоопределения обучающихся </a:t>
            </a:r>
            <a:r>
              <a:rPr lang="ru-RU" sz="2000" dirty="0" smtClean="0"/>
              <a:t>организаций </a:t>
            </a:r>
            <a:br>
              <a:rPr lang="ru-RU" sz="2000" dirty="0" smtClean="0"/>
            </a:br>
            <a:r>
              <a:rPr lang="ru-RU" sz="2000" dirty="0" smtClean="0"/>
              <a:t>общего </a:t>
            </a:r>
            <a:r>
              <a:rPr lang="ru-RU" sz="2000" dirty="0"/>
              <a:t>и профессионального образования Кемеровской </a:t>
            </a:r>
            <a:r>
              <a:rPr lang="ru-RU" sz="2000" dirty="0" smtClean="0"/>
              <a:t>области</a:t>
            </a:r>
            <a:endParaRPr lang="ko-KR" altLang="en-US" sz="2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247438859"/>
              </p:ext>
            </p:extLst>
          </p:nvPr>
        </p:nvGraphicFramePr>
        <p:xfrm>
          <a:off x="179512" y="1124744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3"/>
          <p:cNvSpPr txBox="1">
            <a:spLocks/>
          </p:cNvSpPr>
          <p:nvPr/>
        </p:nvSpPr>
        <p:spPr bwMode="auto">
          <a:xfrm>
            <a:off x="8715375" y="6500813"/>
            <a:ext cx="428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altLang="ko-KR" b="1" dirty="0" smtClean="0">
                <a:solidFill>
                  <a:srgbClr val="111111"/>
                </a:solidFill>
                <a:latin typeface="+mn-lt"/>
              </a:rPr>
              <a:t>3</a:t>
            </a:r>
            <a:endParaRPr lang="en-US" altLang="ko-KR" b="1" dirty="0">
              <a:solidFill>
                <a:srgbClr val="11111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07330" cy="908720"/>
          </a:xfrm>
        </p:spPr>
        <p:txBody>
          <a:bodyPr/>
          <a:lstStyle/>
          <a:p>
            <a:r>
              <a:rPr lang="ru-RU" sz="2100" dirty="0" smtClean="0"/>
              <a:t>Востребованные формы </a:t>
            </a:r>
            <a:r>
              <a:rPr lang="ru-RU" sz="2100" dirty="0"/>
              <a:t>повышения квалификации в области </a:t>
            </a:r>
            <a:r>
              <a:rPr lang="ru-RU" sz="2100" dirty="0" smtClean="0"/>
              <a:t>профессиональной ориентации</a:t>
            </a:r>
            <a:endParaRPr lang="ru-RU" sz="21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667659740"/>
              </p:ext>
            </p:extLst>
          </p:nvPr>
        </p:nvGraphicFramePr>
        <p:xfrm>
          <a:off x="107504" y="980728"/>
          <a:ext cx="864096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 txBox="1">
            <a:spLocks/>
          </p:cNvSpPr>
          <p:nvPr/>
        </p:nvSpPr>
        <p:spPr bwMode="auto">
          <a:xfrm>
            <a:off x="8715375" y="6500813"/>
            <a:ext cx="428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altLang="ko-KR" b="1" dirty="0" smtClean="0">
                <a:solidFill>
                  <a:srgbClr val="111111"/>
                </a:solidFill>
                <a:latin typeface="+mn-lt"/>
              </a:rPr>
              <a:t>4</a:t>
            </a:r>
            <a:endParaRPr lang="en-US" altLang="ko-KR" b="1" dirty="0">
              <a:solidFill>
                <a:srgbClr val="11111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5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1884"/>
          </a:xfrm>
        </p:spPr>
        <p:txBody>
          <a:bodyPr wrap="square" lIns="72000" rIns="72000">
            <a:spAutoFit/>
          </a:bodyPr>
          <a:lstStyle/>
          <a:p>
            <a:r>
              <a:rPr lang="ru-RU" sz="1900" dirty="0" smtClean="0"/>
              <a:t>ФЕДЕРАЛЬНАЯ ЭКСПЕРИМЕНТАЛЬНАЯ ПЛОЩАДКА </a:t>
            </a:r>
            <a:r>
              <a:rPr lang="ru-RU" sz="1900" dirty="0"/>
              <a:t>ФГАУ «ФИРО»</a:t>
            </a:r>
            <a:br>
              <a:rPr lang="ru-RU" sz="1900" dirty="0"/>
            </a:br>
            <a:r>
              <a:rPr lang="ru-RU" sz="1900" dirty="0"/>
              <a:t>«Разработка и апробация региональной модели </a:t>
            </a:r>
            <a:r>
              <a:rPr lang="ru-RU" sz="1900" dirty="0" smtClean="0"/>
              <a:t>организационно-</a:t>
            </a:r>
            <a:br>
              <a:rPr lang="ru-RU" sz="1900" dirty="0" smtClean="0"/>
            </a:br>
            <a:r>
              <a:rPr lang="ru-RU" sz="1900" dirty="0" smtClean="0"/>
              <a:t>педагогического </a:t>
            </a:r>
            <a:r>
              <a:rPr lang="ru-RU" sz="1900" dirty="0"/>
              <a:t>сопровождения профессионального самоопределения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обучающихся </a:t>
            </a:r>
            <a:r>
              <a:rPr lang="ru-RU" sz="1900" dirty="0"/>
              <a:t>в учреждениях общего и профессионального образования»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5720" y="1214422"/>
            <a:ext cx="8678768" cy="3643338"/>
          </a:xfrm>
        </p:spPr>
        <p:txBody>
          <a:bodyPr lIns="72000" anchor="t"/>
          <a:lstStyle/>
          <a:p>
            <a:pPr indent="180000" algn="just" defTabSz="720000">
              <a:spcBef>
                <a:spcPts val="0"/>
              </a:spcBef>
              <a:tabLst>
                <a:tab pos="0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эксперименте по апробации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 сопровождения профессионального     самоопределения обучающихся приняли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                         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Ленинск-Кузнецкого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«Средняя общеобразовательная школа № 1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indent="18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«Основная общеобразовательная школа № 73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indent="18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ГПОУ 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«Ленинск-Кузнецкий политехнический техникум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indent="18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ГКПОУ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Ленинск-Кузнецкий горнотехнический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техникум;</a:t>
            </a:r>
          </a:p>
          <a:p>
            <a:pPr indent="18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ДПО «Научно-методический центр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indent="18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«Центр психолого-медико-социального сопровождения»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>
              <a:spcBef>
                <a:spcPts val="0"/>
              </a:spcBef>
              <a:tabLst>
                <a:tab pos="0" algn="l"/>
              </a:tabLst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«Кузбасский РЦППМС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»);</a:t>
            </a:r>
          </a:p>
          <a:p>
            <a:pPr indent="180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подготовки и развития персонала АО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«СУЭК - Кузбасс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 bwMode="auto">
          <a:xfrm>
            <a:off x="8715375" y="6500813"/>
            <a:ext cx="4286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altLang="ko-KR" b="1" dirty="0" smtClean="0">
                <a:solidFill>
                  <a:srgbClr val="111111"/>
                </a:solidFill>
                <a:latin typeface="+mn-lt"/>
              </a:rPr>
              <a:t>5</a:t>
            </a:r>
            <a:endParaRPr lang="en-US" altLang="ko-KR" b="1" dirty="0">
              <a:solidFill>
                <a:srgbClr val="111111"/>
              </a:solidFill>
              <a:latin typeface="+mn-lt"/>
            </a:endParaRPr>
          </a:p>
        </p:txBody>
      </p:sp>
      <p:pic>
        <p:nvPicPr>
          <p:cNvPr id="1026" name="Picture 2" descr="E:\Фотоархив\ФЭП 5 ноября 15\IMG_6884.jpg"/>
          <p:cNvPicPr>
            <a:picLocks noChangeAspect="1" noChangeArrowheads="1"/>
          </p:cNvPicPr>
          <p:nvPr/>
        </p:nvPicPr>
        <p:blipFill>
          <a:blip r:embed="rId4" cstate="print"/>
          <a:srcRect t="11481" b="5057"/>
          <a:stretch>
            <a:fillRect/>
          </a:stretch>
        </p:blipFill>
        <p:spPr bwMode="auto">
          <a:xfrm>
            <a:off x="2143108" y="4357694"/>
            <a:ext cx="5253338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5870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/>
        </p:nvGraphicFramePr>
        <p:xfrm>
          <a:off x="285720" y="975574"/>
          <a:ext cx="8643998" cy="552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7" name="Номер слайда 4"/>
          <p:cNvSpPr txBox="1">
            <a:spLocks/>
          </p:cNvSpPr>
          <p:nvPr/>
        </p:nvSpPr>
        <p:spPr bwMode="auto">
          <a:xfrm>
            <a:off x="8715375" y="6429375"/>
            <a:ext cx="3286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A10E544-6CA8-43A4-8538-B56BB9053845}" type="slidenum">
              <a:rPr lang="ru-RU" sz="1600" b="1">
                <a:solidFill>
                  <a:srgbClr val="000000"/>
                </a:solidFill>
              </a:rPr>
              <a:pPr algn="r"/>
              <a:t>6</a:t>
            </a:fld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313" y="2928938"/>
            <a:ext cx="38877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МОДЕРНИЗАЦИЯ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ИНСТИТУТА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НАСТАВНИЧЕСТВА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2928926" y="1357298"/>
            <a:ext cx="2952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cs typeface="Times New Roman" pitchFamily="18" charset="0"/>
              </a:rPr>
              <a:t>1 ЭТАП: 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  <a:cs typeface="Times New Roman" pitchFamily="18" charset="0"/>
              </a:rPr>
              <a:t>РАЗРАБОТКА 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  <a:cs typeface="Times New Roman" pitchFamily="18" charset="0"/>
              </a:rPr>
              <a:t>ПРОГРАММЫ РАБОТЫ</a:t>
            </a:r>
          </a:p>
          <a:p>
            <a:pPr algn="ctr"/>
            <a:r>
              <a:rPr lang="ru-RU" sz="1600" b="1" dirty="0">
                <a:solidFill>
                  <a:schemeClr val="accent2"/>
                </a:solidFill>
                <a:cs typeface="Times New Roman" pitchFamily="18" charset="0"/>
              </a:rPr>
              <a:t> С НАСТАВНИКАМИ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6150" name="Rectangle 1"/>
          <p:cNvSpPr>
            <a:spLocks noChangeArrowheads="1"/>
          </p:cNvSpPr>
          <p:nvPr/>
        </p:nvSpPr>
        <p:spPr bwMode="auto">
          <a:xfrm>
            <a:off x="6357950" y="1072457"/>
            <a:ext cx="25003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>
              <a:buFont typeface="Verdana" pitchFamily="34" charset="0"/>
              <a:buAutoNum type="arabicPeriod"/>
            </a:pPr>
            <a:r>
              <a:rPr lang="ru-RU" sz="1400" dirty="0">
                <a:solidFill>
                  <a:schemeClr val="accent2"/>
                </a:solidFill>
                <a:cs typeface="Times New Roman" pitchFamily="18" charset="0"/>
              </a:rPr>
              <a:t>Формирование рабочей группы и плана проекта</a:t>
            </a:r>
          </a:p>
          <a:p>
            <a:pPr marL="228600" indent="-228600">
              <a:buFont typeface="Verdana" pitchFamily="34" charset="0"/>
              <a:buAutoNum type="arabicPeriod"/>
            </a:pPr>
            <a:r>
              <a:rPr lang="ru-RU" sz="1400" dirty="0">
                <a:solidFill>
                  <a:schemeClr val="accent2"/>
                </a:solidFill>
                <a:cs typeface="Times New Roman" pitchFamily="18" charset="0"/>
              </a:rPr>
              <a:t>Семинар для специалистов учебных пунктов и наставников-экспертов (чему учить наставника)</a:t>
            </a:r>
          </a:p>
          <a:p>
            <a:pPr marL="228600" indent="-228600">
              <a:buFont typeface="Verdana" pitchFamily="34" charset="0"/>
              <a:buAutoNum type="arabicPeriod"/>
            </a:pPr>
            <a:r>
              <a:rPr lang="ru-RU" sz="1400" dirty="0">
                <a:solidFill>
                  <a:schemeClr val="accent2"/>
                </a:solidFill>
                <a:cs typeface="Times New Roman" pitchFamily="18" charset="0"/>
              </a:rPr>
              <a:t>Критерии отбора в наставники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6286500" y="3143250"/>
            <a:ext cx="25209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7F7F7F"/>
                </a:solidFill>
                <a:cs typeface="Times New Roman" pitchFamily="18" charset="0"/>
              </a:rPr>
              <a:t>2 ЭТАП:  </a:t>
            </a:r>
          </a:p>
          <a:p>
            <a:pPr algn="ctr"/>
            <a:r>
              <a:rPr lang="ru-RU" sz="1600" b="1">
                <a:solidFill>
                  <a:srgbClr val="7F7F7F"/>
                </a:solidFill>
                <a:cs typeface="Times New Roman" pitchFamily="18" charset="0"/>
              </a:rPr>
              <a:t>ПОДГОТОВКА ОБУЧЕНИЯ НАСТАВНИКОВ</a:t>
            </a:r>
            <a:endParaRPr lang="ru-RU" sz="2400">
              <a:solidFill>
                <a:srgbClr val="7F7F7F"/>
              </a:solidFill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6227763" y="4545013"/>
            <a:ext cx="2520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>
              <a:buFont typeface="Verdana" pitchFamily="34" charset="0"/>
              <a:buAutoNum type="arabicPeriod"/>
            </a:pPr>
            <a:r>
              <a:rPr lang="ru-RU" sz="1400" dirty="0">
                <a:solidFill>
                  <a:srgbClr val="516F73"/>
                </a:solidFill>
                <a:cs typeface="Times New Roman" pitchFamily="18" charset="0"/>
              </a:rPr>
              <a:t>Программа обучения наставников, методика преподавания.</a:t>
            </a:r>
            <a:endParaRPr lang="ru-RU" sz="1000" dirty="0">
              <a:solidFill>
                <a:srgbClr val="516F73"/>
              </a:solidFill>
            </a:endParaRPr>
          </a:p>
          <a:p>
            <a:pPr marL="228600" indent="-228600" eaLnBrk="0" hangingPunct="0">
              <a:buFont typeface="Verdana" pitchFamily="34" charset="0"/>
              <a:buAutoNum type="arabicPeriod"/>
            </a:pPr>
            <a:r>
              <a:rPr lang="ru-RU" sz="1400" dirty="0">
                <a:solidFill>
                  <a:srgbClr val="516F73"/>
                </a:solidFill>
                <a:cs typeface="Times New Roman" pitchFamily="18" charset="0"/>
              </a:rPr>
              <a:t>Отбор в наставники</a:t>
            </a:r>
            <a:endParaRPr lang="ru-RU" sz="1000" dirty="0">
              <a:solidFill>
                <a:srgbClr val="516F73"/>
              </a:solidFill>
            </a:endParaRPr>
          </a:p>
          <a:p>
            <a:pPr marL="228600" indent="-228600" eaLnBrk="0" hangingPunct="0">
              <a:buFont typeface="Verdana" pitchFamily="34" charset="0"/>
              <a:buAutoNum type="arabicPeriod"/>
            </a:pPr>
            <a:r>
              <a:rPr lang="ru-RU" sz="1400" dirty="0">
                <a:solidFill>
                  <a:srgbClr val="516F73"/>
                </a:solidFill>
                <a:cs typeface="Times New Roman" pitchFamily="18" charset="0"/>
              </a:rPr>
              <a:t>Инструменты оценки эффективности программы</a:t>
            </a:r>
            <a:endParaRPr lang="ru-RU" sz="2000" dirty="0">
              <a:solidFill>
                <a:srgbClr val="516F73"/>
              </a:solidFill>
            </a:endParaRP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3071813" y="4572000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7F7F7F"/>
                </a:solidFill>
                <a:cs typeface="Times New Roman" pitchFamily="18" charset="0"/>
              </a:rPr>
              <a:t>3 ЭТАП: </a:t>
            </a:r>
          </a:p>
          <a:p>
            <a:pPr algn="ctr"/>
            <a:r>
              <a:rPr lang="ru-RU" sz="1600" b="1">
                <a:solidFill>
                  <a:srgbClr val="7F7F7F"/>
                </a:solidFill>
                <a:cs typeface="Times New Roman" pitchFamily="18" charset="0"/>
              </a:rPr>
              <a:t>ПРОИЗВОДСТВЕННЫЙ</a:t>
            </a:r>
            <a:endParaRPr lang="ru-RU" sz="2400">
              <a:solidFill>
                <a:srgbClr val="7F7F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50" y="4572000"/>
            <a:ext cx="24288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Обучение/повышение квалификации наставников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Производственная практика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Отчеты по практике</a:t>
            </a:r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285750" y="3286125"/>
            <a:ext cx="2051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7F7F7F"/>
                </a:solidFill>
                <a:cs typeface="Times New Roman" pitchFamily="18" charset="0"/>
              </a:rPr>
              <a:t>4 ЭТАП: АНАЛИТИЧЕСКИЙ</a:t>
            </a:r>
            <a:endParaRPr lang="ru-RU" sz="2400">
              <a:solidFill>
                <a:srgbClr val="7F7F7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1000125"/>
            <a:ext cx="2627313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Оценка эффективности наставника,  подготовки студента, программы наставничества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Коррекция программы, подготовка очередного цикла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285750"/>
            <a:ext cx="75723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ГБУ ДПО«КРИРПО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» 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АО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СУЭК-Кузбасс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Организация социального партнерства</a:t>
            </a: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214282" y="785794"/>
            <a:ext cx="8786874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ДПП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как процесс формирования личности 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моло-дого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работника» (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72ч.),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направленная на формирование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професси-ональных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 специалистов учебных пунктов и 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ков-экспертов АО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СУЭК-Кузбасс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области разработки и 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реализа-ции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по организации подготовки наставников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 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дых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и выпускников профессиональных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организаций. </a:t>
            </a:r>
            <a:endParaRPr lang="ru-RU" sz="21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ДПП «Наставничество. Организация производственного обучения и  оценка его эффективности (36ч.)</a:t>
            </a:r>
            <a:endParaRPr lang="ru-RU" sz="21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 bwMode="auto">
          <a:xfrm>
            <a:off x="8694738" y="6500813"/>
            <a:ext cx="4492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altLang="ko-KR" b="1" dirty="0" smtClean="0">
                <a:solidFill>
                  <a:srgbClr val="111111"/>
                </a:solidFill>
                <a:latin typeface="+mn-lt"/>
              </a:rPr>
              <a:t>7</a:t>
            </a:r>
            <a:endParaRPr lang="en-US" altLang="ko-KR" b="1" dirty="0">
              <a:solidFill>
                <a:srgbClr val="111111"/>
              </a:solidFill>
              <a:latin typeface="+mn-lt"/>
            </a:endParaRPr>
          </a:p>
        </p:txBody>
      </p:sp>
      <p:pic>
        <p:nvPicPr>
          <p:cNvPr id="1026" name="Picture 2" descr="D:\Мои документы\Мои документы\КРИРПО\Фотоархив\ФотоСУЭК\DSC_0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00504"/>
            <a:ext cx="2749524" cy="2071702"/>
          </a:xfrm>
          <a:prstGeom prst="rect">
            <a:avLst/>
          </a:prstGeom>
          <a:noFill/>
        </p:spPr>
      </p:pic>
      <p:pic>
        <p:nvPicPr>
          <p:cNvPr id="1027" name="Picture 3" descr="D:\Мои документы\Мои документы\КРИРПО\Фотоархив\Фестиваль Круглый стол 13 марта 15\IMG_49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2689220" cy="2071702"/>
          </a:xfrm>
          <a:prstGeom prst="rect">
            <a:avLst/>
          </a:prstGeom>
          <a:noFill/>
        </p:spPr>
      </p:pic>
      <p:pic>
        <p:nvPicPr>
          <p:cNvPr id="30727" name="Picture 9" descr="E:\Фотоархив\ФотоСУЭК\ФотоСУЭК\IMG_2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71942"/>
            <a:ext cx="3500437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Критерии и показатели результативности наставника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643937" cy="5572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000" b="1" i="1" smtClean="0"/>
          </a:p>
          <a:p>
            <a:pPr>
              <a:buFont typeface="Wingdings" pitchFamily="2" charset="2"/>
              <a:buNone/>
            </a:pPr>
            <a:endParaRPr lang="ru-RU" sz="20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785794"/>
          <a:ext cx="8715375" cy="6005617"/>
        </p:xfrm>
        <a:graphic>
          <a:graphicData uri="http://schemas.openxmlformats.org/drawingml/2006/table">
            <a:tbl>
              <a:tblPr/>
              <a:tblGrid>
                <a:gridCol w="73025"/>
                <a:gridCol w="1284288"/>
                <a:gridCol w="3643312"/>
                <a:gridCol w="371475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Измерители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Освоение профессиональных компетенций практикантом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соответствие требованиям ЕКТС по профессии;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несоответствие требованиям ЕКТС по профессии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прохождение практики (оценка);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сдача квалификационной пробы (присвоение разряда);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сдача экзамена (зачет/оценка);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защита выпускной квалификационной работы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Способность к обучению практиканта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доступность изложения материала;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планирование, контроль и оценка деятельности практиканта;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создание благоприятной обстановки для прохождения студентами практики;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своевременность и качество заполнения документов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анализ дневника практиканта;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составление и выполнение наряд-путевки;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анкета удовлетворенности прохождением практики;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соблюдение сроков и требований к заполнению студентами документов по практики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4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требований техники безопасности и правил внутреннего трудового распорядка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соответствие требованиям охраны труда и  промышленной  безопасности, правилам  эксплуатации оборудования и правилам  внутреннего трудового распорядка предприятия;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несоответствие  требованиям охраны труда и  промышленной  безопасности, правилам  эксплуатации оборудования и правилам  внутреннего трудового распорядка предприятия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отсутствие нарушений техники безопасности и правил  внутреннего трудового распорядка предприятия наставником;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отсутствие нарушений техники безопасности и правил  внутреннего трудового распорядка предприятия студентом-практикантом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лояльности к компании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информирование практикантов об истории,  традициях предприятия, передовиках производства, современных производственных технологиях и т.д.;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приобщение практикантов к корпоративной культуре предприятия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участие наставника в общественной деятельности предприятия;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анкеты;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участие практиканта в общественной деятельности предприятия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Стремление к профессиональному и личностному росту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инициативность, заинтересованность в наставничестве;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участие наставника в профессиональных конкурсах, выставках и др.;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производственные показатели наставника и практиканта;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повышение квалификации наставника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количество практикантов в год, закрепленных за наставником;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документ об участии (победитель, участник);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производственная норма;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документ о повышении квалификации</a:t>
                      </a:r>
                    </a:p>
                  </a:txBody>
                  <a:tcPr marL="18661" marR="186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3" name="Номер слайда 4"/>
          <p:cNvSpPr txBox="1">
            <a:spLocks/>
          </p:cNvSpPr>
          <p:nvPr/>
        </p:nvSpPr>
        <p:spPr bwMode="auto">
          <a:xfrm>
            <a:off x="8715375" y="657225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0E0E93-820B-4391-A3ED-5F5EBDC52D9D}" type="slidenum">
              <a:rPr lang="ru-RU" sz="1600" b="1">
                <a:solidFill>
                  <a:srgbClr val="000000"/>
                </a:solidFill>
              </a:rPr>
              <a:pPr algn="r"/>
              <a:t>8</a:t>
            </a:fld>
            <a:endParaRPr lang="ru-RU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695348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Критерии и показатели  результативности практиканта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(производственное обучение - 3 курс)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000125"/>
          <a:ext cx="8643937" cy="5772150"/>
        </p:xfrm>
        <a:graphic>
          <a:graphicData uri="http://schemas.openxmlformats.org/drawingml/2006/table">
            <a:tbl>
              <a:tblPr/>
              <a:tblGrid>
                <a:gridCol w="285750"/>
                <a:gridCol w="2286000"/>
                <a:gridCol w="3786187"/>
                <a:gridCol w="22860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Измерители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1F528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профессиональных навыков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Соответствие требованиям ЕКТС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Квалификационные  испытания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1F528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профессионально важных качеств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2.1.Соблюдение  производственной и трудовой дисциплины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Табель выходов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2.2.Проявление активности, дисциплинированности  и ответственности в ходе производственного обучения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Анкета наставника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 Прохождение  производственного обучения  в указанные учебным графиком сроки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 учебного пункта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528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 лояльности к компании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Знакомство с корпоративной  культурой  компании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центра подготовки и развития персонала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528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528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  Повышение  мотивации  к получению  выбранной профессии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Участие в  производственной, общественной  жизни  бригады (компании)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528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безопасного поведения  на  производстве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  Знание действующих требований охраны труда и  промышленной  безопасности, правил эксплуатации оборудования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 экзамена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528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528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 Своевременное  прохождение  вводного и первичного  инструктажа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528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 инструктажа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9"/>
                    </a:solidFill>
                  </a:tcPr>
                </a:tc>
              </a:tr>
            </a:tbl>
          </a:graphicData>
        </a:graphic>
      </p:graphicFrame>
      <p:sp>
        <p:nvSpPr>
          <p:cNvPr id="14383" name="Номер слайда 4"/>
          <p:cNvSpPr txBox="1">
            <a:spLocks/>
          </p:cNvSpPr>
          <p:nvPr/>
        </p:nvSpPr>
        <p:spPr bwMode="auto">
          <a:xfrm>
            <a:off x="8715375" y="657225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D117F8C-AA37-4220-ABB3-4F7188A67715}" type="slidenum">
              <a:rPr lang="ru-RU" sz="1600" b="1">
                <a:solidFill>
                  <a:srgbClr val="000000"/>
                </a:solidFill>
              </a:rPr>
              <a:pPr algn="r"/>
              <a:t>9</a:t>
            </a:fld>
            <a:endParaRPr lang="ru-RU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1393</Words>
  <Application>Microsoft Office PowerPoint</Application>
  <PresentationFormat>Экран (4:3)</PresentationFormat>
  <Paragraphs>201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Слайд 1</vt:lpstr>
      <vt:lpstr>Концепция организационно-педагогического сопровождения  профессионального самоопределения обучающихся в условиях  непрерывности образования</vt:lpstr>
      <vt:lpstr>Результаты мониторинга состояния сопровождения  профессионального самоопределения обучающихся организаций  общего и профессионального образования Кемеровской области</vt:lpstr>
      <vt:lpstr>Востребованные формы повышения квалификации в области профессиональной ориентации</vt:lpstr>
      <vt:lpstr>ФЕДЕРАЛЬНАЯ ЭКСПЕРИМЕНТАЛЬНАЯ ПЛОЩАДКА ФГАУ «ФИРО» «Разработка и апробация региональной модели организационно- педагогического сопровождения профессионального самоопределения  обучающихся в учреждениях общего и профессионального образования»</vt:lpstr>
      <vt:lpstr>Слайд 6</vt:lpstr>
      <vt:lpstr>Организация социального партнерства</vt:lpstr>
      <vt:lpstr>Критерии и показатели результативности наставника</vt:lpstr>
      <vt:lpstr>Критерии и показатели  результативности практиканта  (производственное обучение - 3 курс)</vt:lpstr>
      <vt:lpstr>Результаты взаимодействия ОО с АО «СУЭК-Кузбасс» </vt:lpstr>
      <vt:lpstr>Конкурс проектов школьников  «СУЭК-Кузбасс»: моя Компания, мой Город»</vt:lpstr>
      <vt:lpstr>Социальное партнерство ГБУ ДПО «КРИРПО»  и  АО «СУЭК-Кузбасс»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Актовый</cp:lastModifiedBy>
  <cp:revision>68</cp:revision>
  <dcterms:created xsi:type="dcterms:W3CDTF">2014-04-01T16:35:38Z</dcterms:created>
  <dcterms:modified xsi:type="dcterms:W3CDTF">2016-09-27T05:56:21Z</dcterms:modified>
</cp:coreProperties>
</file>