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/>
        </p:blipFill>
        <p:spPr bwMode="auto">
          <a:xfrm>
            <a:off x="683640" y="2997000"/>
            <a:ext cx="2519640" cy="136728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689040" y="476640"/>
            <a:ext cx="7842600" cy="2045520"/>
          </a:xfrm>
          <a:prstGeom prst="rect">
            <a:avLst/>
          </a:prstGeom>
          <a:noFill/>
          <a:ln>
            <a:noFill/>
          </a:ln>
          <a:effectLst>
            <a:outerShdw blurRad="50800" dist="38160" algn="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 lang="ru-RU" sz="36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Актуальные вопросы создания специальных условий проведения ГИА</a:t>
            </a:r>
            <a:r>
              <a:rPr/>
              <a:t/>
            </a:r>
            <a:br>
              <a:rPr/>
            </a:br>
            <a:endParaRPr lang="ru-RU" sz="3600" b="0" strike="noStrike" spc="-1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5436000" y="3427200"/>
            <a:ext cx="3707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</a:t>
            </a:r>
            <a:r>
              <a:rPr lang="ru-RU" sz="1800" b="1" strike="noStrike" spc="-1">
                <a:solidFill>
                  <a:srgbClr val="002060"/>
                </a:solidFill>
                <a:latin typeface="Calibri"/>
                <a:ea typeface="DejaVu Sans"/>
              </a:rPr>
              <a:t>Руководитель ЦПМПК: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2060"/>
                </a:solidFill>
                <a:latin typeface="Calibri"/>
                <a:ea typeface="DejaVu Sans"/>
              </a:rPr>
              <a:t>                     Мхитарян Е.В.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3"/>
          <a:srcRect l="14908" t="16398"/>
          <a:stretch/>
        </p:blipFill>
        <p:spPr bwMode="auto">
          <a:xfrm>
            <a:off x="185760" y="4365000"/>
            <a:ext cx="3233160" cy="2382120"/>
          </a:xfrm>
          <a:prstGeom prst="rect">
            <a:avLst/>
          </a:prstGeom>
          <a:ln>
            <a:noFill/>
          </a:ln>
        </p:spPr>
      </p:pic>
      <p:pic>
        <p:nvPicPr>
          <p:cNvPr id="8" name="Picture 4"/>
          <p:cNvPicPr/>
          <p:nvPr/>
        </p:nvPicPr>
        <p:blipFill>
          <a:blip r:embed="rId4"/>
          <a:srcRect l="22306"/>
          <a:stretch/>
        </p:blipFill>
        <p:spPr bwMode="auto">
          <a:xfrm>
            <a:off x="3420000" y="4339080"/>
            <a:ext cx="2807640" cy="2404800"/>
          </a:xfrm>
          <a:prstGeom prst="rect">
            <a:avLst/>
          </a:prstGeom>
          <a:ln>
            <a:noFill/>
          </a:ln>
        </p:spPr>
      </p:pic>
      <p:pic>
        <p:nvPicPr>
          <p:cNvPr id="9" name="Picture 5"/>
          <p:cNvPicPr/>
          <p:nvPr/>
        </p:nvPicPr>
        <p:blipFill>
          <a:blip r:embed="rId5"/>
          <a:srcRect l="4911" t="1198" r="9101"/>
          <a:stretch/>
        </p:blipFill>
        <p:spPr bwMode="auto">
          <a:xfrm>
            <a:off x="6243840" y="4365000"/>
            <a:ext cx="2761560" cy="2382120"/>
          </a:xfrm>
          <a:prstGeom prst="rect">
            <a:avLst/>
          </a:prstGeom>
          <a:ln>
            <a:noFill/>
          </a:ln>
        </p:spPr>
      </p:pic>
      <p:sp>
        <p:nvSpPr>
          <p:cNvPr id="10" name="Line 3"/>
          <p:cNvSpPr/>
          <p:nvPr/>
        </p:nvSpPr>
        <p:spPr bwMode="auto">
          <a:xfrm>
            <a:off x="185760" y="4338720"/>
            <a:ext cx="8778600" cy="0"/>
          </a:xfrm>
          <a:prstGeom prst="line">
            <a:avLst/>
          </a:prstGeom>
          <a:ln>
            <a:solidFill>
              <a:schemeClr val="accent1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Line 4"/>
          <p:cNvSpPr/>
          <p:nvPr/>
        </p:nvSpPr>
        <p:spPr bwMode="auto">
          <a:xfrm>
            <a:off x="3419640" y="4338720"/>
            <a:ext cx="0" cy="2409120"/>
          </a:xfrm>
          <a:prstGeom prst="line">
            <a:avLst/>
          </a:prstGeom>
          <a:ln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Line 5"/>
          <p:cNvSpPr/>
          <p:nvPr/>
        </p:nvSpPr>
        <p:spPr bwMode="auto">
          <a:xfrm>
            <a:off x="6219000" y="4338720"/>
            <a:ext cx="0" cy="2409120"/>
          </a:xfrm>
          <a:prstGeom prst="line">
            <a:avLst/>
          </a:prstGeom>
          <a:ln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Line 6"/>
          <p:cNvSpPr/>
          <p:nvPr/>
        </p:nvSpPr>
        <p:spPr bwMode="auto">
          <a:xfrm>
            <a:off x="185760" y="6747840"/>
            <a:ext cx="8778600" cy="0"/>
          </a:xfrm>
          <a:prstGeom prst="line">
            <a:avLst/>
          </a:prstGeom>
          <a:ln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Line 7"/>
          <p:cNvSpPr/>
          <p:nvPr/>
        </p:nvSpPr>
        <p:spPr bwMode="auto">
          <a:xfrm>
            <a:off x="191880" y="4335480"/>
            <a:ext cx="0" cy="2409120"/>
          </a:xfrm>
          <a:prstGeom prst="line">
            <a:avLst/>
          </a:prstGeom>
          <a:ln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Line 8"/>
          <p:cNvSpPr/>
          <p:nvPr/>
        </p:nvSpPr>
        <p:spPr bwMode="auto">
          <a:xfrm>
            <a:off x="9005760" y="4338720"/>
            <a:ext cx="0" cy="2409120"/>
          </a:xfrm>
          <a:prstGeom prst="line">
            <a:avLst/>
          </a:prstGeom>
          <a:ln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/>
          <p:nvPr/>
        </p:nvPicPr>
        <p:blipFill>
          <a:blip r:embed="rId2"/>
          <a:stretch/>
        </p:blipFill>
        <p:spPr bwMode="auto">
          <a:xfrm>
            <a:off x="251640" y="1845000"/>
            <a:ext cx="4220280" cy="422028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683640" y="664560"/>
            <a:ext cx="8064000" cy="1187280"/>
          </a:xfrm>
          <a:prstGeom prst="rect">
            <a:avLst/>
          </a:prstGeom>
          <a:ln w="6480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Основанием для организации экзамена на дому, в медицинской организации являются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заключение медицинской организации и рекомендации ПМПК.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6" name="Picture 10"/>
          <p:cNvPicPr/>
          <p:nvPr/>
        </p:nvPicPr>
        <p:blipFill>
          <a:blip r:embed="rId3"/>
          <a:stretch/>
        </p:blipFill>
        <p:spPr bwMode="auto">
          <a:xfrm>
            <a:off x="4689720" y="2349000"/>
            <a:ext cx="3584519" cy="35845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07640" y="116640"/>
            <a:ext cx="8856396" cy="5987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Для участников ГИА с ограниченными возможностями здоровья (при предъявлении копии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рекомендации ПМПК), для участников ГИА -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детей-инвалидов и инвалидов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(при предъявлении справки, подтверждающей инвалидность) создаются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следующие условия проведения ГИА: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- </a:t>
            </a:r>
            <a:r>
              <a:rPr lang="ru-RU" sz="1800" b="0" i="1" u="sng" strike="noStrike" spc="-1">
                <a:solidFill>
                  <a:srgbClr val="002060"/>
                </a:solidFill>
                <a:latin typeface="Times New Roman"/>
                <a:ea typeface="SimSun"/>
              </a:rPr>
              <a:t>проведение ГВЭ</a:t>
            </a:r>
            <a:r>
              <a:rPr lang="ru-RU" sz="1800" b="0" strike="noStrike" spc="-1">
                <a:solidFill>
                  <a:srgbClr val="002060"/>
                </a:solidFill>
                <a:latin typeface="Times New Roman"/>
                <a:ea typeface="SimSu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по всем учебным предметам в </a:t>
            </a:r>
            <a:r>
              <a:rPr lang="ru-RU" sz="1800" b="0" i="1" u="sng" strike="noStrike" spc="-1">
                <a:solidFill>
                  <a:srgbClr val="002060"/>
                </a:solidFill>
                <a:latin typeface="Times New Roman"/>
                <a:ea typeface="SimSun"/>
              </a:rPr>
              <a:t>устной форме по желанию</a:t>
            </a:r>
            <a:r>
              <a:rPr lang="ru-RU" sz="1800" b="0" strike="noStrike" spc="-1">
                <a:solidFill>
                  <a:srgbClr val="002060"/>
                </a:solidFill>
                <a:latin typeface="Times New Roman"/>
                <a:ea typeface="SimSun"/>
              </a:rPr>
              <a:t>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2060"/>
                </a:solidFill>
                <a:latin typeface="Times New Roman"/>
                <a:ea typeface="SimSun"/>
              </a:rPr>
              <a:t>- </a:t>
            </a:r>
            <a:r>
              <a:rPr lang="ru-RU" sz="1800" b="0" i="1" u="sng" strike="noStrike" spc="-1">
                <a:solidFill>
                  <a:srgbClr val="002060"/>
                </a:solidFill>
                <a:latin typeface="Times New Roman"/>
                <a:ea typeface="SimSun"/>
              </a:rPr>
              <a:t>беспрепятственный доступ участников ГИА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в аудитории, туалетные и иные помещения, а также их пребывание в указанных помещениях (наличие пандусов, поручней, расширенных дверных проемов, лифтов, при отсутствии лифтов аудитория располагается на первом этаже; наличие специальных кресел и других приспособлений);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i="1" u="sng" strike="noStrike" spc="-1">
                <a:solidFill>
                  <a:srgbClr val="002060"/>
                </a:solidFill>
                <a:latin typeface="Times New Roman"/>
                <a:ea typeface="SimSun"/>
              </a:rPr>
              <a:t>- увеличение продолжительности экзамена по учебному предмету на 1,5 часа</a:t>
            </a:r>
            <a:r>
              <a:rPr lang="ru-RU" sz="18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i="1" u="sng" strike="noStrike" spc="-1">
                <a:solidFill>
                  <a:srgbClr val="002060"/>
                </a:solidFill>
                <a:latin typeface="Times New Roman"/>
                <a:ea typeface="SimSun"/>
              </a:rPr>
              <a:t>- увеличение продолжительности итогового собеседования по русскому языку на 30 </a:t>
            </a:r>
            <a:r>
              <a:rPr lang="ru-RU" sz="18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минут (ГИА – 9)/</a:t>
            </a:r>
            <a:r>
              <a:rPr lang="ru-RU" sz="1800" b="0" i="1" u="sng" strike="noStrike" spc="-1">
                <a:solidFill>
                  <a:srgbClr val="002060"/>
                </a:solidFill>
                <a:latin typeface="Times New Roman"/>
                <a:ea typeface="SimSun"/>
              </a:rPr>
              <a:t>увеличение продолжительности итогового сочинения (изложения), (ОГЭ/ЕГЭ по иностранным языкам (раздел "Говорение" - на 30 минут) 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- </a:t>
            </a:r>
            <a:r>
              <a:rPr lang="ru-RU" sz="1800" b="0" i="1" u="sng" strike="noStrike" spc="-1">
                <a:solidFill>
                  <a:srgbClr val="002060"/>
                </a:solidFill>
                <a:latin typeface="Times New Roman"/>
                <a:ea typeface="SimSun"/>
              </a:rPr>
              <a:t>организация питания и перерывов </a:t>
            </a:r>
            <a:r>
              <a:rPr lang="ru-RU" sz="18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для проведения необходимых лечебных и профилактических мероприятий во время проведения экзамена.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99080" y="260640"/>
            <a:ext cx="8692560" cy="62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200" b="1" i="1" u="sng" strike="noStrike" spc="-1">
                <a:solidFill>
                  <a:srgbClr val="002060"/>
                </a:solidFill>
                <a:latin typeface="Times New Roman"/>
                <a:ea typeface="SimSun"/>
              </a:rPr>
              <a:t>Для участников ГИА с ограниченными возможностями здоровья, для обучающихся на дому и обучающихся в медицинских организациях</a:t>
            </a:r>
            <a:r>
              <a:rPr lang="ru-RU" sz="2200" b="0" strike="noStrike" spc="-1">
                <a:solidFill>
                  <a:srgbClr val="002060"/>
                </a:solidFill>
                <a:latin typeface="Times New Roman"/>
                <a:ea typeface="SimSu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(при предъявлении копии рекомендаций ПМПК), для участников ГИА - детей-инвалидов и инвалидов (при предъявлении справки, подтверждающей инвалидность, и копии рекомендаций ПМПК)  обеспечиваются созданием следующих специальных условий, учитывающих состояние здоровья, особенности психофизического развития: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-</a:t>
            </a:r>
            <a:r>
              <a:rPr lang="ru-RU" sz="18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 присутствие ассистентов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, оказывающих указанным лицам необходимую техническую помощь с учетом состояния их здоровья, особенностей психофизического развития и индивидуальных возможностей, помогающих им занять рабочее место, передвигаться, прочитать задание, перенести ответы в экзаменационные листы (бланки) для записи ответов;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defRPr/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71440" y="404640"/>
            <a:ext cx="8568360" cy="612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- и</a:t>
            </a:r>
            <a:r>
              <a:rPr lang="ru-RU" sz="22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спользование на ГИА необходимых для выполнения заданий технических средств;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- оборудование аудитории для проведения экзамена звукоусиливающей аппаратурой как коллективного, так и индивидуального пользования (</a:t>
            </a:r>
            <a:r>
              <a:rPr lang="ru-RU" sz="22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для слабослышащих участников ГИА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);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- привлечение при необходимости ассистента-сурдопереводчика (</a:t>
            </a:r>
            <a:r>
              <a:rPr lang="ru-RU" sz="22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для глухих и слабослышащих 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участников ГИА);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- оформление экзаменационных материалов рельефно-точечным шрифтом Брайля или в виде электронного документа, доступного с помощью компьютера;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выполнение письменной экзаменационной работы рельефно-точечным шрифтом Брайля или на компьютере;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95640" y="201240"/>
            <a:ext cx="8496360" cy="511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обеспечение достаточным количеством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специальных принадлежностей для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оформления ответов рельефно- точечным шрифтом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Брайля, компьютером (</a:t>
            </a:r>
            <a:r>
              <a:rPr lang="ru-RU" sz="20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для слепых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участников ГИА);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- копирование экзаменационных материалов в день проведения экзамена в аудитории в присутствии членов ГЭК в увеличенном размере; обеспечение аудиторий для проведения экзаменов увеличительными устройствами;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индивидуальное равномерное освещение не менее 300 люкс (</a:t>
            </a:r>
            <a:r>
              <a:rPr lang="ru-RU" sz="20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для слабовидящих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участников ГИА);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•  выполнение письменной экзаменационной работы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на компьютере по желанию.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5" name="Picture 2" descr="C:\Program Files\Microsoft Office\MEDIA\CAGCAT10\j0292982.wmf"/>
          <p:cNvPicPr/>
          <p:nvPr/>
        </p:nvPicPr>
        <p:blipFill>
          <a:blip r:embed="rId2"/>
          <a:stretch/>
        </p:blipFill>
        <p:spPr bwMode="auto">
          <a:xfrm>
            <a:off x="6588360" y="5013000"/>
            <a:ext cx="1655640" cy="1634040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3"/>
          <a:stretch/>
        </p:blipFill>
        <p:spPr bwMode="auto">
          <a:xfrm>
            <a:off x="6552000" y="324000"/>
            <a:ext cx="2256120" cy="16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79640" y="1556640"/>
            <a:ext cx="8819640" cy="38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ГИА - документ, содержащий информацию: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defRPr/>
            </a:pP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lang="ru-RU" sz="28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 необходимости (отсутствии необходимости</a:t>
            </a:r>
            <a:r>
              <a:rPr lang="ru-RU" sz="2800" b="0" strike="noStrike" spc="-1">
                <a:solidFill>
                  <a:srgbClr val="002060"/>
                </a:solidFill>
                <a:latin typeface="Times New Roman"/>
                <a:ea typeface="DejaVu Sans"/>
              </a:rPr>
              <a:t>)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организации условий при проведении ГИА;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defRPr/>
            </a:pP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lang="ru-RU" sz="28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 перечне условий при проведении ГИА,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учитывающих состояние здоровья, особенности психофизического развития, возможности обучающегося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627640" y="260640"/>
            <a:ext cx="3599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ГИА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6" name="Line 3"/>
          <p:cNvSpPr/>
          <p:nvPr/>
        </p:nvSpPr>
        <p:spPr bwMode="auto">
          <a:xfrm>
            <a:off x="179280" y="927720"/>
            <a:ext cx="8820360" cy="0"/>
          </a:xfrm>
          <a:prstGeom prst="line">
            <a:avLst/>
          </a:prstGeom>
          <a:ln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51640" y="188640"/>
            <a:ext cx="8784360" cy="41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Департамент образования и науки Кемеровской области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Государственная организация образования «Кузбасский региональный центр психолого-педагогической, медицинской и социальной помощи «Здоровье и развитие личности» территориальная психолого-медико-педагогическая комиссия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 Кемеровскому (Новокузнецкому)  городскому округу №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 создании условий при проведении ГИА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ПРОТОКОЛ № от      2020 г.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Ф.И.О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Дата рождения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Образовательная организация, класс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МБОУ «СОШ №____», 9/11  класс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ПМПК 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создания условий при проведении ГИА по образовательной программе основного общего образования/среднего общего образования обучающемуся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 ОВЗ, инвалидностью  </a:t>
            </a:r>
            <a:r>
              <a:rPr lang="ru-RU" sz="1600" b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( документ)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 bwMode="auto">
          <a:xfrm>
            <a:off x="395640" y="4185000"/>
            <a:ext cx="8352360" cy="268848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 bwMode="auto">
          <a:xfrm>
            <a:off x="755640" y="4509000"/>
            <a:ext cx="7560000" cy="19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комиссии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создания условий при проведении итогового сочинения (изложения), ГИА по образовательной программе среднего общего образования обучающемуся с инвалидностью (МСЭ – 214 № 124789)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43719" y="4987440"/>
            <a:ext cx="8712360" cy="182088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 scaled="1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323640" y="1372680"/>
            <a:ext cx="86756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lang="ru-RU" sz="2000" b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обучающийся с ОВЗ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(заключение ПМПК о создании специальных условий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 обучении)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30560" y="5236560"/>
            <a:ext cx="8542800" cy="13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комиссии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создания условий при проведении ГИА по образовательной программе основного общего образования обучающемуся с ОВЗ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(№ предыдущего заключения ПМПК)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1213200" y="188640"/>
            <a:ext cx="6696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Структура заключения ПМПК о создании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условий при проведении ГИА: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" name="Line 5"/>
          <p:cNvSpPr/>
          <p:nvPr/>
        </p:nvSpPr>
        <p:spPr bwMode="auto">
          <a:xfrm>
            <a:off x="179280" y="1189440"/>
            <a:ext cx="8820360" cy="0"/>
          </a:xfrm>
          <a:prstGeom prst="line">
            <a:avLst/>
          </a:prstGeom>
          <a:ln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6820920" y="1880640"/>
            <a:ext cx="2176920" cy="394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376092"/>
                </a:solidFill>
                <a:latin typeface="Cambria"/>
                <a:ea typeface="DejaVu Sans"/>
              </a:rPr>
              <a:t>АООП … (</a:t>
            </a:r>
            <a:r>
              <a:rPr lang="ru-RU" sz="1600" b="1" strike="noStrike" spc="-1">
                <a:solidFill>
                  <a:srgbClr val="376092"/>
                </a:solidFill>
                <a:latin typeface="Cambria"/>
                <a:ea typeface="DejaVu Sans"/>
              </a:rPr>
              <a:t>Х</a:t>
            </a:r>
            <a:r>
              <a:rPr lang="ru-RU" sz="2000" b="1" strike="noStrike" spc="-1">
                <a:solidFill>
                  <a:srgbClr val="376092"/>
                </a:solidFill>
                <a:latin typeface="Cambria"/>
                <a:ea typeface="DejaVu Sans"/>
              </a:rPr>
              <a:t>.1, </a:t>
            </a:r>
            <a:r>
              <a:rPr lang="ru-RU" sz="1600" b="1" strike="noStrike" spc="-1">
                <a:solidFill>
                  <a:srgbClr val="376092"/>
                </a:solidFill>
                <a:latin typeface="Cambria"/>
                <a:ea typeface="DejaVu Sans"/>
              </a:rPr>
              <a:t>Х</a:t>
            </a:r>
            <a:r>
              <a:rPr lang="ru-RU" sz="2000" b="1" strike="noStrike" spc="-1">
                <a:solidFill>
                  <a:srgbClr val="376092"/>
                </a:solidFill>
                <a:latin typeface="Cambria"/>
                <a:ea typeface="DejaVu Sans"/>
              </a:rPr>
              <a:t>.2)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0" name="Рисунок 3"/>
          <p:cNvPicPr/>
          <p:nvPr/>
        </p:nvPicPr>
        <p:blipFill>
          <a:blip r:embed="rId2"/>
          <a:stretch/>
        </p:blipFill>
        <p:spPr bwMode="auto">
          <a:xfrm>
            <a:off x="6985080" y="2314440"/>
            <a:ext cx="1923840" cy="1923840"/>
          </a:xfrm>
          <a:prstGeom prst="rect">
            <a:avLst/>
          </a:prstGeom>
          <a:ln>
            <a:noFill/>
          </a:ln>
        </p:spPr>
      </p:pic>
      <p:sp>
        <p:nvSpPr>
          <p:cNvPr id="11" name="CustomShape 7"/>
          <p:cNvSpPr/>
          <p:nvPr/>
        </p:nvSpPr>
        <p:spPr bwMode="auto">
          <a:xfrm>
            <a:off x="3470040" y="1836000"/>
            <a:ext cx="1684800" cy="63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376092"/>
                </a:solidFill>
                <a:latin typeface="Cambria"/>
                <a:ea typeface="DejaVu Sans"/>
              </a:rPr>
              <a:t>Организация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376092"/>
                </a:solidFill>
                <a:latin typeface="Cambria"/>
                <a:ea typeface="DejaVu Sans"/>
              </a:rPr>
              <a:t>пространства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" name="CustomShape 8"/>
          <p:cNvSpPr/>
          <p:nvPr/>
        </p:nvSpPr>
        <p:spPr bwMode="auto">
          <a:xfrm>
            <a:off x="5371560" y="1874520"/>
            <a:ext cx="1212480" cy="63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376092"/>
                </a:solidFill>
                <a:latin typeface="Cambria"/>
                <a:ea typeface="DejaVu Sans"/>
              </a:rPr>
              <a:t>Сроки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376092"/>
                </a:solidFill>
                <a:latin typeface="Cambria"/>
                <a:ea typeface="DejaVu Sans"/>
              </a:rPr>
              <a:t>освоения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3" name="Рисунок 13"/>
          <p:cNvPicPr/>
          <p:nvPr/>
        </p:nvPicPr>
        <p:blipFill>
          <a:blip r:embed="rId3"/>
          <a:stretch/>
        </p:blipFill>
        <p:spPr bwMode="auto">
          <a:xfrm>
            <a:off x="3848760" y="2548440"/>
            <a:ext cx="870840" cy="87084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4"/>
          <p:cNvPicPr/>
          <p:nvPr/>
        </p:nvPicPr>
        <p:blipFill>
          <a:blip r:embed="rId4"/>
          <a:stretch/>
        </p:blipFill>
        <p:spPr bwMode="auto">
          <a:xfrm>
            <a:off x="5531400" y="2569680"/>
            <a:ext cx="892800" cy="892800"/>
          </a:xfrm>
          <a:prstGeom prst="rect">
            <a:avLst/>
          </a:prstGeom>
          <a:ln>
            <a:noFill/>
          </a:ln>
        </p:spPr>
      </p:pic>
      <p:sp>
        <p:nvSpPr>
          <p:cNvPr id="15" name="CustomShape 9"/>
          <p:cNvSpPr/>
          <p:nvPr/>
        </p:nvSpPr>
        <p:spPr bwMode="auto">
          <a:xfrm>
            <a:off x="3332160" y="3585960"/>
            <a:ext cx="1960560" cy="63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376092"/>
                </a:solidFill>
                <a:latin typeface="Cambria"/>
                <a:ea typeface="DejaVu Sans"/>
              </a:rPr>
              <a:t>Специальные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376092"/>
                </a:solidFill>
                <a:latin typeface="Cambria"/>
                <a:ea typeface="DejaVu Sans"/>
              </a:rPr>
              <a:t>пособия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" name="Рисунок 16"/>
          <p:cNvPicPr/>
          <p:nvPr/>
        </p:nvPicPr>
        <p:blipFill>
          <a:blip r:embed="rId5"/>
          <a:stretch/>
        </p:blipFill>
        <p:spPr bwMode="auto">
          <a:xfrm>
            <a:off x="3960360" y="4273200"/>
            <a:ext cx="791280" cy="791280"/>
          </a:xfrm>
          <a:prstGeom prst="rect">
            <a:avLst/>
          </a:prstGeom>
          <a:ln>
            <a:noFill/>
          </a:ln>
        </p:spPr>
      </p:pic>
      <p:sp>
        <p:nvSpPr>
          <p:cNvPr id="17" name="CustomShape 10"/>
          <p:cNvSpPr/>
          <p:nvPr/>
        </p:nvSpPr>
        <p:spPr bwMode="auto">
          <a:xfrm>
            <a:off x="5626440" y="3709080"/>
            <a:ext cx="1096560" cy="3949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376092"/>
                </a:solidFill>
                <a:latin typeface="Cambria"/>
                <a:ea typeface="DejaVu Sans"/>
              </a:rPr>
              <a:t>Тьютор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8" name="Рисунок 18"/>
          <p:cNvPicPr/>
          <p:nvPr/>
        </p:nvPicPr>
        <p:blipFill>
          <a:blip r:embed="rId6"/>
          <a:stretch/>
        </p:blipFill>
        <p:spPr bwMode="auto">
          <a:xfrm>
            <a:off x="5772600" y="4205520"/>
            <a:ext cx="818280" cy="818280"/>
          </a:xfrm>
          <a:prstGeom prst="rect">
            <a:avLst/>
          </a:prstGeom>
          <a:ln>
            <a:noFill/>
          </a:ln>
        </p:spPr>
      </p:pic>
      <p:sp>
        <p:nvSpPr>
          <p:cNvPr id="19" name="CustomShape 11"/>
          <p:cNvSpPr/>
          <p:nvPr/>
        </p:nvSpPr>
        <p:spPr bwMode="auto">
          <a:xfrm>
            <a:off x="1080720" y="2985840"/>
            <a:ext cx="1944000" cy="91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376092"/>
                </a:solidFill>
                <a:latin typeface="Cambria"/>
                <a:ea typeface="DejaVu Sans"/>
              </a:rPr>
              <a:t>Программа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376092"/>
                </a:solidFill>
                <a:latin typeface="Cambria"/>
                <a:ea typeface="DejaVu Sans"/>
              </a:rPr>
              <a:t>коррекционной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376092"/>
                </a:solidFill>
                <a:latin typeface="Cambria"/>
                <a:ea typeface="DejaVu Sans"/>
              </a:rPr>
              <a:t>работы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0" name="Рисунок 20"/>
          <p:cNvPicPr/>
          <p:nvPr/>
        </p:nvPicPr>
        <p:blipFill>
          <a:blip r:embed="rId7"/>
          <a:stretch/>
        </p:blipFill>
        <p:spPr bwMode="auto">
          <a:xfrm>
            <a:off x="1551600" y="4021200"/>
            <a:ext cx="1002600" cy="100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13200" y="1066320"/>
            <a:ext cx="8496360" cy="1595160"/>
          </a:xfrm>
          <a:prstGeom prst="horizont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313200" y="1340640"/>
            <a:ext cx="8496360" cy="912960"/>
          </a:xfrm>
          <a:prstGeom prst="rect">
            <a:avLst/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 scaled="1"/>
          </a:gradFill>
          <a:ln>
            <a:solidFill>
              <a:srgbClr val="4A7EBB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yandex-sans"/>
                <a:ea typeface="DejaVu Sans"/>
              </a:rPr>
              <a:t>• </a:t>
            </a:r>
            <a:r>
              <a:rPr lang="ru-RU" sz="1800" b="1" u="sng" strike="noStrike" spc="-1">
                <a:solidFill>
                  <a:srgbClr val="000000"/>
                </a:solidFill>
                <a:latin typeface="yandex-sans"/>
                <a:ea typeface="DejaVu Sans"/>
              </a:rPr>
              <a:t>обучающийся на дому </a:t>
            </a:r>
            <a:r>
              <a:rPr lang="ru-RU" sz="1800" b="0" strike="noStrike" spc="-1">
                <a:solidFill>
                  <a:srgbClr val="000000"/>
                </a:solidFill>
                <a:latin typeface="yandex-sans"/>
                <a:ea typeface="DejaVu Sans"/>
              </a:rPr>
              <a:t>(медицинское заключение с рекомендациями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yandex-sans"/>
                <a:ea typeface="DejaVu Sans"/>
              </a:rPr>
              <a:t>организации ППЭ на дому (номер заключения, дата выдачи и указание на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yandex-sans"/>
                <a:ea typeface="DejaVu Sans"/>
              </a:rPr>
              <a:t>медицинскую организацию, выдавшую заключение))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1213200" y="188640"/>
            <a:ext cx="6696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Структура заключения ПМПК о создании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условий при проведении ГИА: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" name="Line 4"/>
          <p:cNvSpPr/>
          <p:nvPr/>
        </p:nvSpPr>
        <p:spPr bwMode="auto">
          <a:xfrm>
            <a:off x="73800" y="1087200"/>
            <a:ext cx="8820360" cy="0"/>
          </a:xfrm>
          <a:prstGeom prst="line">
            <a:avLst/>
          </a:prstGeom>
          <a:ln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133200" y="2248200"/>
            <a:ext cx="8834040" cy="20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Aft>
                <a:spcPts val="1199"/>
              </a:spcAft>
              <a:defRPr/>
            </a:pPr>
            <a:endParaRPr lang="ru-RU" sz="1800" b="0" strike="noStrike" spc="-1">
              <a:latin typeface="Arial"/>
            </a:endParaRPr>
          </a:p>
          <a:p>
            <a:pPr marL="285840" indent="-285120" algn="just">
              <a:lnSpc>
                <a:spcPct val="100000"/>
              </a:lnSpc>
              <a:spcAft>
                <a:spcPts val="1199"/>
              </a:spcAft>
              <a:buClr>
                <a:srgbClr val="18579B"/>
              </a:buClr>
              <a:buFont typeface="Arial"/>
              <a:buChar char="•"/>
              <a:defRPr/>
            </a:pPr>
            <a:r>
              <a:rPr lang="ru-RU" sz="1800" b="1" strike="noStrike" spc="-1">
                <a:solidFill>
                  <a:srgbClr val="18579B"/>
                </a:solidFill>
                <a:latin typeface="Cambria"/>
                <a:ea typeface="DejaVu Sans"/>
              </a:rPr>
              <a:t>медицинское заключение </a:t>
            </a:r>
            <a:r>
              <a:rPr lang="ru-RU" sz="1800" b="0" strike="noStrike" spc="-1">
                <a:solidFill>
                  <a:srgbClr val="18579B"/>
                </a:solidFill>
                <a:latin typeface="Cambria"/>
                <a:ea typeface="DejaVu Sans"/>
              </a:rPr>
              <a:t>с рекомендациями об </a:t>
            </a:r>
            <a:r>
              <a:rPr lang="ru-RU" sz="1800" b="1" strike="noStrike" spc="-1">
                <a:solidFill>
                  <a:srgbClr val="18579B"/>
                </a:solidFill>
                <a:latin typeface="Cambria"/>
                <a:ea typeface="DejaVu Sans"/>
              </a:rPr>
              <a:t>обучении на дому в 201Х-20ХХ уч.г. и ранее - копия, </a:t>
            </a:r>
            <a:r>
              <a:rPr lang="ru-RU" sz="1800" b="0" strike="noStrike" spc="-1">
                <a:solidFill>
                  <a:srgbClr val="18579B"/>
                </a:solidFill>
                <a:latin typeface="Cambria"/>
                <a:ea typeface="DejaVu Sans"/>
              </a:rPr>
              <a:t>заверенная руководителем образовательной организации</a:t>
            </a:r>
            <a:r>
              <a:rPr lang="ru-RU" sz="1800" b="1" strike="noStrike" spc="-1">
                <a:solidFill>
                  <a:srgbClr val="18579B"/>
                </a:solidFill>
                <a:latin typeface="Cambria"/>
                <a:ea typeface="DejaVu Sans"/>
              </a:rPr>
              <a:t>;</a:t>
            </a:r>
            <a:endParaRPr lang="ru-RU" sz="1800" b="0" strike="noStrike" spc="-1">
              <a:latin typeface="Arial"/>
            </a:endParaRPr>
          </a:p>
          <a:p>
            <a:pPr marL="285840" indent="-285120" algn="just">
              <a:lnSpc>
                <a:spcPct val="100000"/>
              </a:lnSpc>
              <a:spcAft>
                <a:spcPts val="1199"/>
              </a:spcAft>
              <a:buClr>
                <a:srgbClr val="18579B"/>
              </a:buClr>
              <a:buFont typeface="Arial"/>
              <a:buChar char="•"/>
              <a:defRPr/>
            </a:pPr>
            <a:r>
              <a:rPr lang="ru-RU" sz="1800" b="1" strike="noStrike" spc="-1">
                <a:solidFill>
                  <a:srgbClr val="18579B"/>
                </a:solidFill>
                <a:latin typeface="Cambria"/>
                <a:ea typeface="DejaVu Sans"/>
              </a:rPr>
              <a:t>приказ о переводе </a:t>
            </a:r>
            <a:r>
              <a:rPr lang="ru-RU" sz="1800" b="0" strike="noStrike" spc="-1">
                <a:solidFill>
                  <a:srgbClr val="18579B"/>
                </a:solidFill>
                <a:latin typeface="Cambria"/>
                <a:ea typeface="DejaVu Sans"/>
              </a:rPr>
              <a:t>обучающегося </a:t>
            </a:r>
            <a:r>
              <a:rPr lang="ru-RU" sz="1800" b="1" strike="noStrike" spc="-1">
                <a:solidFill>
                  <a:srgbClr val="18579B"/>
                </a:solidFill>
                <a:latin typeface="Cambria"/>
                <a:ea typeface="DejaVu Sans"/>
              </a:rPr>
              <a:t> на обучение на дому в 201Х-20ХХ уч.г. и ранее - копия, </a:t>
            </a:r>
            <a:r>
              <a:rPr lang="ru-RU" sz="1800" b="0" strike="noStrike" spc="-1">
                <a:solidFill>
                  <a:srgbClr val="18579B"/>
                </a:solidFill>
                <a:latin typeface="Cambria"/>
                <a:ea typeface="DejaVu Sans"/>
              </a:rPr>
              <a:t>заверенная руководителем образовательной организации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/>
        </p:blipFill>
        <p:spPr bwMode="auto">
          <a:xfrm>
            <a:off x="7524360" y="4048200"/>
            <a:ext cx="1700280" cy="1873440"/>
          </a:xfrm>
          <a:prstGeom prst="rect">
            <a:avLst/>
          </a:prstGeom>
          <a:ln>
            <a:noFill/>
          </a:ln>
        </p:spPr>
      </p:pic>
      <p:sp>
        <p:nvSpPr>
          <p:cNvPr id="10" name="CustomShape 6"/>
          <p:cNvSpPr/>
          <p:nvPr/>
        </p:nvSpPr>
        <p:spPr bwMode="auto">
          <a:xfrm>
            <a:off x="6300360" y="5930280"/>
            <a:ext cx="2775960" cy="666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Cambria"/>
                <a:ea typeface="DejaVu Sans"/>
              </a:rPr>
              <a:t>ППЭ на дому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" name="CustomShape 7"/>
          <p:cNvSpPr/>
          <p:nvPr/>
        </p:nvSpPr>
        <p:spPr bwMode="auto">
          <a:xfrm>
            <a:off x="133200" y="4279680"/>
            <a:ext cx="6022080" cy="2577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D0D0D0"/>
              </a:gs>
              <a:gs pos="100000">
                <a:srgbClr val="EDEDED">
                  <a:alpha val="0"/>
                </a:srgbClr>
              </a:gs>
            </a:gsLst>
            <a:lin ang="16200000" scaled="1"/>
          </a:gradFill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1600" b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обучающийся, имеющий ограничение жизнедеятельности и здоровья или связанные со здоровьем язва, астма, диабет, травмы, кардиологические заболевания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указывается номер медицинского заключения об актуальном состоянии здоровья, дата его выдачи и наименование выдавшей медицинской организации. 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51640" y="332640"/>
            <a:ext cx="8640360" cy="65390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Основания для выбора формы ГИА: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да/нет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Основания для сокращения количества экзаменов до 2-х обязательных: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да/нет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Русский язык: _____________             Математика:______________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Продолжительность экзамена: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увеличивается на 1,5 часа; продолжительность итогового собеседования по русскому языку увеличивается на 30 минут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Требования к оформлению КИМ (для отдельных категорий):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Требование к рабочему месту: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Ассистент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Организация ППЭ: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 дому – на базе образовательной организации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Руководитель ПМПК, педагог-психолог: ......................................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Зам. руководителя ПМПК, учитель-дефектолог: ..........................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Педагог-психолог: .........................................................................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Учитель-логопед: ..........................................................................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Учитель-дефектолог, социальный педагог: ...................................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Врач-невролог, учитель - логопед:.................................................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 рекомендациями ПМПК ознакомлен(а). Копия заключения получена.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(дата)                   (подпись) 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39640" y="188640"/>
            <a:ext cx="8208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10243E"/>
                </a:solidFill>
                <a:latin typeface="Times New Roman"/>
                <a:ea typeface="DejaVu Sans"/>
              </a:rPr>
              <a:t>Нормативная и правовая документация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395640" y="918000"/>
            <a:ext cx="7848000" cy="645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ED0"/>
              </a:gs>
              <a:gs pos="100000">
                <a:srgbClr val="FFF1EC">
                  <a:alpha val="0"/>
                </a:srgbClr>
              </a:gs>
            </a:gsLst>
            <a:lin ang="16200000" scaled="1"/>
          </a:gradFill>
          <a:ln>
            <a:solidFill>
              <a:srgbClr val="F59240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395640" y="918000"/>
            <a:ext cx="85683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Федеральный закон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№ 273-ФЗ от 29.12.2012 г. Об образовании в Российской Федерации</a:t>
            </a:r>
            <a:r>
              <a:rPr lang="ru-RU" sz="1800" b="0" strike="noStrike" spc="-1">
                <a:solidFill>
                  <a:srgbClr val="000000"/>
                </a:solidFill>
                <a:latin typeface="yandex-sans"/>
                <a:ea typeface="DejaVu Sans"/>
              </a:rPr>
              <a:t>;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250920" y="2003759"/>
            <a:ext cx="8496720" cy="1295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 scaled="1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250920" y="3421080"/>
            <a:ext cx="8496720" cy="1295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 scaled="1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283320" y="5229360"/>
            <a:ext cx="8261640" cy="86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0D0D0"/>
              </a:gs>
              <a:gs pos="100000">
                <a:srgbClr val="EDEDED">
                  <a:alpha val="0"/>
                </a:srgbClr>
              </a:gs>
            </a:gsLst>
            <a:lin ang="16200000" scaled="1"/>
          </a:gradFill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0" name="CustomShape 7"/>
          <p:cNvSpPr/>
          <p:nvPr/>
        </p:nvSpPr>
        <p:spPr bwMode="auto">
          <a:xfrm>
            <a:off x="283320" y="4980600"/>
            <a:ext cx="8712360" cy="16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 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• № 1082 от 20.09.2013 г. Об утверждении положения о психолого-медико-педагогической комиссии.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 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 bwMode="auto">
          <a:xfrm>
            <a:off x="360000" y="2003759"/>
            <a:ext cx="857556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Приказы Министерства 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просвещенияРоссийской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Федерации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Приказ 189/1513 от 7 ноября 2018 года  «Об утверждении порядка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проведения государственной итоговой аттестации по образовательным программам основного общего образования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2" name="CustomShape 9"/>
          <p:cNvSpPr/>
          <p:nvPr/>
        </p:nvSpPr>
        <p:spPr bwMode="auto">
          <a:xfrm>
            <a:off x="360000" y="3449160"/>
            <a:ext cx="838764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Приказ 190/1512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от 7 ноября 2018 года  «Об утверждении порядка проведения государственной итоговой аттестации по образовательным программам среднего общего образования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-612720" y="360"/>
            <a:ext cx="10740240" cy="80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Условия при сдаче ГИА, которые могут быть обеспечены </a:t>
            </a: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ребенку-инвалиду, инвалиду и обучающемуся с ОВЗ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1539360" y="1418400"/>
            <a:ext cx="6848640" cy="503280"/>
          </a:xfrm>
          <a:prstGeom prst="flowChartAlternateProcess">
            <a:avLst/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 scaled="1"/>
          </a:gradFill>
          <a:ln>
            <a:solidFill>
              <a:srgbClr val="4A7EBB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1949759" y="1470600"/>
            <a:ext cx="64382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Дети-инвалиды, инвалиды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1547640" y="2508120"/>
            <a:ext cx="6840000" cy="575280"/>
          </a:xfrm>
          <a:prstGeom prst="flowChartAlternateProcess">
            <a:avLst/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 scaled="1"/>
          </a:gradFill>
          <a:ln>
            <a:solidFill>
              <a:srgbClr val="4A7EBB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1645920" y="2596320"/>
            <a:ext cx="65977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Обучающиеся с ограниченными возможностями здоровья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9" name="Picture 2" descr="C:\Program Files\Microsoft Office\MEDIA\CAGCAT10\j0293238.wmf"/>
          <p:cNvPicPr/>
          <p:nvPr/>
        </p:nvPicPr>
        <p:blipFill>
          <a:blip r:embed="rId2"/>
          <a:stretch/>
        </p:blipFill>
        <p:spPr bwMode="auto">
          <a:xfrm>
            <a:off x="144719" y="1116360"/>
            <a:ext cx="1500480" cy="1107720"/>
          </a:xfrm>
          <a:prstGeom prst="rect">
            <a:avLst/>
          </a:prstGeom>
          <a:ln>
            <a:noFill/>
          </a:ln>
        </p:spPr>
      </p:pic>
      <p:sp>
        <p:nvSpPr>
          <p:cNvPr id="10" name="CustomShape 6"/>
          <p:cNvSpPr/>
          <p:nvPr/>
        </p:nvSpPr>
        <p:spPr bwMode="auto">
          <a:xfrm>
            <a:off x="480960" y="2266560"/>
            <a:ext cx="1057320" cy="105732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>
            <a:solidFill>
              <a:srgbClr val="4A7EBB"/>
            </a:solidFill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" name="CustomShape 7"/>
          <p:cNvSpPr/>
          <p:nvPr/>
        </p:nvSpPr>
        <p:spPr bwMode="auto">
          <a:xfrm>
            <a:off x="462960" y="2564640"/>
            <a:ext cx="127008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АООП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12" name="Group 8"/>
          <p:cNvGrpSpPr/>
          <p:nvPr/>
        </p:nvGrpSpPr>
        <p:grpSpPr bwMode="auto">
          <a:xfrm>
            <a:off x="220320" y="3466800"/>
            <a:ext cx="8743680" cy="2832120"/>
            <a:chOff x="220320" y="3466800"/>
            <a:chExt cx="8743680" cy="2832120"/>
          </a:xfrm>
        </p:grpSpPr>
        <p:sp>
          <p:nvSpPr>
            <p:cNvPr id="13" name="CustomShape 9"/>
            <p:cNvSpPr/>
            <p:nvPr/>
          </p:nvSpPr>
          <p:spPr bwMode="auto">
            <a:xfrm>
              <a:off x="220320" y="4469040"/>
              <a:ext cx="1208880" cy="13356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>
                    <a:alpha val="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ru-RU" sz="2200" b="0" strike="noStrike" spc="-1">
                  <a:solidFill>
                    <a:srgbClr val="FFFFFF"/>
                  </a:solidFill>
                  <a:latin typeface="Cambria"/>
                  <a:ea typeface="DejaVu Sans"/>
                </a:rPr>
                <a:t>ГИА</a:t>
              </a:r>
              <a:endParaRPr lang="ru-RU" sz="2200" b="0" strike="noStrike" spc="-1">
                <a:latin typeface="Arial"/>
              </a:endParaRPr>
            </a:p>
          </p:txBody>
        </p:sp>
        <p:sp>
          <p:nvSpPr>
            <p:cNvPr id="14" name="CustomShape 10"/>
            <p:cNvSpPr/>
            <p:nvPr/>
          </p:nvSpPr>
          <p:spPr bwMode="auto">
            <a:xfrm>
              <a:off x="1937520" y="3768840"/>
              <a:ext cx="1728720" cy="573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FD4FE"/>
                </a:gs>
                <a:gs pos="100000">
                  <a:srgbClr val="E5EFFF">
                    <a:alpha val="0"/>
                  </a:srgbClr>
                </a:gs>
              </a:gsLst>
              <a:lin ang="16200000" scaled="1"/>
            </a:gradFill>
            <a:ln>
              <a:solidFill>
                <a:srgbClr val="4A7EBB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ru-RU" sz="2000" b="0" strike="noStrike" spc="-1">
                  <a:solidFill>
                    <a:srgbClr val="002060"/>
                  </a:solidFill>
                  <a:latin typeface="Cambria"/>
                  <a:ea typeface="DejaVu Sans"/>
                </a:rPr>
                <a:t>ОГЭ (9 кл)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15" name="CustomShape 11"/>
            <p:cNvSpPr/>
            <p:nvPr/>
          </p:nvSpPr>
          <p:spPr bwMode="auto">
            <a:xfrm>
              <a:off x="1948680" y="4469040"/>
              <a:ext cx="1717560" cy="574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FD4FE"/>
                </a:gs>
                <a:gs pos="100000">
                  <a:srgbClr val="E5EFFF">
                    <a:alpha val="0"/>
                  </a:srgbClr>
                </a:gs>
              </a:gsLst>
              <a:lin ang="16200000" scaled="1"/>
            </a:gradFill>
            <a:ln>
              <a:solidFill>
                <a:srgbClr val="4A7EBB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ru-RU" sz="2200" b="0" strike="noStrike" spc="-1">
                  <a:solidFill>
                    <a:srgbClr val="002060"/>
                  </a:solidFill>
                  <a:latin typeface="Cambria"/>
                  <a:ea typeface="DejaVu Sans"/>
                </a:rPr>
                <a:t>ЕГЭ (11 кл)</a:t>
              </a:r>
              <a:endParaRPr lang="ru-RU" sz="2200" b="0" strike="noStrike" spc="-1">
                <a:latin typeface="Arial"/>
              </a:endParaRPr>
            </a:p>
          </p:txBody>
        </p:sp>
        <p:sp>
          <p:nvSpPr>
            <p:cNvPr id="16" name="CustomShape 12"/>
            <p:cNvSpPr/>
            <p:nvPr/>
          </p:nvSpPr>
          <p:spPr bwMode="auto">
            <a:xfrm>
              <a:off x="1949759" y="5555880"/>
              <a:ext cx="1694880" cy="544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FD4FE"/>
                </a:gs>
                <a:gs pos="100000">
                  <a:srgbClr val="E5EFFF">
                    <a:alpha val="0"/>
                  </a:srgbClr>
                </a:gs>
              </a:gsLst>
              <a:lin ang="16200000" scaled="1"/>
            </a:gradFill>
            <a:ln>
              <a:solidFill>
                <a:srgbClr val="4A7EBB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ru-RU" sz="2200" b="0" strike="noStrike" spc="-1">
                  <a:solidFill>
                    <a:srgbClr val="002060"/>
                  </a:solidFill>
                  <a:latin typeface="Cambria"/>
                  <a:ea typeface="DejaVu Sans"/>
                </a:rPr>
                <a:t>ГВЭ</a:t>
              </a:r>
              <a:endParaRPr lang="ru-RU" sz="2200" b="0" strike="noStrike" spc="-1">
                <a:latin typeface="Arial"/>
              </a:endParaRPr>
            </a:p>
          </p:txBody>
        </p:sp>
        <p:sp>
          <p:nvSpPr>
            <p:cNvPr id="17" name="CustomShape 13"/>
            <p:cNvSpPr/>
            <p:nvPr/>
          </p:nvSpPr>
          <p:spPr bwMode="auto">
            <a:xfrm>
              <a:off x="4119120" y="4514760"/>
              <a:ext cx="3032640" cy="6084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FECFF"/>
                </a:gs>
                <a:gs pos="100000">
                  <a:srgbClr val="E6F7FF">
                    <a:alpha val="0"/>
                  </a:srgbClr>
                </a:gs>
              </a:gsLst>
              <a:lin ang="16200000" scaled="1"/>
            </a:gradFill>
            <a:ln>
              <a:solidFill>
                <a:srgbClr val="46AAC4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ru-RU" sz="1800" b="0" strike="noStrike" spc="-1">
                  <a:solidFill>
                    <a:srgbClr val="002060"/>
                  </a:solidFill>
                  <a:latin typeface="Cambria"/>
                  <a:ea typeface="DejaVu Sans"/>
                </a:rPr>
                <a:t>Русский язык, математика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8" name="CustomShape 14"/>
            <p:cNvSpPr/>
            <p:nvPr/>
          </p:nvSpPr>
          <p:spPr bwMode="auto">
            <a:xfrm>
              <a:off x="4243320" y="5902920"/>
              <a:ext cx="2200320" cy="396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FECFF"/>
                </a:gs>
                <a:gs pos="100000">
                  <a:srgbClr val="E6F7FF">
                    <a:alpha val="0"/>
                  </a:srgbClr>
                </a:gs>
              </a:gsLst>
              <a:lin ang="16200000" scaled="1"/>
            </a:gradFill>
            <a:ln>
              <a:solidFill>
                <a:srgbClr val="46AAC4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ru-RU" sz="1800" b="0" strike="noStrike" spc="-1">
                  <a:solidFill>
                    <a:srgbClr val="002060"/>
                  </a:solidFill>
                  <a:latin typeface="Cambria"/>
                  <a:ea typeface="DejaVu Sans"/>
                </a:rPr>
                <a:t>Устно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9" name="CustomShape 15"/>
            <p:cNvSpPr/>
            <p:nvPr/>
          </p:nvSpPr>
          <p:spPr bwMode="auto">
            <a:xfrm>
              <a:off x="4130280" y="3466800"/>
              <a:ext cx="3021480" cy="875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FECFF"/>
                </a:gs>
                <a:gs pos="100000">
                  <a:srgbClr val="E6F7FF">
                    <a:alpha val="0"/>
                  </a:srgbClr>
                </a:gs>
              </a:gsLst>
              <a:lin ang="16200000" scaled="1"/>
            </a:gradFill>
            <a:ln>
              <a:solidFill>
                <a:srgbClr val="46AAC4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ru-RU" sz="1800" b="0" strike="noStrike" spc="-1">
                  <a:solidFill>
                    <a:srgbClr val="002060"/>
                  </a:solidFill>
                  <a:latin typeface="Cambria"/>
                  <a:ea typeface="DejaVu Sans"/>
                </a:rPr>
                <a:t>Возможность сокращения экзаменов до 2-х: </a:t>
              </a: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defRPr/>
              </a:pPr>
              <a:r>
                <a:rPr lang="ru-RU" sz="1800" b="0" strike="noStrike" spc="-1">
                  <a:solidFill>
                    <a:srgbClr val="002060"/>
                  </a:solidFill>
                  <a:latin typeface="Cambria"/>
                  <a:ea typeface="DejaVu Sans"/>
                </a:rPr>
                <a:t>русский язык, математика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0" name="CustomShape 16"/>
            <p:cNvSpPr/>
            <p:nvPr/>
          </p:nvSpPr>
          <p:spPr bwMode="auto">
            <a:xfrm>
              <a:off x="7269840" y="3466800"/>
              <a:ext cx="1694160" cy="2831760"/>
            </a:xfrm>
            <a:prstGeom prst="roundRect">
              <a:avLst>
                <a:gd name="adj" fmla="val 7008"/>
              </a:avLst>
            </a:prstGeom>
            <a:gradFill rotWithShape="0">
              <a:gsLst>
                <a:gs pos="0">
                  <a:srgbClr val="BFECFF"/>
                </a:gs>
                <a:gs pos="100000">
                  <a:srgbClr val="E6F7FF">
                    <a:alpha val="0"/>
                  </a:srgbClr>
                </a:gs>
              </a:gsLst>
              <a:lin ang="16200000" scaled="1"/>
            </a:gradFill>
            <a:ln>
              <a:solidFill>
                <a:srgbClr val="46AAC4"/>
              </a:solidFill>
              <a:round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ru-RU" sz="1800" b="0" strike="noStrike" spc="-1">
                  <a:solidFill>
                    <a:srgbClr val="002060"/>
                  </a:solidFill>
                  <a:latin typeface="Cambria"/>
                  <a:ea typeface="DejaVu Sans"/>
                </a:rPr>
                <a:t>Учёт индивидуальных особенностей</a:t>
              </a: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defRPr/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defRPr/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defRPr/>
              </a:pPr>
              <a:endParaRPr lang="ru-RU" sz="1800" b="0" strike="noStrike" spc="-1">
                <a:latin typeface="Arial"/>
              </a:endParaRPr>
            </a:p>
          </p:txBody>
        </p:sp>
      </p:grpSp>
      <p:sp>
        <p:nvSpPr>
          <p:cNvPr id="21" name="CustomShape 17"/>
          <p:cNvSpPr/>
          <p:nvPr/>
        </p:nvSpPr>
        <p:spPr bwMode="auto">
          <a:xfrm>
            <a:off x="4216680" y="5377680"/>
            <a:ext cx="2226960" cy="39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>
                  <a:alpha val="0"/>
                </a:srgbClr>
              </a:gs>
            </a:gsLst>
            <a:lin ang="16200000" scaled="1"/>
          </a:gradFill>
          <a:ln>
            <a:solidFill>
              <a:srgbClr val="46AA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2060"/>
                </a:solidFill>
                <a:latin typeface="Cambria"/>
                <a:ea typeface="DejaVu Sans"/>
              </a:rPr>
              <a:t>Письменно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" name="CustomShape 18"/>
          <p:cNvSpPr/>
          <p:nvPr/>
        </p:nvSpPr>
        <p:spPr bwMode="auto">
          <a:xfrm>
            <a:off x="3660480" y="3822840"/>
            <a:ext cx="462600" cy="465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3" name="CustomShape 19"/>
          <p:cNvSpPr/>
          <p:nvPr/>
        </p:nvSpPr>
        <p:spPr bwMode="auto">
          <a:xfrm>
            <a:off x="1501920" y="4208040"/>
            <a:ext cx="462600" cy="465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4" name="CustomShape 20"/>
          <p:cNvSpPr/>
          <p:nvPr/>
        </p:nvSpPr>
        <p:spPr bwMode="auto">
          <a:xfrm>
            <a:off x="1486440" y="5635440"/>
            <a:ext cx="462600" cy="465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5" name="CustomShape 21"/>
          <p:cNvSpPr/>
          <p:nvPr/>
        </p:nvSpPr>
        <p:spPr bwMode="auto">
          <a:xfrm>
            <a:off x="3666960" y="4505760"/>
            <a:ext cx="462600" cy="465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pic>
        <p:nvPicPr>
          <p:cNvPr id="26" name="Рисунок 27"/>
          <p:cNvPicPr/>
          <p:nvPr/>
        </p:nvPicPr>
        <p:blipFill>
          <a:blip r:embed="rId3"/>
          <a:stretch/>
        </p:blipFill>
        <p:spPr bwMode="auto">
          <a:xfrm>
            <a:off x="7452360" y="5069520"/>
            <a:ext cx="477000" cy="477000"/>
          </a:xfrm>
          <a:prstGeom prst="rect">
            <a:avLst/>
          </a:prstGeom>
          <a:ln w="9360">
            <a:noFill/>
          </a:ln>
        </p:spPr>
      </p:pic>
      <p:pic>
        <p:nvPicPr>
          <p:cNvPr id="27" name="Рисунок 25"/>
          <p:cNvPicPr/>
          <p:nvPr/>
        </p:nvPicPr>
        <p:blipFill>
          <a:blip r:embed="rId4"/>
          <a:stretch/>
        </p:blipFill>
        <p:spPr bwMode="auto">
          <a:xfrm>
            <a:off x="7886880" y="5672520"/>
            <a:ext cx="459720" cy="459720"/>
          </a:xfrm>
          <a:prstGeom prst="rect">
            <a:avLst/>
          </a:prstGeom>
          <a:ln w="9360">
            <a:noFill/>
          </a:ln>
        </p:spPr>
      </p:pic>
      <p:pic>
        <p:nvPicPr>
          <p:cNvPr id="28" name="Рисунок 24"/>
          <p:cNvPicPr/>
          <p:nvPr/>
        </p:nvPicPr>
        <p:blipFill>
          <a:blip r:embed="rId5"/>
          <a:stretch/>
        </p:blipFill>
        <p:spPr bwMode="auto">
          <a:xfrm>
            <a:off x="8388360" y="5176800"/>
            <a:ext cx="457920" cy="457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/>
        </p:blipFill>
        <p:spPr bwMode="auto">
          <a:xfrm>
            <a:off x="138240" y="1700640"/>
            <a:ext cx="8514720" cy="418824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1187640" y="332640"/>
            <a:ext cx="6912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Условия при сдаче ГИА, которые могут быть обеспечены: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95640" y="908640"/>
            <a:ext cx="8640360" cy="242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Требования к оформлению КИМ (для отдельных категорий):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перевод на шрифт Брайля </a:t>
            </a:r>
            <a:r>
              <a:rPr lang="ru-RU" sz="18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(для слепых обучающихся);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шрифт, увеличенный до 16-18pt </a:t>
            </a:r>
            <a:r>
              <a:rPr lang="ru-RU" sz="18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(для слабовидящих обучающихся);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ГВЭ по русскому языку может проводиться в форме диктанта </a:t>
            </a:r>
            <a:r>
              <a:rPr lang="ru-RU" sz="18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(для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обучающихся с РАС)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395640" y="260640"/>
            <a:ext cx="82803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Структура заключения ПМПК о создании условий при проведении ГИА: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23640" y="116640"/>
            <a:ext cx="83523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Структура заключения ПМПК о создании условий при проведении ГИА: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179640" y="486000"/>
            <a:ext cx="8784360" cy="68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yandex-sans"/>
                <a:ea typeface="DejaVu Sans"/>
              </a:rPr>
              <a:t>Требование к рабочему месту: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для слабовидящих обучающихся</a:t>
            </a:r>
            <a:r>
              <a:rPr lang="ru-RU" sz="1600" b="0" strike="noStrike" spc="-1">
                <a:solidFill>
                  <a:srgbClr val="002060"/>
                </a:solidFill>
                <a:latin typeface="yandex-sans"/>
                <a:ea typeface="DejaVu Sans"/>
              </a:rPr>
              <a:t>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индивидуальное равномерное освещение не ниже 300 люкс;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предоставление увеличивающего устройства;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для глухих и слабослышащих обучающихся: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наличие звукоусиливающей аппаратуры индивидуального пользования;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наличие звукоусиливающей аппаратуры коллективного пользования;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для обучающихся с НОДА: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беспрепятственный доступ в аудиторию, туалетные, иные помещения;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аудитория на первом этаже, наличие специальных кресел, др. приспособлений;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специальное оборудование рабочего места, кушетка для горизонтальной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разгрузки позвоночника каждые 45 минут (индивидуальные показания);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специальное оборудование рабочего места, конторка (индивидуальные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показания);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для обучающихся с НОДА и слепых: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рабочее место, оборудованное компьютером, не имеющим выхода в сеть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Интернет и не содержащим информации по сдаваемому предмету;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для слепых обучающихся:</a:t>
            </a:r>
            <a:r>
              <a:rPr lang="ru-RU" sz="1600" b="0" strike="noStrike" spc="-1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">
                <a:latin typeface="Times New Roman"/>
                <a:ea typeface="DejaVu Sans"/>
              </a:rPr>
              <a:t>специальные принадлежности для оформления ответов рельефно-точечным шрифтом Брайля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• Отдельная аудитория (индивидуальные показания).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467640" y="188640"/>
            <a:ext cx="82803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Структура заключения ПМПК о создании условий при проведении ГИА: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251640" y="918000"/>
            <a:ext cx="8640360" cy="583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Ассистент: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помощь в занятии рабочего места в аудитории;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помощь в занятии рабочего места в аудитории, распечатывании ответов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участника;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оформление регистрационного бланка (для участника ГИА), бланка ответа №1 и перенос информации с распечатанных бланков участника ГИА в стандартные бланки ответов </a:t>
            </a:r>
            <a:r>
              <a:rPr lang="ru-RU" sz="1600" b="1" i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(для обучающихся с НОДА и слепых)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ассистент-сурдопереводчик, осуществляет при необходимости жестовый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перевод и разъяснение непонятных слов </a:t>
            </a:r>
            <a:r>
              <a:rPr lang="ru-RU" sz="1600" b="1" i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(для глухих и слабослышащих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i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обучающихся)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помощь в сопровождении (помогает сменить положение в колясках, креслах, лежаках, фиксировать положение тела, ручки в кисти руки, укрепить и поправить протезы и т.п.) </a:t>
            </a:r>
            <a:r>
              <a:rPr lang="ru-RU" sz="1600" b="1" i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(для обучающихся с НОДА)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ассистент (педагог-психолог) помогает занять место в аудитории, предотвращает аффективные реакции на новую стрессовую обстановку (индивидуальные показания);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вызов медицинского персонала (индивидуальные показания)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79640" y="957960"/>
            <a:ext cx="8208360" cy="543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Оформление работы: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оформление экзаменационной работы в тетради рельефно-точечным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шрифтом </a:t>
            </a:r>
            <a:r>
              <a:rPr lang="ru-RU" sz="18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(для слепых обучающихся, владеющих Брайлем</a:t>
            </a:r>
            <a:r>
              <a:rPr lang="ru-RU" sz="1800" b="0" strike="noStrike" spc="-1">
                <a:solidFill>
                  <a:srgbClr val="002060"/>
                </a:solidFill>
                <a:latin typeface="Times New Roman"/>
                <a:ea typeface="DejaVu Sans"/>
              </a:rPr>
              <a:t>);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тифлопереводчик переводит работу и оформляет её на бланке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установленной формы </a:t>
            </a:r>
            <a:r>
              <a:rPr lang="ru-RU" sz="18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(для слепых обучающихся, владеющих Брайлем</a:t>
            </a:r>
            <a:r>
              <a:rPr lang="ru-RU" sz="1800" b="0" strike="noStrike" spc="-1">
                <a:solidFill>
                  <a:srgbClr val="002060"/>
                </a:solidFill>
                <a:latin typeface="Times New Roman"/>
                <a:ea typeface="DejaVu Sans"/>
              </a:rPr>
              <a:t>);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текстовая форма инструкции по заполнению бланков </a:t>
            </a:r>
            <a:r>
              <a:rPr lang="ru-RU" sz="18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(для глухих,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1" i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слабослышащих обучающихся и обучающихся с ТНР)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Организация ППЭ: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на базе образовательной организации;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на дому;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на базе медицинской организации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395640" y="188640"/>
            <a:ext cx="813636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Структура заключения ПМПК о создании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условий при проведении ГИА: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23640" y="260640"/>
            <a:ext cx="8555400" cy="636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комиссии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создания условий при проведении итогового собеседования по русскому языку, ГИА по образовательной программе основного общего образования обучающемуся </a:t>
            </a:r>
            <a:r>
              <a:rPr lang="ru-RU" sz="1400" b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 ОВЗ, инвалидностью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ru-RU" sz="1400" b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(слепые)</a:t>
            </a:r>
            <a:endParaRPr lang="ru-RU" sz="1400" b="1" u="sng" strike="noStrike" spc="0">
              <a:solidFill>
                <a:srgbClr val="00206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  <a:defRPr/>
            </a:pPr>
            <a:endParaRPr lang="ru-RU" sz="1400" b="0" strike="noStrike" spc="0">
              <a:latin typeface="Arial"/>
            </a:endParaRPr>
          </a:p>
          <a:p>
            <a:pPr algn="l"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выбора формы ГИА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да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сокращения количества сдаваемых экзаменов до 2-х обязательных: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да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Русский язык: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300/600                               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Математика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300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Продолжительность экзамена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увеличивается на 1,5 часа; продолжительность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итогового собеседования по русскому языку увеличивается на 30 минут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Требования к оформлению КИМ: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- перевод на шрифт Брайля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Требование к рабочему месту: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рабочее место, оборудованное компьютером, не имеющим выхода в сеть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Интернет и не содержащим информации по сдаваемому предмету (при необходимости)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Ассистент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помощь в занятии рабочего места в аудитории; оформление  регистрационного бланка (для участника ГИА), бланк ответа № 1 и перенос информации с распечатанных бланков участника ГИА в стандартные бланки ответов, помощь в занятии рабочего места.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Оформление работы: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оформление экзаменационной работы в тетради рельефно-точечным шрифтом,  тифлопереводчик переводит работу и оформляет её на бланке установленной формы.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Организация ППЭ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на дому /на базе образовательной организации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07640" y="116640"/>
            <a:ext cx="8931240" cy="63079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комиссии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создания условий при проведении итогового собеседования по русскому языку, ГИА по образовательной программе основного общего образования обучающемуся </a:t>
            </a:r>
            <a:r>
              <a:rPr lang="ru-RU" sz="1600" b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 ОВЗ, инвалидностью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ru-RU" sz="1600" b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(слабовидящие)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выбора формы ГИА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да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сокращения количества сдаваемых экзаменов до 2-х обязательных: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да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Русский язык: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300/600                               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Математика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300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Продолжительность экзамена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увеличивается на 1,5 часа; продолжительность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итогового собеседования по русскому языку увеличивается на 30 минут </a:t>
            </a:r>
            <a:endParaRPr lang="ru-RU" sz="1600" b="0" strike="noStrike" spc="-1">
              <a:latin typeface="Arial"/>
            </a:endParaRPr>
          </a:p>
          <a:p>
            <a:pPr marL="261850" indent="-261850">
              <a:lnSpc>
                <a:spcPct val="100000"/>
              </a:lnSpc>
              <a:buFont typeface="Arial"/>
              <a:buChar char="•"/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Требование к рабочему месту: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ЭМ представляются в увеличенном размере, в аудиториях предусматривается наличие увеличивающих устройств и индивидуальное равномерное освещение не менее 300 люкс,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рабочее место, оборудованное компьютером, не имеющим выхода в сеть</a:t>
            </a:r>
            <a:endParaRPr sz="1600" b="0" strike="noStrike" spc="0">
              <a:latin typeface="Arial"/>
            </a:endParaRPr>
          </a:p>
          <a:p>
            <a:pPr marL="261850" indent="-261850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Интернет и не содержащим информации по сдаваемому предмету (при необходимости)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DejaVu Sans"/>
                <a:cs typeface="Times New Roman"/>
              </a:rPr>
              <a:t>. </a:t>
            </a:r>
            <a:r>
              <a:rPr lang="ru-RU" sz="1600" b="0" strike="noStrike" spc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sz="1600" b="0" strike="noStrike" spc="0">
              <a:latin typeface="Arial"/>
            </a:endParaRPr>
          </a:p>
          <a:p>
            <a:pPr marL="261850" indent="-261850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Ассистент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помощь в занятии рабочего места в аудитории; оформление регистрационного бланка (для участника ГИА), бланка ответа № 1 и перенос информации с распечатанных бланков участника ГИА в стандартные бланки ответов.</a:t>
            </a:r>
            <a:endParaRPr lang="ru-RU" sz="1600" b="0" strike="noStrike" spc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marL="261850" indent="-261850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 b="1" i="0" u="none" strike="noStrike" cap="none" spc="0">
                <a:solidFill>
                  <a:srgbClr val="000000"/>
                </a:solidFill>
                <a:latin typeface="Times New Roman"/>
                <a:ea typeface="DejaVu Sans"/>
                <a:cs typeface="Times New Roman"/>
              </a:rPr>
              <a:t>Оформление работы: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DejaVu Sans"/>
                <a:cs typeface="Times New Roman"/>
              </a:rPr>
              <a:t> оформление работы на бланках увеличенного размера (до А3).</a:t>
            </a:r>
            <a:endParaRPr sz="1600" b="0" strike="noStrike" spc="0">
              <a:latin typeface="Arial"/>
            </a:endParaRPr>
          </a:p>
          <a:p>
            <a:pPr marL="261850" indent="-261850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Организация ППЭ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на дому – на базе образовательной организации 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95640" y="548640"/>
            <a:ext cx="8456400" cy="552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Заключение комиссии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для создания условий при проведении итогового собеседования по русскому языку, ГИА по образовательной программе основного общего образования обучающемуся </a:t>
            </a:r>
            <a:r>
              <a:rPr lang="ru-RU" sz="1400" b="1" u="sng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 ОВЗ, инвалидностью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1400" b="1" u="sng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(глухие)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Основание для выбора формы ГИА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да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Основание для сокращения количества сдаваемых экзаменов до 2-х обязательных: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да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Русский язык: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200/500                               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Математика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100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Продолжительность экзамена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увеличивается на 1,5 часа; продолжительность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итогового собеседования по русскому языку увеличивается на 30 минут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Требование к рабочему месту: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наличие звукоусиливающей аппаратуры индивидуального пользования;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рабочее место, оборудованное компьютером, не имеющим выхода в сеть Интернет и не содержащим информации по сдаваемому предмету.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Ассистент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 ассистент-сурдопереводчик, осуществляет при необходимости жестовый перевод и разъяснение непонятных слов; оформление регистрационного бланка (для участника ГИА), бланка ответа № 1 и перенос  информации с распечатанных бланков участника ГИА в стандартные бланки ответов.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Оформление работы: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текстовая форма инструкции по заполнению бланков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Организация ППЭ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на дому – на базе образовательной организации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95640" y="332640"/>
            <a:ext cx="7877880" cy="556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комиссии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создания условий при проведении итогового собеседования по русскому языку, ГИА по образовательной программе основного общего образования обучающемуся </a:t>
            </a:r>
            <a:r>
              <a:rPr lang="ru-RU" sz="1400" b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 ОВЗ, инвалидностью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ru-RU" sz="1400" b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(слабослышащие)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выбора формы ГИА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да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сокращения количества сдаваемых экзаменов до 2-х обязательных: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да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Русский язык: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100/400                               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Математика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100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Продолжительность экзамена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увеличивается на 1,5 часа; продолжительность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итогового собеседования по русскому языку увеличивается на 30 минут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Требование к рабочему месту: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наличие звукоусиливающей аппаратуры индивидуального пользования;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наличие звукоусиливающей аппаратуры коллективного пользования; рабочее место, оборудованное компьютером, не имеющим выхода в сеть Интернет и не содержащим информации по сдаваемому предмету.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Ассистент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ассистент-сурдопереводчик, осуществляет при необходимости жестовый перевод и разъяснение непонятных слов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Оформление работы: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текстовая форма инструкции по заполнению бланков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Организация ППЭ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на дому – на базе образовательной организации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50919" y="1242000"/>
            <a:ext cx="8496720" cy="93640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 scaled="1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256666" y="2310694"/>
            <a:ext cx="8493585" cy="89958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 scaled="1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296640" y="1111249"/>
            <a:ext cx="8417873" cy="28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endParaRPr sz="1400" b="1" strike="noStrike" spc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0">
                <a:solidFill>
                  <a:srgbClr val="000000"/>
                </a:solidFill>
                <a:latin typeface="Times New Roman"/>
                <a:ea typeface="DejaVu Sans"/>
              </a:rPr>
              <a:t>Приказы Министерства образования и науки Российской Федерации:</a:t>
            </a:r>
            <a:endParaRPr sz="1400" b="0" strike="noStrike" spc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• № 1598 от 19.12.2014 г. 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здоровья;</a:t>
            </a:r>
            <a:endParaRPr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1400" b="0" strike="noStrike" spc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0" strike="noStrike" spc="0">
                <a:solidFill>
                  <a:srgbClr val="000000"/>
                </a:solidFill>
                <a:latin typeface="Times New Roman"/>
                <a:ea typeface="DejaVu Sans"/>
              </a:rPr>
              <a:t>• №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1599 от 19.12.2014 г. 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нарушениями).</a:t>
            </a:r>
            <a:endParaRPr sz="1400" b="0" strike="noStrike" spc="0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512640" y="475560"/>
            <a:ext cx="8208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10243E"/>
                </a:solidFill>
                <a:latin typeface="Times New Roman"/>
                <a:ea typeface="DejaVu Sans"/>
              </a:rPr>
              <a:t>Нормативная и правовая документация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09583" y="3430763"/>
            <a:ext cx="8404930" cy="91722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</a:gradFill>
          <a:ln w="25400" cap="flat" cmpd="sng" algn="ctr">
            <a:solidFill>
              <a:schemeClr val="accent3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Скругленный прямоугольник 8"/>
          <p:cNvSpPr/>
          <p:nvPr/>
        </p:nvSpPr>
        <p:spPr bwMode="auto">
          <a:xfrm>
            <a:off x="316069" y="4515555"/>
            <a:ext cx="8404929" cy="91722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</a:gradFill>
          <a:ln w="25400" cap="flat" cmpd="sng" algn="ctr">
            <a:solidFill>
              <a:schemeClr val="accent3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Скругленный прямоугольник 9"/>
          <p:cNvSpPr/>
          <p:nvPr/>
        </p:nvSpPr>
        <p:spPr bwMode="auto">
          <a:xfrm>
            <a:off x="342709" y="5591527"/>
            <a:ext cx="8404929" cy="91722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</a:gradFill>
          <a:ln w="25400" cap="flat" cmpd="sng" algn="ctr">
            <a:solidFill>
              <a:schemeClr val="accent3">
                <a:lumMod val="74901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Рекомендации по подготовке  и проведению  итогового  собеседования  в 2020 году</a:t>
            </a:r>
            <a:endParaRPr sz="16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53680" y="3430763"/>
            <a:ext cx="8396110" cy="87312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Методические рекомендации по организации и проведению ГИА 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для лиц с ограниченными возможностями здоровья, детей -инвалидов и инвалидов в 2020 году  </a:t>
            </a:r>
            <a:r>
              <a:rPr lang="ru-RU" sz="1200">
                <a:latin typeface="Times New Roman"/>
                <a:ea typeface="Times New Roman"/>
                <a:cs typeface="Times New Roman"/>
              </a:rPr>
              <a:t>(приложение 15 к письму Рособрнадзора от 16.12.19 № 10-1059)</a:t>
            </a:r>
            <a:endParaRPr sz="1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21249" y="4639027"/>
            <a:ext cx="8034513" cy="82020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l"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Методические рекомендации по подготовке  и проведению государственной итоговой аттестации по образовательным программам основного общего  образования в в 2020 году</a:t>
            </a:r>
            <a:endParaRPr sz="1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149444" y="5124097"/>
            <a:ext cx="5238749" cy="24694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l">
              <a:defRPr/>
            </a:pPr>
            <a:r>
              <a:rPr lang="ru-RU" sz="1200">
                <a:latin typeface="Times New Roman"/>
                <a:ea typeface="Times New Roman"/>
                <a:cs typeface="Times New Roman"/>
              </a:rPr>
              <a:t>(приложение 10 к письму Рособрнадзора от 16.12.19 № 10-1059</a:t>
            </a:r>
            <a:r>
              <a:rPr lang="ru-RU" sz="1600">
                <a:latin typeface="Times New Roman"/>
                <a:ea typeface="Times New Roman"/>
                <a:cs typeface="Times New Roman"/>
              </a:rPr>
              <a:t>)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170486" y="6120694"/>
            <a:ext cx="6411736" cy="33513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l">
              <a:defRPr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                       (приложение 12 к письму Рособрнадзора от 16.12.19 № 10-1059)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539640" y="476640"/>
            <a:ext cx="7713360" cy="550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комиссии </a:t>
            </a:r>
            <a:endParaRPr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создания условий при проведении итогового собеседования по русскому языку, ГИА по образовательной программе основного общего образования обучающемуся </a:t>
            </a:r>
            <a:r>
              <a:rPr lang="ru-RU" sz="1600" b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 ОВЗ, инвалидностью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ru-RU" sz="1600" b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(ТНР)</a:t>
            </a:r>
            <a:endParaRPr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выбора формы ГИА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да 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сокращения количества сдаваемых экзаменов до 2-х обязательных: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да 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Русский язык: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200/500                               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Математика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100 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Продолжительность экзамена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увеличивается на 1,5 часа; продолжительность 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итогового собеседования по русскому языку увеличивается на 30 минут </a:t>
            </a:r>
            <a:endParaRPr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Требование к рабочему месту: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рабочее место, оборудованное компьютером, не имеющим выхода в сеть Интернет и не содержащим информации по сдаваемому предмету.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Оформление работы: 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текстовая форма инструкции по заполнению бланков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Организация ППЭ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на дому – на базе образовательной организации </a:t>
            </a:r>
            <a:endParaRPr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07640" y="116640"/>
            <a:ext cx="8931420" cy="5103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комиссии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создания условий при проведении итогового собеседования по русскому языку, ГИА по образовательной программе основного общего образования обучающемуся с ОВЗ, инвалидностью  </a:t>
            </a:r>
            <a:r>
              <a:rPr lang="ru-RU" sz="1400" b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(НОДА)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выбора формы ГИА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да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сокращения количества сдаваемых экзаменов до 2-х обязательных: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Русский язык: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100/400             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Математика: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Продолжительность экзамена: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увеличивается на 1,5 часа; продолжительность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итогового собеседования по русскому языку увеличивается на 30 минут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Требование к рабочему месту: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беспрепятственный доступ в аудиторию, туалетные,  иные помещения; аудитория на первом этаже, наличие специальных кресел, др.  приспособлений; рабочее место, оборудованное компьютером, не имеющим выхода в  сеть Интернет и не содержащим информации по сдаваемому предмету.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Ассистент: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помощь в занятии рабочего места в аудитории; оформление регистрационного бланка (для участника ГИА), бланка ответа № 1 и перенос  информации с распечатанных бланков участника ГИА в стандартные бланки ответов;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помощь в сопровождении (помогает сменить положение в колясках, креслах, лежаках, фиксировать положение тела, ручки в кисти руки, укрепить и поправить протезы и т.п. (для НОДА - колясочников)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400" b="0" strike="noStrike" spc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Организация ППЭ: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 дому / на базе образовательной организации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611640" y="692640"/>
            <a:ext cx="7723080" cy="52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комиссии </a:t>
            </a:r>
            <a:endParaRPr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создания условий при проведении итогового собеседования по русскому языку, ГИА по образовательной программе основного общего образования обучающемуся </a:t>
            </a:r>
            <a:r>
              <a:rPr lang="ru-RU" sz="1600" b="1" u="sng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 ОВЗ, инвалидностью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ru-RU" sz="1600" b="1" u="sng" strike="noStrike" spc="-1">
                <a:solidFill>
                  <a:srgbClr val="002060"/>
                </a:solidFill>
                <a:latin typeface="Times New Roman"/>
                <a:ea typeface="DejaVu Sans"/>
              </a:rPr>
              <a:t>(ЗПР)</a:t>
            </a:r>
            <a:endParaRPr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выбора формы ГИА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да 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Основание для сокращения количества сдаваемых экзаменов до 2-х обязательных: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да 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Русский язык: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200/500                               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Математика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200 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Продолжительность экзамена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увеличивается на 1,5 часа; продолжительность 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итогового собеседования по русскому языку увеличивается на 30 минут </a:t>
            </a:r>
            <a:endParaRPr sz="1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Требование к рабочему месту: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рабочее место, оборудованное компьютером, не имеющим выхода в сеть Интернет и не содержащим информации по сдаваемому предмету.</a:t>
            </a: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endParaRPr sz="16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Организация ППЭ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 на дому – на базе образовательной организации </a:t>
            </a:r>
            <a:endParaRPr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477000" y="620640"/>
            <a:ext cx="8252280" cy="507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Заключение комиссии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для создания условий при проведении итогового собеседования по русскому языку, ГИА по образовательной программе основного общего образования обучающемуся </a:t>
            </a:r>
            <a:r>
              <a:rPr lang="ru-RU" sz="1400" b="1" u="sng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 ОВЗ, инвалидностью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sz="1400" b="1" u="sng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(РАС)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Основание для выбора формы ГИА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да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Основание для сокращения количества сдаваемых экзаменов до 2-х обязательных: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да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Русский язык: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700                               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Математика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100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Продолжительность экзамена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увеличивается на 1,5 часа; продолжительность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итогового собеседования по русскому языку увеличивается на 30 минут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Требование к рабочему месту: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рабочее место, оборудованное компьютером, не имеющим выхода в сеть Интернет и не содержащим информации по сдаваемому предмету.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Ассистент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  оформление регистрационного бланка (для участника ГИА), бланка ответа № 1 и перенос  информации с распечатанных бланков участника ГИА в стандартные бланки ответов; ассистент (педагог-психолог) помогает занять место в аудитории, предотвращает аффективные реакции на новую стрессовую обстановку (индивидуальные показания); педагог-психолог, с которым участник ГИА знаком и находится в контакте (строго по согласованию); </a:t>
            </a:r>
            <a:r>
              <a:rPr lang="ru-RU" sz="1400" b="1" i="1" u="sng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вызов медицинского персонала.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Организация ППЭ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на дому – на базе образовательной организации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187640" y="2493000"/>
            <a:ext cx="6696000" cy="14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400" b="1" i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СПАСИБО ЗА ВНИМАНИЕ!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95640" y="843840"/>
            <a:ext cx="8568360" cy="193824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13500000" scaled="1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1619640" y="213480"/>
            <a:ext cx="56160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Участники ГИА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434339" y="843840"/>
            <a:ext cx="8487000" cy="191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К ГИА допускаются обучающиеся, 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</a:t>
            </a:r>
            <a:r>
              <a:rPr lang="ru-RU" sz="2000" b="1" strike="noStrike" spc="-1">
                <a:solidFill>
                  <a:srgbClr val="31859C"/>
                </a:solidFill>
                <a:latin typeface="Times New Roman"/>
                <a:ea typeface="SimSun"/>
              </a:rPr>
              <a:t>за IX класс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не ниже удовлетворительных), а также имеющие результат "зачет" за итоговое собеседование по русскому языку* 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392040" y="2935440"/>
            <a:ext cx="8571600" cy="2307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13500000" scaled="1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496979" y="2977019"/>
            <a:ext cx="8424360" cy="22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 ГИА допускаются обучающиеся, 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за каждый год обучения по образовательным программам </a:t>
            </a:r>
            <a:r>
              <a:rPr lang="ru-RU" sz="2000" b="1" strike="noStrike" spc="-1">
                <a:solidFill>
                  <a:srgbClr val="31859C"/>
                </a:solidFill>
                <a:latin typeface="Times New Roman"/>
                <a:ea typeface="DejaVu Sans"/>
              </a:rPr>
              <a:t>среднего общего образования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 ниже удовлетворительных), а также имеющие результат "зачет" за итоговое сочинение (изложение)**.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 bwMode="auto">
          <a:xfrm>
            <a:off x="179640" y="5661360"/>
            <a:ext cx="9395640" cy="8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300" b="0" i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*</a:t>
            </a:r>
            <a:r>
              <a:rPr lang="ru-RU" sz="1300" b="1" i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Приказ Минпросвещения России N 189, Рособрнадзора N 1513 от 07.11.2018 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300" b="0" i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**</a:t>
            </a:r>
            <a:r>
              <a:rPr lang="ru-RU" sz="1300" b="1" i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Приказ Минпросвещения России N 190, Рособрнадзора N 1512 от 07.11.2018 «Об утверждении Порядка проведения государственной итоговой аттестации по образовательным программам среднего общего образования».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10" name="Picture 2" descr="C:\Program Files\Microsoft Office\MEDIA\OFFICE14\Bullets\BD21300_.gif"/>
          <p:cNvPicPr/>
          <p:nvPr/>
        </p:nvPicPr>
        <p:blipFill>
          <a:blip r:embed="rId2"/>
          <a:stretch/>
        </p:blipFill>
        <p:spPr bwMode="auto">
          <a:xfrm>
            <a:off x="69480" y="984960"/>
            <a:ext cx="262440" cy="227160"/>
          </a:xfrm>
          <a:prstGeom prst="rect">
            <a:avLst/>
          </a:prstGeom>
          <a:ln>
            <a:noFill/>
          </a:ln>
        </p:spPr>
      </p:pic>
      <p:pic>
        <p:nvPicPr>
          <p:cNvPr id="11" name="Picture 2" descr="C:\Program Files\Microsoft Office\MEDIA\OFFICE14\Bullets\BD21300_.gif"/>
          <p:cNvPicPr/>
          <p:nvPr/>
        </p:nvPicPr>
        <p:blipFill>
          <a:blip r:embed="rId2"/>
          <a:stretch/>
        </p:blipFill>
        <p:spPr bwMode="auto">
          <a:xfrm>
            <a:off x="69480" y="3141000"/>
            <a:ext cx="262440" cy="22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2"/>
          <a:srcRect b="15519"/>
          <a:stretch/>
        </p:blipFill>
        <p:spPr bwMode="auto">
          <a:xfrm>
            <a:off x="5796000" y="4815000"/>
            <a:ext cx="2375640" cy="200664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222840" y="689040"/>
            <a:ext cx="8568360" cy="46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ГИА проводится: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а) </a:t>
            </a:r>
            <a:r>
              <a:rPr lang="ru-RU" sz="1800" b="1" u="sng" strike="noStrike" spc="-1">
                <a:solidFill>
                  <a:srgbClr val="002060"/>
                </a:solidFill>
                <a:latin typeface="Times New Roman"/>
                <a:ea typeface="SimSun"/>
              </a:rPr>
              <a:t>в форме основного государственного экзамена/единого государственного экзамена</a:t>
            </a:r>
            <a:r>
              <a:rPr lang="ru-RU" sz="1800" b="1" strike="noStrike" spc="-1">
                <a:solidFill>
                  <a:srgbClr val="002060"/>
                </a:solidFill>
                <a:latin typeface="Times New Roman"/>
                <a:ea typeface="SimSu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с использованием контрольных измерительных материалов, представляющих собой комплексы заданий стандартизированной формы,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б) </a:t>
            </a:r>
            <a:r>
              <a:rPr lang="ru-RU" sz="1800" b="1" u="sng" strike="noStrike" spc="-1">
                <a:solidFill>
                  <a:srgbClr val="002060"/>
                </a:solidFill>
                <a:latin typeface="Times New Roman"/>
                <a:ea typeface="SimSun"/>
              </a:rPr>
              <a:t>в форме государственного выпускного экзамена</a:t>
            </a:r>
            <a:r>
              <a:rPr lang="ru-RU" sz="1800" b="1" strike="noStrike" spc="-1">
                <a:solidFill>
                  <a:srgbClr val="002060"/>
                </a:solidFill>
                <a:latin typeface="Times New Roman"/>
                <a:ea typeface="SimSu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с использованием текстов, тем, заданий, билетов - для обучающихся, осваивающих образовательные программы </a:t>
            </a:r>
            <a:r>
              <a:rPr lang="ru-RU" sz="1800" b="1" strike="noStrike" spc="-1">
                <a:solidFill>
                  <a:srgbClr val="002060"/>
                </a:solidFill>
                <a:latin typeface="Times New Roman"/>
                <a:ea typeface="SimSun"/>
              </a:rPr>
              <a:t>основного общего образования/среднего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,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а также для обучающихся </a:t>
            </a:r>
            <a:r>
              <a:rPr lang="ru-RU" sz="1800" b="1" strike="noStrike" spc="-1">
                <a:solidFill>
                  <a:srgbClr val="604A7B"/>
                </a:solidFill>
                <a:latin typeface="Times New Roman"/>
                <a:ea typeface="SimSun"/>
              </a:rPr>
              <a:t>с </a:t>
            </a:r>
            <a:r>
              <a:rPr lang="ru-RU" sz="1800" b="1" strike="noStrike" spc="-1">
                <a:solidFill>
                  <a:srgbClr val="002060"/>
                </a:solidFill>
                <a:latin typeface="Times New Roman"/>
                <a:ea typeface="SimSun"/>
              </a:rPr>
              <a:t>ограниченными возможностями здоровья</a:t>
            </a:r>
            <a:r>
              <a:rPr lang="ru-RU" sz="1800" b="0" strike="noStrike" spc="-1">
                <a:solidFill>
                  <a:srgbClr val="002060"/>
                </a:solidFill>
                <a:latin typeface="Times New Roman"/>
                <a:ea typeface="SimSun"/>
              </a:rPr>
              <a:t>, обучающихся - </a:t>
            </a:r>
            <a:r>
              <a:rPr lang="ru-RU" sz="1800" b="1" strike="noStrike" spc="-1">
                <a:solidFill>
                  <a:srgbClr val="002060"/>
                </a:solidFill>
                <a:latin typeface="Times New Roman"/>
                <a:ea typeface="SimSun"/>
              </a:rPr>
              <a:t>детей-инвалидов и инвалидов</a:t>
            </a:r>
            <a:r>
              <a:rPr lang="ru-RU" sz="1800" b="0" strike="noStrike" spc="-1">
                <a:solidFill>
                  <a:srgbClr val="002060"/>
                </a:solidFill>
                <a:latin typeface="Times New Roman"/>
                <a:ea typeface="SimSun"/>
              </a:rPr>
              <a:t>;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1619640" y="213480"/>
            <a:ext cx="56160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Формы проведения ГИА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7" name="Picture 2" descr="C:\Program Files\Microsoft Office\MEDIA\CAGCAT10\j0195384.wmf"/>
          <p:cNvPicPr/>
          <p:nvPr/>
        </p:nvPicPr>
        <p:blipFill>
          <a:blip r:embed="rId3"/>
          <a:stretch/>
        </p:blipFill>
        <p:spPr bwMode="auto">
          <a:xfrm>
            <a:off x="3564000" y="5040360"/>
            <a:ext cx="1763640" cy="180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777400" y="63360"/>
            <a:ext cx="3311640" cy="719280"/>
          </a:xfrm>
          <a:prstGeom prst="rect">
            <a:avLst/>
          </a:prstGeom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3114000" y="131040"/>
            <a:ext cx="410364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2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ПРЕДМЕТЫ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/>
          <a:srcRect t="18857" b="16555"/>
          <a:stretch/>
        </p:blipFill>
        <p:spPr bwMode="auto">
          <a:xfrm>
            <a:off x="1475640" y="867600"/>
            <a:ext cx="6409080" cy="5847840"/>
          </a:xfrm>
          <a:prstGeom prst="rect">
            <a:avLst/>
          </a:prstGeom>
          <a:ln>
            <a:noFill/>
          </a:ln>
        </p:spPr>
      </p:pic>
      <p:pic>
        <p:nvPicPr>
          <p:cNvPr id="7" name="Picture 2"/>
          <p:cNvPicPr/>
          <p:nvPr/>
        </p:nvPicPr>
        <p:blipFill>
          <a:blip r:embed="rId3"/>
          <a:srcRect t="8450" b="27152"/>
          <a:stretch/>
        </p:blipFill>
        <p:spPr bwMode="auto">
          <a:xfrm>
            <a:off x="209520" y="63360"/>
            <a:ext cx="2199600" cy="87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07640" y="58679"/>
            <a:ext cx="8928360" cy="277416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E3FBC2"/>
              </a:gs>
              <a:gs pos="100000">
                <a:srgbClr val="F4FFE6">
                  <a:alpha val="0"/>
                </a:srgbClr>
              </a:gs>
            </a:gsLst>
            <a:lin ang="16200000" scaled="1"/>
          </a:gradFill>
          <a:ln>
            <a:solidFill>
              <a:srgbClr val="98B855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467640" y="476640"/>
            <a:ext cx="842436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b="1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 Для участников ГИА с ограниченными возможностями здоровья, участников ГИА – детей - инвалидов и инвалидов ГИА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2000" b="0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по их желанию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проводится </a:t>
            </a:r>
            <a:r>
              <a:rPr lang="ru-RU" sz="2000" b="1" i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только по обязательным учебным предметам.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При этом допускается сочетание форм проведения ГИА (ОГЭ и ГВЭ).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/>
          <a:stretch/>
        </p:blipFill>
        <p:spPr bwMode="auto">
          <a:xfrm>
            <a:off x="899640" y="2769120"/>
            <a:ext cx="5472000" cy="39625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95640" y="332640"/>
            <a:ext cx="8424360" cy="37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Участники ГИА с ограниченными возможностями здоровья при подаче заявления предъявляют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копию рекомендаций психолого-медико-педагогической комиссии, а участники ГИА - дети-инвалиды и инвалиды - оригинал или заверенную копию справки, подтверждающей факт установления инвалидности, выданной федеральным государственным учреждением медико- социальной экспертизы, а также копию рекомендаций ПМПК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при необходимости создания специальных условий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1452960" y="3904200"/>
            <a:ext cx="2447640" cy="2738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360">
            <a:miter/>
          </a:ln>
          <a:effectLst>
            <a:outerShdw dist="106914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5217840" y="3933000"/>
            <a:ext cx="2377800" cy="2709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360">
            <a:miter/>
          </a:ln>
          <a:effectLst>
            <a:outerShdw dist="106914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1452960" y="4552200"/>
            <a:ext cx="215964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Справка об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инвалидности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5289840" y="4613760"/>
            <a:ext cx="19458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Заключение ПМПК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santeh59.ru/uploads/s/d/z/g/dzg7jzlfzdlo/img/full_O2lLQB07.png"/>
          <p:cNvPicPr/>
          <p:nvPr/>
        </p:nvPicPr>
        <p:blipFill>
          <a:blip r:embed="rId2"/>
          <a:stretch/>
        </p:blipFill>
        <p:spPr bwMode="auto">
          <a:xfrm>
            <a:off x="5076000" y="4343400"/>
            <a:ext cx="2506320" cy="230184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251640" y="116640"/>
            <a:ext cx="8568360" cy="45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Для лиц, указанных в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пункте 44 Порядка (ГИА-9), продолжительность </a:t>
            </a:r>
            <a:r>
              <a:rPr lang="ru-RU" sz="1900" b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итогового собеседования по русскому языку увеличивается </a:t>
            </a:r>
            <a:r>
              <a:rPr lang="ru-RU" sz="2400" b="1" u="sng" strike="noStrike" spc="-1">
                <a:solidFill>
                  <a:srgbClr val="1F497D"/>
                </a:solidFill>
                <a:latin typeface="Times New Roman"/>
                <a:ea typeface="SimSun"/>
              </a:rPr>
              <a:t>на 30 минут</a:t>
            </a:r>
            <a:r>
              <a:rPr lang="ru-RU" sz="1900" b="1" u="sng" strike="noStrike" spc="-1">
                <a:solidFill>
                  <a:srgbClr val="000000"/>
                </a:solidFill>
                <a:latin typeface="Times New Roman"/>
                <a:ea typeface="SimSun"/>
              </a:rPr>
              <a:t>.</a:t>
            </a: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lang="ru-RU" sz="19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Для участников ГИА с </a:t>
            </a: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ограниченными возможностями здоровья,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участников ГИА – </a:t>
            </a: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детей- инвалидов и инвалидов, 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а также лиц, обучающихся по состоянию здоровья </a:t>
            </a: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на дому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, в образовательных организациях, в том числе </a:t>
            </a: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санаторно-курортных, в которых проводятся необходимые лечебные, реабилитационные и оздоровительные мероприятия для нуждающихся в длительном лечении, организуется проведение экзаменов в условиях, учитывающих состояние их здоровья, особенности психофизического развития.</a:t>
            </a:r>
            <a:endParaRPr lang="ru-RU" sz="1900" b="0" strike="noStrike" spc="-1">
              <a:latin typeface="Arial"/>
            </a:endParaRPr>
          </a:p>
        </p:txBody>
      </p:sp>
      <p:pic>
        <p:nvPicPr>
          <p:cNvPr id="6" name="Picture 8"/>
          <p:cNvPicPr/>
          <p:nvPr/>
        </p:nvPicPr>
        <p:blipFill>
          <a:blip r:embed="rId3"/>
          <a:stretch/>
        </p:blipFill>
        <p:spPr bwMode="auto">
          <a:xfrm>
            <a:off x="2629800" y="4710240"/>
            <a:ext cx="1838880" cy="186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3341</Words>
  <Application>Microsoft Office PowerPoint</Application>
  <DocSecurity>0</DocSecurity>
  <PresentationFormat>Экран (4:3)</PresentationFormat>
  <Paragraphs>307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протоколов и заключений  ПМПК</dc:title>
  <dc:subject/>
  <dc:creator>ЕЛЕНА</dc:creator>
  <cp:keywords/>
  <dc:description/>
  <cp:lastModifiedBy>ЕЛЕНА</cp:lastModifiedBy>
  <cp:revision>98</cp:revision>
  <dcterms:created xsi:type="dcterms:W3CDTF">2020-02-08T01:44:40Z</dcterms:created>
  <dcterms:modified xsi:type="dcterms:W3CDTF">2020-02-12T15:20:13Z</dcterms:modified>
  <cp:category/>
  <dc:identifier/>
  <cp:contentStatus/>
  <dc:language>ru-RU</dc:language>
  <cp:version/>
</cp:coreProperties>
</file>