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1"/>
  </p:notesMasterIdLst>
  <p:sldIdLst>
    <p:sldId id="308" r:id="rId3"/>
    <p:sldId id="324" r:id="rId4"/>
    <p:sldId id="306" r:id="rId5"/>
    <p:sldId id="326" r:id="rId6"/>
    <p:sldId id="333" r:id="rId7"/>
    <p:sldId id="334" r:id="rId8"/>
    <p:sldId id="336" r:id="rId9"/>
    <p:sldId id="338" r:id="rId10"/>
  </p:sldIdLst>
  <p:sldSz cx="10693400" cy="7562850"/>
  <p:notesSz cx="9926638" cy="6797675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4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75" y="17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83494" tIns="41747" rIns="83494" bIns="41747" rtlCol="0"/>
          <a:lstStyle>
            <a:lvl1pPr algn="l" defTabSz="913874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0538" cy="339725"/>
          </a:xfrm>
          <a:prstGeom prst="rect">
            <a:avLst/>
          </a:prstGeom>
        </p:spPr>
        <p:txBody>
          <a:bodyPr vert="horz" lIns="83494" tIns="41747" rIns="83494" bIns="41747" rtlCol="0"/>
          <a:lstStyle>
            <a:lvl1pPr algn="r" defTabSz="913874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DD12742E-6C58-4E8E-BABE-46A12A9CAC98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60713" y="509588"/>
            <a:ext cx="36052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494" tIns="41747" rIns="83494" bIns="4174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28975"/>
            <a:ext cx="7939088" cy="3059113"/>
          </a:xfrm>
          <a:prstGeom prst="rect">
            <a:avLst/>
          </a:prstGeom>
        </p:spPr>
        <p:txBody>
          <a:bodyPr vert="horz" lIns="83494" tIns="41747" rIns="83494" bIns="4174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83494" tIns="41747" rIns="83494" bIns="41747" rtlCol="0" anchor="b"/>
          <a:lstStyle>
            <a:lvl1pPr algn="l" defTabSz="913874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0538" cy="339725"/>
          </a:xfrm>
          <a:prstGeom prst="rect">
            <a:avLst/>
          </a:prstGeom>
        </p:spPr>
        <p:txBody>
          <a:bodyPr vert="horz" lIns="83494" tIns="41747" rIns="83494" bIns="41747" rtlCol="0" anchor="b"/>
          <a:lstStyle>
            <a:lvl1pPr algn="r" defTabSz="913874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F68339C7-5945-4D35-B09E-9719CE7E5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98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4683" algn="l" defTabSz="9138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1617" algn="l" defTabSz="9138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8560" algn="l" defTabSz="9138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5495" algn="l" defTabSz="91387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6" y="2344487"/>
            <a:ext cx="9089390" cy="4616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1" y="4235209"/>
            <a:ext cx="748538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36F6E-53AE-424D-A941-458E07D7173F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A7BE0-E6D3-4D4C-AB73-D9ECAC69B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833"/>
            <a:ext cx="9089390" cy="1502066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5462"/>
            <a:ext cx="9089390" cy="1654373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38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677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515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35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193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031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87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708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69264C-48AF-44CA-BE44-700A48313545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3541DD-23D5-423F-B2FA-0E7720E01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4670" y="1323500"/>
            <a:ext cx="4722918" cy="374291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35812" y="1323500"/>
            <a:ext cx="4722918" cy="374291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00A78C-52FC-4A29-ADCF-B2E2BF90ED2D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2BE8B5-8FDC-4601-B39F-2CF75F974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7"/>
            <a:ext cx="962406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1" y="1692889"/>
            <a:ext cx="4724775" cy="705516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860" indent="0">
              <a:buNone/>
              <a:defRPr sz="2600" b="1"/>
            </a:lvl2pPr>
            <a:lvl3pPr marL="1167723" indent="0">
              <a:buNone/>
              <a:defRPr sz="2300" b="1"/>
            </a:lvl3pPr>
            <a:lvl4pPr marL="1751580" indent="0">
              <a:buNone/>
              <a:defRPr sz="2000" b="1"/>
            </a:lvl4pPr>
            <a:lvl5pPr marL="2335446" indent="0">
              <a:buNone/>
              <a:defRPr sz="2000" b="1"/>
            </a:lvl5pPr>
            <a:lvl6pPr marL="2919303" indent="0">
              <a:buNone/>
              <a:defRPr sz="2000" b="1"/>
            </a:lvl6pPr>
            <a:lvl7pPr marL="3503163" indent="0">
              <a:buNone/>
              <a:defRPr sz="2000" b="1"/>
            </a:lvl7pPr>
            <a:lvl8pPr marL="4087027" indent="0">
              <a:buNone/>
              <a:defRPr sz="2000" b="1"/>
            </a:lvl8pPr>
            <a:lvl9pPr marL="4670889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1" y="2398405"/>
            <a:ext cx="4724775" cy="435739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10" y="1692889"/>
            <a:ext cx="4726631" cy="705516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3860" indent="0">
              <a:buNone/>
              <a:defRPr sz="2600" b="1"/>
            </a:lvl2pPr>
            <a:lvl3pPr marL="1167723" indent="0">
              <a:buNone/>
              <a:defRPr sz="2300" b="1"/>
            </a:lvl3pPr>
            <a:lvl4pPr marL="1751580" indent="0">
              <a:buNone/>
              <a:defRPr sz="2000" b="1"/>
            </a:lvl4pPr>
            <a:lvl5pPr marL="2335446" indent="0">
              <a:buNone/>
              <a:defRPr sz="2000" b="1"/>
            </a:lvl5pPr>
            <a:lvl6pPr marL="2919303" indent="0">
              <a:buNone/>
              <a:defRPr sz="2000" b="1"/>
            </a:lvl6pPr>
            <a:lvl7pPr marL="3503163" indent="0">
              <a:buNone/>
              <a:defRPr sz="2000" b="1"/>
            </a:lvl7pPr>
            <a:lvl8pPr marL="4087027" indent="0">
              <a:buNone/>
              <a:defRPr sz="2000" b="1"/>
            </a:lvl8pPr>
            <a:lvl9pPr marL="4670889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10" y="2398405"/>
            <a:ext cx="4726631" cy="435739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A26160-6ECA-4634-8F44-6351E03A11C0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39D1B7-F787-4D48-94EB-1DDE6A863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CA8AEB-7287-4DD5-AC35-3581256649C7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ECB501-3AE6-4918-AC30-891EE6242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2A6CFE-DAAC-436C-AB63-099E579A8D4A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583A15-8393-4555-A50A-104321957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2" y="301113"/>
            <a:ext cx="3518055" cy="128148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129"/>
            <a:ext cx="5977908" cy="6454683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2" y="1582598"/>
            <a:ext cx="3518055" cy="5173200"/>
          </a:xfrm>
        </p:spPr>
        <p:txBody>
          <a:bodyPr/>
          <a:lstStyle>
            <a:lvl1pPr marL="0" indent="0">
              <a:buNone/>
              <a:defRPr sz="1800"/>
            </a:lvl1pPr>
            <a:lvl2pPr marL="583860" indent="0">
              <a:buNone/>
              <a:defRPr sz="1500"/>
            </a:lvl2pPr>
            <a:lvl3pPr marL="1167723" indent="0">
              <a:buNone/>
              <a:defRPr sz="1300"/>
            </a:lvl3pPr>
            <a:lvl4pPr marL="1751580" indent="0">
              <a:buNone/>
              <a:defRPr sz="1100"/>
            </a:lvl4pPr>
            <a:lvl5pPr marL="2335446" indent="0">
              <a:buNone/>
              <a:defRPr sz="1100"/>
            </a:lvl5pPr>
            <a:lvl6pPr marL="2919303" indent="0">
              <a:buNone/>
              <a:defRPr sz="1100"/>
            </a:lvl6pPr>
            <a:lvl7pPr marL="3503163" indent="0">
              <a:buNone/>
              <a:defRPr sz="1100"/>
            </a:lvl7pPr>
            <a:lvl8pPr marL="4087027" indent="0">
              <a:buNone/>
              <a:defRPr sz="1100"/>
            </a:lvl8pPr>
            <a:lvl9pPr marL="467088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90B67A-0872-4700-A0AD-A0E34A6F518E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A6607-890E-4041-9E29-C25D87F7B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3997"/>
            <a:ext cx="6416040" cy="624987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754"/>
            <a:ext cx="6416040" cy="4537710"/>
          </a:xfrm>
        </p:spPr>
        <p:txBody>
          <a:bodyPr rtlCol="0">
            <a:normAutofit/>
          </a:bodyPr>
          <a:lstStyle>
            <a:lvl1pPr marL="0" indent="0">
              <a:buNone/>
              <a:defRPr sz="4100"/>
            </a:lvl1pPr>
            <a:lvl2pPr marL="583860" indent="0">
              <a:buNone/>
              <a:defRPr sz="3600"/>
            </a:lvl2pPr>
            <a:lvl3pPr marL="1167723" indent="0">
              <a:buNone/>
              <a:defRPr sz="3100"/>
            </a:lvl3pPr>
            <a:lvl4pPr marL="1751580" indent="0">
              <a:buNone/>
              <a:defRPr sz="2600"/>
            </a:lvl4pPr>
            <a:lvl5pPr marL="2335446" indent="0">
              <a:buNone/>
              <a:defRPr sz="2600"/>
            </a:lvl5pPr>
            <a:lvl6pPr marL="2919303" indent="0">
              <a:buNone/>
              <a:defRPr sz="2600"/>
            </a:lvl6pPr>
            <a:lvl7pPr marL="3503163" indent="0">
              <a:buNone/>
              <a:defRPr sz="2600"/>
            </a:lvl7pPr>
            <a:lvl8pPr marL="4087027" indent="0">
              <a:buNone/>
              <a:defRPr sz="2600"/>
            </a:lvl8pPr>
            <a:lvl9pPr marL="4670889" indent="0">
              <a:buNone/>
              <a:defRPr sz="26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8995"/>
            <a:ext cx="6416040" cy="887585"/>
          </a:xfrm>
        </p:spPr>
        <p:txBody>
          <a:bodyPr/>
          <a:lstStyle>
            <a:lvl1pPr marL="0" indent="0">
              <a:buNone/>
              <a:defRPr sz="1800"/>
            </a:lvl1pPr>
            <a:lvl2pPr marL="583860" indent="0">
              <a:buNone/>
              <a:defRPr sz="1500"/>
            </a:lvl2pPr>
            <a:lvl3pPr marL="1167723" indent="0">
              <a:buNone/>
              <a:defRPr sz="1300"/>
            </a:lvl3pPr>
            <a:lvl4pPr marL="1751580" indent="0">
              <a:buNone/>
              <a:defRPr sz="1100"/>
            </a:lvl4pPr>
            <a:lvl5pPr marL="2335446" indent="0">
              <a:buNone/>
              <a:defRPr sz="1100"/>
            </a:lvl5pPr>
            <a:lvl6pPr marL="2919303" indent="0">
              <a:buNone/>
              <a:defRPr sz="1100"/>
            </a:lvl6pPr>
            <a:lvl7pPr marL="3503163" indent="0">
              <a:buNone/>
              <a:defRPr sz="1100"/>
            </a:lvl7pPr>
            <a:lvl8pPr marL="4087027" indent="0">
              <a:buNone/>
              <a:defRPr sz="1100"/>
            </a:lvl8pPr>
            <a:lvl9pPr marL="4670889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6DF36A-84DE-4CA1-8F5C-6254EA0D9F06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61CE3C-5CBE-441B-8ADD-56CD98700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DA42A0-92D5-44D9-AB6D-1F19639E042E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4CF915-12E1-4D85-9E26-A1E3FBA05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6" y="227586"/>
            <a:ext cx="2406015" cy="48388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227586"/>
            <a:ext cx="7039822" cy="48388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D92737-AA3E-4082-9480-8AB1BFD234A2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5EB5F7-5583-458D-89E5-468AAFC14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633" y="236809"/>
            <a:ext cx="7588250" cy="446276"/>
          </a:xfrm>
        </p:spPr>
        <p:txBody>
          <a:bodyPr/>
          <a:lstStyle>
            <a:lvl1pPr>
              <a:defRPr sz="2900" b="0" i="0">
                <a:solidFill>
                  <a:srgbClr val="1D4E9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88A07-9747-4B5B-81CF-CCF4716F1E38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DEFA-1876-4BB1-9CB3-DED6B3F207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k object 16"/>
          <p:cNvSpPr/>
          <p:nvPr/>
        </p:nvSpPr>
        <p:spPr>
          <a:xfrm>
            <a:off x="0" y="3854450"/>
            <a:ext cx="10682288" cy="370522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bk object 17"/>
          <p:cNvSpPr/>
          <p:nvPr/>
        </p:nvSpPr>
        <p:spPr>
          <a:xfrm>
            <a:off x="9423400" y="6503988"/>
            <a:ext cx="908050" cy="695325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633" y="236809"/>
            <a:ext cx="7588250" cy="446276"/>
          </a:xfrm>
        </p:spPr>
        <p:txBody>
          <a:bodyPr/>
          <a:lstStyle>
            <a:lvl1pPr>
              <a:defRPr sz="2900" b="0" i="0">
                <a:solidFill>
                  <a:srgbClr val="1D4E9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1" y="1739469"/>
            <a:ext cx="465162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2" y="1739469"/>
            <a:ext cx="4651629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38FE1A-E183-4B65-AC83-CE1989403889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EACD-4560-4510-ABCD-C2A562EA6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/>
          <p:nvPr/>
        </p:nvSpPr>
        <p:spPr>
          <a:xfrm>
            <a:off x="0" y="1588"/>
            <a:ext cx="3922713" cy="755808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bk object 17"/>
          <p:cNvSpPr/>
          <p:nvPr/>
        </p:nvSpPr>
        <p:spPr>
          <a:xfrm>
            <a:off x="8996363" y="96838"/>
            <a:ext cx="1406525" cy="151765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bk object 18"/>
          <p:cNvSpPr/>
          <p:nvPr/>
        </p:nvSpPr>
        <p:spPr>
          <a:xfrm>
            <a:off x="1890713" y="3752850"/>
            <a:ext cx="8801100" cy="3806825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bk object 19"/>
          <p:cNvSpPr/>
          <p:nvPr/>
        </p:nvSpPr>
        <p:spPr>
          <a:xfrm>
            <a:off x="8747125" y="5984875"/>
            <a:ext cx="1584325" cy="1214438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0633" y="236809"/>
            <a:ext cx="7588250" cy="446276"/>
          </a:xfrm>
        </p:spPr>
        <p:txBody>
          <a:bodyPr/>
          <a:lstStyle>
            <a:lvl1pPr>
              <a:defRPr sz="2900" b="0" i="0">
                <a:solidFill>
                  <a:srgbClr val="1D4E9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7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7FEE5CD-60BA-42E2-9195-1259C2920DAD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9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9FAAC-A241-42BF-9F86-F028D3B79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5292725"/>
            <a:ext cx="9431338" cy="1549400"/>
          </a:xfrm>
          <a:custGeom>
            <a:avLst/>
            <a:gdLst/>
            <a:ahLst/>
            <a:cxnLst/>
            <a:rect l="l" t="t" r="r" b="b"/>
            <a:pathLst>
              <a:path w="9431020" h="1550034">
                <a:moveTo>
                  <a:pt x="0" y="0"/>
                </a:moveTo>
                <a:lnTo>
                  <a:pt x="0" y="1549405"/>
                </a:lnTo>
                <a:lnTo>
                  <a:pt x="9430844" y="1549405"/>
                </a:lnTo>
                <a:lnTo>
                  <a:pt x="8604046" y="63299"/>
                </a:lnTo>
                <a:lnTo>
                  <a:pt x="0" y="0"/>
                </a:lnTo>
                <a:close/>
              </a:path>
            </a:pathLst>
          </a:custGeom>
          <a:solidFill>
            <a:srgbClr val="BF2B22"/>
          </a:solid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3" name="bk object 17"/>
          <p:cNvSpPr/>
          <p:nvPr/>
        </p:nvSpPr>
        <p:spPr>
          <a:xfrm>
            <a:off x="7124700" y="1822450"/>
            <a:ext cx="3206750" cy="3208338"/>
          </a:xfrm>
          <a:custGeom>
            <a:avLst/>
            <a:gdLst/>
            <a:ahLst/>
            <a:cxnLst/>
            <a:rect l="l" t="t" r="r" b="b"/>
            <a:pathLst>
              <a:path w="3208020" h="3208654">
                <a:moveTo>
                  <a:pt x="1604016" y="0"/>
                </a:moveTo>
                <a:lnTo>
                  <a:pt x="1555865" y="708"/>
                </a:lnTo>
                <a:lnTo>
                  <a:pt x="1508067" y="2822"/>
                </a:lnTo>
                <a:lnTo>
                  <a:pt x="1460642" y="6320"/>
                </a:lnTo>
                <a:lnTo>
                  <a:pt x="1413608" y="11183"/>
                </a:lnTo>
                <a:lnTo>
                  <a:pt x="1366987" y="17391"/>
                </a:lnTo>
                <a:lnTo>
                  <a:pt x="1320797" y="24924"/>
                </a:lnTo>
                <a:lnTo>
                  <a:pt x="1275060" y="33763"/>
                </a:lnTo>
                <a:lnTo>
                  <a:pt x="1229794" y="43887"/>
                </a:lnTo>
                <a:lnTo>
                  <a:pt x="1185019" y="55277"/>
                </a:lnTo>
                <a:lnTo>
                  <a:pt x="1140756" y="67912"/>
                </a:lnTo>
                <a:lnTo>
                  <a:pt x="1097024" y="81774"/>
                </a:lnTo>
                <a:lnTo>
                  <a:pt x="1053843" y="96841"/>
                </a:lnTo>
                <a:lnTo>
                  <a:pt x="1011233" y="113095"/>
                </a:lnTo>
                <a:lnTo>
                  <a:pt x="969213" y="130515"/>
                </a:lnTo>
                <a:lnTo>
                  <a:pt x="927804" y="149081"/>
                </a:lnTo>
                <a:lnTo>
                  <a:pt x="887026" y="168775"/>
                </a:lnTo>
                <a:lnTo>
                  <a:pt x="846898" y="189575"/>
                </a:lnTo>
                <a:lnTo>
                  <a:pt x="807440" y="211462"/>
                </a:lnTo>
                <a:lnTo>
                  <a:pt x="768672" y="234416"/>
                </a:lnTo>
                <a:lnTo>
                  <a:pt x="730614" y="258417"/>
                </a:lnTo>
                <a:lnTo>
                  <a:pt x="693285" y="283446"/>
                </a:lnTo>
                <a:lnTo>
                  <a:pt x="656706" y="309483"/>
                </a:lnTo>
                <a:lnTo>
                  <a:pt x="620896" y="336507"/>
                </a:lnTo>
                <a:lnTo>
                  <a:pt x="585876" y="364499"/>
                </a:lnTo>
                <a:lnTo>
                  <a:pt x="551665" y="393439"/>
                </a:lnTo>
                <a:lnTo>
                  <a:pt x="518282" y="423307"/>
                </a:lnTo>
                <a:lnTo>
                  <a:pt x="485748" y="454084"/>
                </a:lnTo>
                <a:lnTo>
                  <a:pt x="454083" y="485749"/>
                </a:lnTo>
                <a:lnTo>
                  <a:pt x="423307" y="518282"/>
                </a:lnTo>
                <a:lnTo>
                  <a:pt x="393439" y="551665"/>
                </a:lnTo>
                <a:lnTo>
                  <a:pt x="364499" y="585876"/>
                </a:lnTo>
                <a:lnTo>
                  <a:pt x="336507" y="620897"/>
                </a:lnTo>
                <a:lnTo>
                  <a:pt x="309482" y="656706"/>
                </a:lnTo>
                <a:lnTo>
                  <a:pt x="283446" y="693286"/>
                </a:lnTo>
                <a:lnTo>
                  <a:pt x="258417" y="730614"/>
                </a:lnTo>
                <a:lnTo>
                  <a:pt x="234416" y="768672"/>
                </a:lnTo>
                <a:lnTo>
                  <a:pt x="211462" y="807441"/>
                </a:lnTo>
                <a:lnTo>
                  <a:pt x="189575" y="846899"/>
                </a:lnTo>
                <a:lnTo>
                  <a:pt x="168775" y="887027"/>
                </a:lnTo>
                <a:lnTo>
                  <a:pt x="149081" y="927805"/>
                </a:lnTo>
                <a:lnTo>
                  <a:pt x="130515" y="969214"/>
                </a:lnTo>
                <a:lnTo>
                  <a:pt x="113095" y="1011234"/>
                </a:lnTo>
                <a:lnTo>
                  <a:pt x="96841" y="1053844"/>
                </a:lnTo>
                <a:lnTo>
                  <a:pt x="81774" y="1097025"/>
                </a:lnTo>
                <a:lnTo>
                  <a:pt x="67912" y="1140757"/>
                </a:lnTo>
                <a:lnTo>
                  <a:pt x="55277" y="1185021"/>
                </a:lnTo>
                <a:lnTo>
                  <a:pt x="43887" y="1229795"/>
                </a:lnTo>
                <a:lnTo>
                  <a:pt x="33763" y="1275061"/>
                </a:lnTo>
                <a:lnTo>
                  <a:pt x="24924" y="1320799"/>
                </a:lnTo>
                <a:lnTo>
                  <a:pt x="17391" y="1366989"/>
                </a:lnTo>
                <a:lnTo>
                  <a:pt x="11183" y="1413610"/>
                </a:lnTo>
                <a:lnTo>
                  <a:pt x="6320" y="1460644"/>
                </a:lnTo>
                <a:lnTo>
                  <a:pt x="2822" y="1508070"/>
                </a:lnTo>
                <a:lnTo>
                  <a:pt x="708" y="1555868"/>
                </a:lnTo>
                <a:lnTo>
                  <a:pt x="0" y="1604018"/>
                </a:lnTo>
                <a:lnTo>
                  <a:pt x="708" y="1652169"/>
                </a:lnTo>
                <a:lnTo>
                  <a:pt x="2822" y="1699968"/>
                </a:lnTo>
                <a:lnTo>
                  <a:pt x="6320" y="1747394"/>
                </a:lnTo>
                <a:lnTo>
                  <a:pt x="11183" y="1794428"/>
                </a:lnTo>
                <a:lnTo>
                  <a:pt x="17391" y="1841050"/>
                </a:lnTo>
                <a:lnTo>
                  <a:pt x="24924" y="1887240"/>
                </a:lnTo>
                <a:lnTo>
                  <a:pt x="33763" y="1932979"/>
                </a:lnTo>
                <a:lnTo>
                  <a:pt x="43887" y="1978245"/>
                </a:lnTo>
                <a:lnTo>
                  <a:pt x="55277" y="2023021"/>
                </a:lnTo>
                <a:lnTo>
                  <a:pt x="67912" y="2067285"/>
                </a:lnTo>
                <a:lnTo>
                  <a:pt x="81774" y="2111018"/>
                </a:lnTo>
                <a:lnTo>
                  <a:pt x="96841" y="2154200"/>
                </a:lnTo>
                <a:lnTo>
                  <a:pt x="113095" y="2196811"/>
                </a:lnTo>
                <a:lnTo>
                  <a:pt x="130515" y="2238831"/>
                </a:lnTo>
                <a:lnTo>
                  <a:pt x="149081" y="2280241"/>
                </a:lnTo>
                <a:lnTo>
                  <a:pt x="168775" y="2321021"/>
                </a:lnTo>
                <a:lnTo>
                  <a:pt x="189575" y="2361150"/>
                </a:lnTo>
                <a:lnTo>
                  <a:pt x="211462" y="2400609"/>
                </a:lnTo>
                <a:lnTo>
                  <a:pt x="234416" y="2439378"/>
                </a:lnTo>
                <a:lnTo>
                  <a:pt x="258417" y="2477438"/>
                </a:lnTo>
                <a:lnTo>
                  <a:pt x="283446" y="2514767"/>
                </a:lnTo>
                <a:lnTo>
                  <a:pt x="309482" y="2551348"/>
                </a:lnTo>
                <a:lnTo>
                  <a:pt x="336507" y="2587158"/>
                </a:lnTo>
                <a:lnTo>
                  <a:pt x="364499" y="2622180"/>
                </a:lnTo>
                <a:lnTo>
                  <a:pt x="393439" y="2656393"/>
                </a:lnTo>
                <a:lnTo>
                  <a:pt x="423307" y="2689776"/>
                </a:lnTo>
                <a:lnTo>
                  <a:pt x="454083" y="2722311"/>
                </a:lnTo>
                <a:lnTo>
                  <a:pt x="485748" y="2753977"/>
                </a:lnTo>
                <a:lnTo>
                  <a:pt x="518282" y="2784755"/>
                </a:lnTo>
                <a:lnTo>
                  <a:pt x="551665" y="2814624"/>
                </a:lnTo>
                <a:lnTo>
                  <a:pt x="585876" y="2843566"/>
                </a:lnTo>
                <a:lnTo>
                  <a:pt x="620896" y="2871559"/>
                </a:lnTo>
                <a:lnTo>
                  <a:pt x="656706" y="2898584"/>
                </a:lnTo>
                <a:lnTo>
                  <a:pt x="693285" y="2924622"/>
                </a:lnTo>
                <a:lnTo>
                  <a:pt x="730614" y="2949651"/>
                </a:lnTo>
                <a:lnTo>
                  <a:pt x="768672" y="2973654"/>
                </a:lnTo>
                <a:lnTo>
                  <a:pt x="807440" y="2996609"/>
                </a:lnTo>
                <a:lnTo>
                  <a:pt x="846898" y="3018497"/>
                </a:lnTo>
                <a:lnTo>
                  <a:pt x="887026" y="3039298"/>
                </a:lnTo>
                <a:lnTo>
                  <a:pt x="927804" y="3058992"/>
                </a:lnTo>
                <a:lnTo>
                  <a:pt x="969213" y="3077560"/>
                </a:lnTo>
                <a:lnTo>
                  <a:pt x="1011233" y="3094981"/>
                </a:lnTo>
                <a:lnTo>
                  <a:pt x="1053843" y="3111235"/>
                </a:lnTo>
                <a:lnTo>
                  <a:pt x="1097024" y="3126303"/>
                </a:lnTo>
                <a:lnTo>
                  <a:pt x="1140756" y="3140165"/>
                </a:lnTo>
                <a:lnTo>
                  <a:pt x="1185019" y="3152801"/>
                </a:lnTo>
                <a:lnTo>
                  <a:pt x="1229794" y="3164192"/>
                </a:lnTo>
                <a:lnTo>
                  <a:pt x="1275060" y="3174316"/>
                </a:lnTo>
                <a:lnTo>
                  <a:pt x="1320797" y="3183155"/>
                </a:lnTo>
                <a:lnTo>
                  <a:pt x="1366987" y="3190689"/>
                </a:lnTo>
                <a:lnTo>
                  <a:pt x="1413608" y="3196897"/>
                </a:lnTo>
                <a:lnTo>
                  <a:pt x="1460642" y="3201761"/>
                </a:lnTo>
                <a:lnTo>
                  <a:pt x="1508067" y="3205259"/>
                </a:lnTo>
                <a:lnTo>
                  <a:pt x="1555865" y="3207373"/>
                </a:lnTo>
                <a:lnTo>
                  <a:pt x="1604016" y="3208082"/>
                </a:lnTo>
                <a:lnTo>
                  <a:pt x="1652169" y="3207373"/>
                </a:lnTo>
                <a:lnTo>
                  <a:pt x="1699969" y="3205259"/>
                </a:lnTo>
                <a:lnTo>
                  <a:pt x="1747397" y="3201761"/>
                </a:lnTo>
                <a:lnTo>
                  <a:pt x="1794432" y="3196897"/>
                </a:lnTo>
                <a:lnTo>
                  <a:pt x="1841055" y="3190689"/>
                </a:lnTo>
                <a:lnTo>
                  <a:pt x="1887246" y="3183155"/>
                </a:lnTo>
                <a:lnTo>
                  <a:pt x="1932985" y="3174316"/>
                </a:lnTo>
                <a:lnTo>
                  <a:pt x="1978252" y="3164192"/>
                </a:lnTo>
                <a:lnTo>
                  <a:pt x="2023027" y="3152801"/>
                </a:lnTo>
                <a:lnTo>
                  <a:pt x="2067290" y="3140165"/>
                </a:lnTo>
                <a:lnTo>
                  <a:pt x="2111023" y="3126303"/>
                </a:lnTo>
                <a:lnTo>
                  <a:pt x="2154204" y="3111235"/>
                </a:lnTo>
                <a:lnTo>
                  <a:pt x="2196814" y="3094981"/>
                </a:lnTo>
                <a:lnTo>
                  <a:pt x="2238833" y="3077560"/>
                </a:lnTo>
                <a:lnTo>
                  <a:pt x="2280241" y="3058992"/>
                </a:lnTo>
                <a:lnTo>
                  <a:pt x="2321019" y="3039298"/>
                </a:lnTo>
                <a:lnTo>
                  <a:pt x="2361147" y="3018497"/>
                </a:lnTo>
                <a:lnTo>
                  <a:pt x="2400604" y="2996609"/>
                </a:lnTo>
                <a:lnTo>
                  <a:pt x="2439371" y="2973654"/>
                </a:lnTo>
                <a:lnTo>
                  <a:pt x="2477428" y="2949651"/>
                </a:lnTo>
                <a:lnTo>
                  <a:pt x="2514755" y="2924622"/>
                </a:lnTo>
                <a:lnTo>
                  <a:pt x="2551333" y="2898584"/>
                </a:lnTo>
                <a:lnTo>
                  <a:pt x="2587141" y="2871559"/>
                </a:lnTo>
                <a:lnTo>
                  <a:pt x="2622160" y="2843566"/>
                </a:lnTo>
                <a:lnTo>
                  <a:pt x="2656370" y="2814624"/>
                </a:lnTo>
                <a:lnTo>
                  <a:pt x="2689750" y="2784755"/>
                </a:lnTo>
                <a:lnTo>
                  <a:pt x="2722282" y="2753977"/>
                </a:lnTo>
                <a:lnTo>
                  <a:pt x="2753946" y="2722311"/>
                </a:lnTo>
                <a:lnTo>
                  <a:pt x="2784720" y="2689776"/>
                </a:lnTo>
                <a:lnTo>
                  <a:pt x="2814587" y="2656393"/>
                </a:lnTo>
                <a:lnTo>
                  <a:pt x="2843525" y="2622180"/>
                </a:lnTo>
                <a:lnTo>
                  <a:pt x="2871515" y="2587158"/>
                </a:lnTo>
                <a:lnTo>
                  <a:pt x="2898537" y="2551348"/>
                </a:lnTo>
                <a:lnTo>
                  <a:pt x="2924572" y="2514767"/>
                </a:lnTo>
                <a:lnTo>
                  <a:pt x="2949599" y="2477438"/>
                </a:lnTo>
                <a:lnTo>
                  <a:pt x="2973598" y="2439378"/>
                </a:lnTo>
                <a:lnTo>
                  <a:pt x="2996550" y="2400609"/>
                </a:lnTo>
                <a:lnTo>
                  <a:pt x="3018436" y="2361150"/>
                </a:lnTo>
                <a:lnTo>
                  <a:pt x="3039234" y="2321021"/>
                </a:lnTo>
                <a:lnTo>
                  <a:pt x="3058925" y="2280241"/>
                </a:lnTo>
                <a:lnTo>
                  <a:pt x="3077490" y="2238831"/>
                </a:lnTo>
                <a:lnTo>
                  <a:pt x="3094908" y="2196811"/>
                </a:lnTo>
                <a:lnTo>
                  <a:pt x="3111160" y="2154200"/>
                </a:lnTo>
                <a:lnTo>
                  <a:pt x="3126226" y="2111018"/>
                </a:lnTo>
                <a:lnTo>
                  <a:pt x="3140086" y="2067285"/>
                </a:lnTo>
                <a:lnTo>
                  <a:pt x="3152721" y="2023021"/>
                </a:lnTo>
                <a:lnTo>
                  <a:pt x="3164109" y="1978245"/>
                </a:lnTo>
                <a:lnTo>
                  <a:pt x="3174232" y="1932979"/>
                </a:lnTo>
                <a:lnTo>
                  <a:pt x="3183069" y="1887240"/>
                </a:lnTo>
                <a:lnTo>
                  <a:pt x="3190602" y="1841050"/>
                </a:lnTo>
                <a:lnTo>
                  <a:pt x="3196809" y="1794428"/>
                </a:lnTo>
                <a:lnTo>
                  <a:pt x="3201672" y="1747394"/>
                </a:lnTo>
                <a:lnTo>
                  <a:pt x="3205170" y="1699968"/>
                </a:lnTo>
                <a:lnTo>
                  <a:pt x="3207283" y="1652169"/>
                </a:lnTo>
                <a:lnTo>
                  <a:pt x="3207992" y="1604018"/>
                </a:lnTo>
                <a:lnTo>
                  <a:pt x="3207283" y="1555868"/>
                </a:lnTo>
                <a:lnTo>
                  <a:pt x="3205170" y="1508070"/>
                </a:lnTo>
                <a:lnTo>
                  <a:pt x="3201672" y="1460644"/>
                </a:lnTo>
                <a:lnTo>
                  <a:pt x="3196809" y="1413610"/>
                </a:lnTo>
                <a:lnTo>
                  <a:pt x="3190602" y="1366989"/>
                </a:lnTo>
                <a:lnTo>
                  <a:pt x="3183069" y="1320799"/>
                </a:lnTo>
                <a:lnTo>
                  <a:pt x="3174232" y="1275061"/>
                </a:lnTo>
                <a:lnTo>
                  <a:pt x="3164109" y="1229795"/>
                </a:lnTo>
                <a:lnTo>
                  <a:pt x="3152721" y="1185021"/>
                </a:lnTo>
                <a:lnTo>
                  <a:pt x="3140086" y="1140757"/>
                </a:lnTo>
                <a:lnTo>
                  <a:pt x="3126226" y="1097025"/>
                </a:lnTo>
                <a:lnTo>
                  <a:pt x="3111160" y="1053844"/>
                </a:lnTo>
                <a:lnTo>
                  <a:pt x="3094908" y="1011234"/>
                </a:lnTo>
                <a:lnTo>
                  <a:pt x="3077490" y="969214"/>
                </a:lnTo>
                <a:lnTo>
                  <a:pt x="3058925" y="927805"/>
                </a:lnTo>
                <a:lnTo>
                  <a:pt x="3039234" y="887027"/>
                </a:lnTo>
                <a:lnTo>
                  <a:pt x="3018436" y="846899"/>
                </a:lnTo>
                <a:lnTo>
                  <a:pt x="2996550" y="807441"/>
                </a:lnTo>
                <a:lnTo>
                  <a:pt x="2973598" y="768672"/>
                </a:lnTo>
                <a:lnTo>
                  <a:pt x="2949599" y="730614"/>
                </a:lnTo>
                <a:lnTo>
                  <a:pt x="2924572" y="693286"/>
                </a:lnTo>
                <a:lnTo>
                  <a:pt x="2898537" y="656706"/>
                </a:lnTo>
                <a:lnTo>
                  <a:pt x="2871515" y="620897"/>
                </a:lnTo>
                <a:lnTo>
                  <a:pt x="2843525" y="585876"/>
                </a:lnTo>
                <a:lnTo>
                  <a:pt x="2814587" y="551665"/>
                </a:lnTo>
                <a:lnTo>
                  <a:pt x="2784720" y="518282"/>
                </a:lnTo>
                <a:lnTo>
                  <a:pt x="2753946" y="485749"/>
                </a:lnTo>
                <a:lnTo>
                  <a:pt x="2722282" y="454084"/>
                </a:lnTo>
                <a:lnTo>
                  <a:pt x="2689750" y="423307"/>
                </a:lnTo>
                <a:lnTo>
                  <a:pt x="2656370" y="393439"/>
                </a:lnTo>
                <a:lnTo>
                  <a:pt x="2622160" y="364499"/>
                </a:lnTo>
                <a:lnTo>
                  <a:pt x="2587141" y="336507"/>
                </a:lnTo>
                <a:lnTo>
                  <a:pt x="2551333" y="309483"/>
                </a:lnTo>
                <a:lnTo>
                  <a:pt x="2514755" y="283446"/>
                </a:lnTo>
                <a:lnTo>
                  <a:pt x="2477428" y="258417"/>
                </a:lnTo>
                <a:lnTo>
                  <a:pt x="2439371" y="234416"/>
                </a:lnTo>
                <a:lnTo>
                  <a:pt x="2400604" y="211462"/>
                </a:lnTo>
                <a:lnTo>
                  <a:pt x="2361147" y="189575"/>
                </a:lnTo>
                <a:lnTo>
                  <a:pt x="2321019" y="168775"/>
                </a:lnTo>
                <a:lnTo>
                  <a:pt x="2280241" y="149081"/>
                </a:lnTo>
                <a:lnTo>
                  <a:pt x="2238833" y="130515"/>
                </a:lnTo>
                <a:lnTo>
                  <a:pt x="2196814" y="113095"/>
                </a:lnTo>
                <a:lnTo>
                  <a:pt x="2154204" y="96841"/>
                </a:lnTo>
                <a:lnTo>
                  <a:pt x="2111023" y="81774"/>
                </a:lnTo>
                <a:lnTo>
                  <a:pt x="2067290" y="67912"/>
                </a:lnTo>
                <a:lnTo>
                  <a:pt x="2023027" y="55277"/>
                </a:lnTo>
                <a:lnTo>
                  <a:pt x="1978252" y="43887"/>
                </a:lnTo>
                <a:lnTo>
                  <a:pt x="1932985" y="33763"/>
                </a:lnTo>
                <a:lnTo>
                  <a:pt x="1887246" y="24924"/>
                </a:lnTo>
                <a:lnTo>
                  <a:pt x="1841055" y="17391"/>
                </a:lnTo>
                <a:lnTo>
                  <a:pt x="1794432" y="11183"/>
                </a:lnTo>
                <a:lnTo>
                  <a:pt x="1747397" y="6320"/>
                </a:lnTo>
                <a:lnTo>
                  <a:pt x="1699969" y="2822"/>
                </a:lnTo>
                <a:lnTo>
                  <a:pt x="1652169" y="708"/>
                </a:lnTo>
                <a:lnTo>
                  <a:pt x="1604016" y="0"/>
                </a:lnTo>
                <a:close/>
              </a:path>
            </a:pathLst>
          </a:custGeom>
          <a:solidFill>
            <a:srgbClr val="75B8D3"/>
          </a:solid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4" name="bk object 18"/>
          <p:cNvSpPr/>
          <p:nvPr/>
        </p:nvSpPr>
        <p:spPr>
          <a:xfrm>
            <a:off x="6680200" y="1588"/>
            <a:ext cx="4011613" cy="7558087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bk object 19"/>
          <p:cNvSpPr/>
          <p:nvPr/>
        </p:nvSpPr>
        <p:spPr>
          <a:xfrm>
            <a:off x="9423400" y="360363"/>
            <a:ext cx="908050" cy="69691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/>
          <a:p>
            <a:pPr defTabSz="91387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BB0270-9507-4BC2-BB56-92A33F468621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8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B0A6-CC56-4B8C-8E04-A88327444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9389"/>
            <a:ext cx="9089390" cy="4616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5617"/>
            <a:ext cx="748538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2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8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72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47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21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9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87C7-A6C6-4DDA-8D09-96DB98ED7297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25438" y="7146925"/>
            <a:ext cx="223837" cy="212725"/>
          </a:xfrm>
        </p:spPr>
        <p:txBody>
          <a:bodyPr/>
          <a:lstStyle>
            <a:lvl1pPr defTabSz="91387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fld id="{1D52E1B8-317C-45B4-872A-4223FF8C2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34C53-24B5-4F20-9F4A-315C5A94531C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29DE6-C8A2-499F-90DF-972FE75ED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6" y="2349400"/>
            <a:ext cx="9089390" cy="16211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1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67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1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35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19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031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87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7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95F251-63C7-418C-A281-AB88E91EBFE6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6BE498-3E5E-47B4-90E0-99C445608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0627DE-D49E-4682-B1C3-40D961F21E21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BDE4A7-C6B8-4927-A16E-D78A2B1C2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320675" y="236538"/>
            <a:ext cx="7588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541338" y="1900238"/>
            <a:ext cx="9610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375" y="7034213"/>
            <a:ext cx="3422650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8" y="7034213"/>
            <a:ext cx="2459037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87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1FCC28-2F04-4BDE-9C67-9F845F1FF629}" type="datetimeFigureOut">
              <a:rPr lang="en-US"/>
              <a:pPr>
                <a:defRPr/>
              </a:pPr>
              <a:t>4/5/2019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5438" y="7146925"/>
            <a:ext cx="223837" cy="2095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1650"/>
              </a:lnSpc>
              <a:defRPr sz="1400">
                <a:solidFill>
                  <a:srgbClr val="1D4E9E"/>
                </a:solidFill>
              </a:defRPr>
            </a:lvl1pPr>
          </a:lstStyle>
          <a:p>
            <a:pPr>
              <a:defRPr/>
            </a:pPr>
            <a:fld id="{BC75CC6F-3850-4842-98D5-1BB915535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31" r:id="rId3"/>
    <p:sldLayoutId id="2147483732" r:id="rId4"/>
    <p:sldLayoutId id="2147483733" r:id="rId5"/>
    <p:sldLayoutId id="2147483734" r:id="rId6"/>
    <p:sldLayoutId id="2147483735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0013" indent="158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7213" indent="158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4812">
        <a:defRPr>
          <a:latin typeface="+mn-lt"/>
          <a:ea typeface="+mn-ea"/>
          <a:cs typeface="+mn-cs"/>
        </a:defRPr>
      </a:lvl6pPr>
      <a:lvl7pPr marL="2741772">
        <a:defRPr>
          <a:latin typeface="+mn-lt"/>
          <a:ea typeface="+mn-ea"/>
          <a:cs typeface="+mn-cs"/>
        </a:defRPr>
      </a:lvl7pPr>
      <a:lvl8pPr marL="3198740">
        <a:defRPr>
          <a:latin typeface="+mn-lt"/>
          <a:ea typeface="+mn-ea"/>
          <a:cs typeface="+mn-cs"/>
        </a:defRPr>
      </a:lvl8pPr>
      <a:lvl9pPr marL="365570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64">
        <a:defRPr>
          <a:latin typeface="+mn-lt"/>
          <a:ea typeface="+mn-ea"/>
          <a:cs typeface="+mn-cs"/>
        </a:defRPr>
      </a:lvl2pPr>
      <a:lvl3pPr marL="913926">
        <a:defRPr>
          <a:latin typeface="+mn-lt"/>
          <a:ea typeface="+mn-ea"/>
          <a:cs typeface="+mn-cs"/>
        </a:defRPr>
      </a:lvl3pPr>
      <a:lvl4pPr marL="1370889">
        <a:defRPr>
          <a:latin typeface="+mn-lt"/>
          <a:ea typeface="+mn-ea"/>
          <a:cs typeface="+mn-cs"/>
        </a:defRPr>
      </a:lvl4pPr>
      <a:lvl5pPr marL="1827850">
        <a:defRPr>
          <a:latin typeface="+mn-lt"/>
          <a:ea typeface="+mn-ea"/>
          <a:cs typeface="+mn-cs"/>
        </a:defRPr>
      </a:lvl5pPr>
      <a:lvl6pPr marL="2284812">
        <a:defRPr>
          <a:latin typeface="+mn-lt"/>
          <a:ea typeface="+mn-ea"/>
          <a:cs typeface="+mn-cs"/>
        </a:defRPr>
      </a:lvl6pPr>
      <a:lvl7pPr marL="2741772">
        <a:defRPr>
          <a:latin typeface="+mn-lt"/>
          <a:ea typeface="+mn-ea"/>
          <a:cs typeface="+mn-cs"/>
        </a:defRPr>
      </a:lvl7pPr>
      <a:lvl8pPr marL="3198740">
        <a:defRPr>
          <a:latin typeface="+mn-lt"/>
          <a:ea typeface="+mn-ea"/>
          <a:cs typeface="+mn-cs"/>
        </a:defRPr>
      </a:lvl8pPr>
      <a:lvl9pPr marL="365570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6765" tIns="58379" rIns="116765" bIns="583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6765" tIns="58379" rIns="116765" bIns="58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5550" cy="401638"/>
          </a:xfrm>
          <a:prstGeom prst="rect">
            <a:avLst/>
          </a:prstGeom>
        </p:spPr>
        <p:txBody>
          <a:bodyPr vert="horz" wrap="square" lIns="116765" tIns="58379" rIns="116765" bIns="58379" numCol="1" anchor="ctr" anchorCtr="0" compatLnSpc="1">
            <a:prstTxWarp prst="textNoShape">
              <a:avLst/>
            </a:prstTxWarp>
          </a:bodyPr>
          <a:lstStyle>
            <a:lvl1pPr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FA5C3E5-771F-49CC-BD06-C5DBAD9C2468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2838" y="7010400"/>
            <a:ext cx="3387725" cy="401638"/>
          </a:xfrm>
          <a:prstGeom prst="rect">
            <a:avLst/>
          </a:prstGeom>
        </p:spPr>
        <p:txBody>
          <a:bodyPr vert="horz" wrap="square" lIns="116765" tIns="58379" rIns="116765" bIns="58379" numCol="1" anchor="ctr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2863" y="7010400"/>
            <a:ext cx="2495550" cy="401638"/>
          </a:xfrm>
          <a:prstGeom prst="rect">
            <a:avLst/>
          </a:prstGeom>
        </p:spPr>
        <p:txBody>
          <a:bodyPr vert="horz" wrap="square" lIns="116765" tIns="58379" rIns="116765" bIns="58379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4EF2B6E-D3FA-48B2-AECA-535CB630F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1166813" rtl="0" eaLnBrk="0" fontAlgn="base" hangingPunct="0">
        <a:spcBef>
          <a:spcPct val="0"/>
        </a:spcBef>
        <a:spcAft>
          <a:spcPct val="0"/>
        </a:spcAft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66813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</a:defRPr>
      </a:lvl2pPr>
      <a:lvl3pPr algn="ctr" defTabSz="1166813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</a:defRPr>
      </a:lvl3pPr>
      <a:lvl4pPr algn="ctr" defTabSz="1166813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</a:defRPr>
      </a:lvl4pPr>
      <a:lvl5pPr algn="ctr" defTabSz="1166813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</a:defRPr>
      </a:lvl5pPr>
      <a:lvl6pPr marL="457200" algn="ctr" defTabSz="1166813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</a:defRPr>
      </a:lvl6pPr>
      <a:lvl7pPr marL="914400" algn="ctr" defTabSz="1166813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</a:defRPr>
      </a:lvl7pPr>
      <a:lvl8pPr marL="1371600" algn="ctr" defTabSz="1166813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</a:defRPr>
      </a:lvl8pPr>
      <a:lvl9pPr marL="1828800" algn="ctr" defTabSz="1166813" rtl="0" fontAlgn="base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</a:defRPr>
      </a:lvl9pPr>
    </p:titleStyle>
    <p:bodyStyle>
      <a:lvl1pPr marL="436563" indent="-436563" algn="l" defTabSz="1166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7738" indent="-363538" algn="l" defTabSz="1166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58913" indent="-290513" algn="l" defTabSz="1166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43113" indent="-290513" algn="l" defTabSz="1166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27313" indent="-290513" algn="l" defTabSz="1166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1235" indent="-291929" algn="l" defTabSz="11677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5095" indent="-291929" algn="l" defTabSz="11677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8959" indent="-291929" algn="l" defTabSz="11677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2818" indent="-291929" algn="l" defTabSz="11677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677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860" algn="l" defTabSz="11677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723" algn="l" defTabSz="11677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1580" algn="l" defTabSz="11677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5446" algn="l" defTabSz="11677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9303" algn="l" defTabSz="11677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3163" algn="l" defTabSz="11677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7027" algn="l" defTabSz="11677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0889" algn="l" defTabSz="1167723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6364"/>
            <a:ext cx="10693400" cy="660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Box 4"/>
          <p:cNvSpPr txBox="1">
            <a:spLocks noChangeArrowheads="1"/>
          </p:cNvSpPr>
          <p:nvPr/>
        </p:nvSpPr>
        <p:spPr bwMode="auto">
          <a:xfrm>
            <a:off x="334963" y="1279525"/>
            <a:ext cx="81359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Организация инклюзивного образования 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 общеобразовательных организациях </a:t>
            </a:r>
          </a:p>
          <a:p>
            <a:pPr algn="ctr"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Кемеровской области </a:t>
            </a:r>
          </a:p>
          <a:p>
            <a:pPr algn="ctr"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 состоянию </a:t>
            </a:r>
          </a:p>
          <a:p>
            <a:pPr algn="ctr"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на 2019 год</a:t>
            </a:r>
            <a:endParaRPr lang="ru-RU" sz="3600" i="1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7107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890" y="276225"/>
            <a:ext cx="928687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6100" y="200025"/>
            <a:ext cx="9221787" cy="1600438"/>
          </a:xfrm>
        </p:spPr>
        <p:txBody>
          <a:bodyPr/>
          <a:lstStyle/>
          <a:p>
            <a:pPr defTabSz="914400"/>
            <a:r>
              <a:rPr lang="ru-RU" sz="3600" b="1" dirty="0">
                <a:latin typeface="Arial Black" pitchFamily="34" charset="0"/>
              </a:rPr>
              <a:t>12 решений </a:t>
            </a:r>
            <a:br>
              <a:rPr lang="ru-RU" sz="3600" b="1" dirty="0">
                <a:latin typeface="Arial Black" pitchFamily="34" charset="0"/>
              </a:rPr>
            </a:br>
            <a:r>
              <a:rPr lang="ru-RU" sz="3600" b="1" dirty="0">
                <a:latin typeface="Arial Black" pitchFamily="34" charset="0"/>
              </a:rPr>
              <a:t>для нового образования</a:t>
            </a:r>
            <a:r>
              <a:rPr lang="ru-RU" sz="3600" dirty="0">
                <a:latin typeface="Arial Black" pitchFamily="34" charset="0"/>
              </a:rPr>
              <a:t>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10" name="object 2"/>
          <p:cNvSpPr>
            <a:spLocks noChangeArrowheads="1"/>
          </p:cNvSpPr>
          <p:nvPr/>
        </p:nvSpPr>
        <p:spPr bwMode="auto">
          <a:xfrm>
            <a:off x="11113" y="3863285"/>
            <a:ext cx="10682287" cy="370522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22313" y="1560513"/>
            <a:ext cx="9677400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60325"/>
            <a:ext cx="109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03500" y="1724025"/>
            <a:ext cx="4620879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sz="2400" b="1" kern="0" dirty="0" smtClean="0"/>
              <a:t>Поддержка раннего развития</a:t>
            </a:r>
            <a:r>
              <a:rPr lang="ru-RU" kern="0" dirty="0" smtClean="0"/>
              <a:t/>
            </a:r>
            <a:br>
              <a:rPr lang="ru-RU" kern="0" dirty="0" smtClean="0"/>
            </a:br>
            <a:endParaRPr lang="ru-RU" kern="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2398" y="5530426"/>
            <a:ext cx="4692802" cy="4074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sz="2000" b="1" kern="0" dirty="0" smtClean="0"/>
              <a:t>Развитие и поддержка талантов</a:t>
            </a:r>
            <a:r>
              <a:rPr lang="ru-RU" kern="0" dirty="0" smtClean="0"/>
              <a:t/>
            </a:r>
            <a:br>
              <a:rPr lang="ru-RU" kern="0" dirty="0" smtClean="0"/>
            </a:br>
            <a:endParaRPr lang="ru-RU" kern="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59129" y="2139523"/>
            <a:ext cx="4340584" cy="5829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b="1" dirty="0"/>
              <a:t>Запуск системы непрерывного образования</a:t>
            </a:r>
            <a:r>
              <a:rPr lang="ru-RU" kern="0" dirty="0" smtClean="0"/>
              <a:t/>
            </a:r>
            <a:br>
              <a:rPr lang="ru-RU" kern="0" dirty="0" smtClean="0"/>
            </a:br>
            <a:endParaRPr lang="ru-RU" kern="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722312" y="2354298"/>
            <a:ext cx="4700587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sz="2000" b="1" kern="0" dirty="0" smtClean="0"/>
              <a:t>Школа цифрового века </a:t>
            </a:r>
            <a:r>
              <a:rPr lang="ru-RU" kern="0" dirty="0" smtClean="0"/>
              <a:t/>
            </a:r>
            <a:br>
              <a:rPr lang="ru-RU" kern="0" dirty="0" smtClean="0"/>
            </a:br>
            <a:endParaRPr lang="ru-RU" kern="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43587" y="3666369"/>
            <a:ext cx="4684713" cy="9590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b="1" dirty="0"/>
              <a:t>Фундаментальные и поисковые исследования в высшей школе, глобальные университеты, Российская академия наук</a:t>
            </a:r>
            <a:r>
              <a:rPr lang="ru-RU" kern="0" dirty="0" smtClean="0"/>
              <a:t/>
            </a:r>
            <a:br>
              <a:rPr lang="ru-RU" kern="0" dirty="0" smtClean="0"/>
            </a:br>
            <a:endParaRPr lang="ru-RU" kern="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08700" y="2984066"/>
            <a:ext cx="4291013" cy="6823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b="1" dirty="0"/>
              <a:t>Вузы как центры инноваций в регионах и отраслях</a:t>
            </a:r>
            <a:r>
              <a:rPr lang="ru-RU" kern="0" dirty="0" smtClean="0"/>
              <a:t/>
            </a:r>
            <a:br>
              <a:rPr lang="ru-RU" kern="0" dirty="0" smtClean="0"/>
            </a:br>
            <a:endParaRPr lang="ru-RU" kern="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22312" y="2858603"/>
            <a:ext cx="4471987" cy="67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sz="2000" b="1" kern="0" dirty="0" smtClean="0"/>
              <a:t>Современная инфраструктура образования</a:t>
            </a:r>
            <a:r>
              <a:rPr lang="ru-RU" sz="2000" kern="0" dirty="0" smtClean="0"/>
              <a:t/>
            </a:r>
            <a:br>
              <a:rPr lang="ru-RU" sz="2000" kern="0" dirty="0" smtClean="0"/>
            </a:br>
            <a:endParaRPr lang="ru-RU" sz="2000" kern="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82904" y="4877700"/>
            <a:ext cx="4812071" cy="9956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b="1" dirty="0"/>
              <a:t>Повышение глобальной конкурентоспособности за счёт экспорта профессионального образования</a:t>
            </a:r>
            <a:endParaRPr lang="ru-RU" kern="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0265" y="5937896"/>
            <a:ext cx="4840748" cy="9920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sz="2000" b="1" dirty="0"/>
              <a:t>Современное содержание школьного образования: грамотность, воспитание и универсальные навыки для всех</a:t>
            </a:r>
            <a:endParaRPr lang="ru-RU" sz="2000" dirty="0"/>
          </a:p>
          <a:p>
            <a:pPr defTabSz="914400"/>
            <a:r>
              <a:rPr lang="ru-RU" kern="0" dirty="0" smtClean="0"/>
              <a:t/>
            </a:r>
            <a:br>
              <a:rPr lang="ru-RU" kern="0" dirty="0" smtClean="0"/>
            </a:br>
            <a:endParaRPr lang="ru-RU" kern="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43332" y="6729247"/>
            <a:ext cx="4729751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240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74699" y="4373776"/>
            <a:ext cx="4648200" cy="10078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sz="2000" b="1" kern="0" dirty="0" smtClean="0"/>
              <a:t>Новое технологическое образование в школе и среднем профессиональном образовании </a:t>
            </a:r>
            <a:r>
              <a:rPr lang="ru-RU" sz="2000" kern="0" dirty="0" smtClean="0"/>
              <a:t/>
            </a:r>
            <a:br>
              <a:rPr lang="ru-RU" sz="2000" kern="0" dirty="0" smtClean="0"/>
            </a:br>
            <a:endParaRPr lang="ru-RU" sz="2000" kern="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74699" y="3570685"/>
            <a:ext cx="4566444" cy="7218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sz="2000" b="1" kern="0" dirty="0" smtClean="0"/>
              <a:t>Равные образовательные возможности и успех каждого</a:t>
            </a:r>
            <a:r>
              <a:rPr lang="ru-RU" kern="0" dirty="0" smtClean="0"/>
              <a:t/>
            </a:r>
            <a:br>
              <a:rPr lang="ru-RU" kern="0" dirty="0" smtClean="0"/>
            </a:b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6019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2"/>
          <p:cNvSpPr>
            <a:spLocks noChangeArrowheads="1"/>
          </p:cNvSpPr>
          <p:nvPr/>
        </p:nvSpPr>
        <p:spPr bwMode="auto">
          <a:xfrm>
            <a:off x="55562" y="4002088"/>
            <a:ext cx="10682288" cy="370522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209550" y="452438"/>
            <a:ext cx="235857" cy="42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756" tIns="58374" rIns="116756" bIns="58374">
            <a:spAutoFit/>
          </a:bodyPr>
          <a:lstStyle/>
          <a:p>
            <a:pPr defTabSz="1166813"/>
            <a:endParaRPr lang="ru-RU" sz="2000" b="1" dirty="0">
              <a:solidFill>
                <a:srgbClr val="376092"/>
              </a:solidFill>
              <a:latin typeface="Century Gothic" pitchFamily="34" charset="0"/>
            </a:endParaRPr>
          </a:p>
        </p:txBody>
      </p:sp>
      <p:sp>
        <p:nvSpPr>
          <p:cNvPr id="50181" name="TextBox 8"/>
          <p:cNvSpPr txBox="1">
            <a:spLocks noChangeArrowheads="1"/>
          </p:cNvSpPr>
          <p:nvPr/>
        </p:nvSpPr>
        <p:spPr bwMode="auto">
          <a:xfrm>
            <a:off x="1197495" y="2050422"/>
            <a:ext cx="1524607" cy="113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756" tIns="58374" rIns="116756" bIns="58374">
            <a:spAutoFit/>
          </a:bodyPr>
          <a:lstStyle/>
          <a:p>
            <a:pPr defTabSz="1166813"/>
            <a:r>
              <a:rPr lang="ru-RU" sz="6600" b="1" dirty="0" smtClean="0">
                <a:solidFill>
                  <a:srgbClr val="0070C0"/>
                </a:solidFill>
                <a:latin typeface="Calibri" pitchFamily="34" charset="0"/>
              </a:rPr>
              <a:t>311</a:t>
            </a:r>
            <a:endParaRPr lang="ru-RU" sz="6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0183" name="TextBox 10"/>
          <p:cNvSpPr txBox="1">
            <a:spLocks noChangeArrowheads="1"/>
          </p:cNvSpPr>
          <p:nvPr/>
        </p:nvSpPr>
        <p:spPr bwMode="auto">
          <a:xfrm>
            <a:off x="982692" y="3246789"/>
            <a:ext cx="1954212" cy="113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756" tIns="58374" rIns="116756" bIns="58374">
            <a:spAutoFit/>
          </a:bodyPr>
          <a:lstStyle/>
          <a:p>
            <a:pPr defTabSz="1166813"/>
            <a:r>
              <a:rPr lang="ru-RU" sz="6600" b="1" dirty="0" smtClean="0">
                <a:solidFill>
                  <a:srgbClr val="0070C0"/>
                </a:solidFill>
                <a:latin typeface="Calibri" pitchFamily="34" charset="0"/>
              </a:rPr>
              <a:t>2761</a:t>
            </a:r>
            <a:endParaRPr lang="ru-RU" sz="6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0184" name="TextBox 11"/>
          <p:cNvSpPr txBox="1">
            <a:spLocks noChangeArrowheads="1"/>
          </p:cNvSpPr>
          <p:nvPr/>
        </p:nvSpPr>
        <p:spPr bwMode="auto">
          <a:xfrm>
            <a:off x="7205968" y="2094069"/>
            <a:ext cx="1524607" cy="113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756" tIns="58374" rIns="116756" bIns="58374">
            <a:spAutoFit/>
          </a:bodyPr>
          <a:lstStyle/>
          <a:p>
            <a:pPr defTabSz="1166813"/>
            <a:r>
              <a:rPr lang="ru-RU" sz="6600" b="1" dirty="0" smtClean="0">
                <a:solidFill>
                  <a:srgbClr val="0070C0"/>
                </a:solidFill>
                <a:latin typeface="Calibri" pitchFamily="34" charset="0"/>
              </a:rPr>
              <a:t>337</a:t>
            </a:r>
            <a:endParaRPr lang="ru-RU" sz="6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0185" name="TextBox 12"/>
          <p:cNvSpPr txBox="1">
            <a:spLocks noChangeArrowheads="1"/>
          </p:cNvSpPr>
          <p:nvPr/>
        </p:nvSpPr>
        <p:spPr bwMode="auto">
          <a:xfrm>
            <a:off x="698500" y="4543424"/>
            <a:ext cx="1954212" cy="113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756" tIns="58374" rIns="116756" bIns="58374">
            <a:spAutoFit/>
          </a:bodyPr>
          <a:lstStyle/>
          <a:p>
            <a:pPr defTabSz="1166813"/>
            <a:r>
              <a:rPr lang="ru-RU" sz="6600" b="1" dirty="0" smtClean="0">
                <a:solidFill>
                  <a:srgbClr val="0070C0"/>
                </a:solidFill>
                <a:latin typeface="Calibri" pitchFamily="34" charset="0"/>
              </a:rPr>
              <a:t>1223</a:t>
            </a:r>
            <a:endParaRPr lang="ru-RU" sz="6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0186" name="TextBox 13"/>
          <p:cNvSpPr txBox="1">
            <a:spLocks noChangeArrowheads="1"/>
          </p:cNvSpPr>
          <p:nvPr/>
        </p:nvSpPr>
        <p:spPr bwMode="auto">
          <a:xfrm>
            <a:off x="7160236" y="3276203"/>
            <a:ext cx="1954212" cy="113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756" tIns="58374" rIns="116756" bIns="58374">
            <a:spAutoFit/>
          </a:bodyPr>
          <a:lstStyle/>
          <a:p>
            <a:pPr defTabSz="1166813"/>
            <a:r>
              <a:rPr lang="ru-RU" sz="6600" b="1" dirty="0" smtClean="0">
                <a:solidFill>
                  <a:schemeClr val="hlink"/>
                </a:solidFill>
                <a:latin typeface="Calibri" pitchFamily="34" charset="0"/>
              </a:rPr>
              <a:t>2064</a:t>
            </a:r>
            <a:endParaRPr lang="ru-RU" sz="6600" b="1" dirty="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50187" name="Прямоугольник 15"/>
          <p:cNvSpPr>
            <a:spLocks noChangeArrowheads="1"/>
          </p:cNvSpPr>
          <p:nvPr/>
        </p:nvSpPr>
        <p:spPr bwMode="auto">
          <a:xfrm>
            <a:off x="985837" y="389675"/>
            <a:ext cx="3333750" cy="141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6756" tIns="58374" rIns="116756" bIns="58374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Инклюзивное образование 2017/2018</a:t>
            </a:r>
          </a:p>
        </p:txBody>
      </p:sp>
      <p:sp>
        <p:nvSpPr>
          <p:cNvPr id="50188" name="Прямоугольник 16"/>
          <p:cNvSpPr>
            <a:spLocks noChangeArrowheads="1"/>
          </p:cNvSpPr>
          <p:nvPr/>
        </p:nvSpPr>
        <p:spPr bwMode="auto">
          <a:xfrm>
            <a:off x="3084462" y="2257101"/>
            <a:ext cx="3864077" cy="7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6756" tIns="58374" rIns="116756" bIns="58374">
            <a:spAutoFit/>
          </a:bodyPr>
          <a:lstStyle/>
          <a:p>
            <a:pPr defTabSz="1166813"/>
            <a:r>
              <a:rPr lang="ru-RU" sz="4400" dirty="0">
                <a:solidFill>
                  <a:srgbClr val="0070C0"/>
                </a:solidFill>
                <a:latin typeface="Calibri" pitchFamily="34" charset="0"/>
              </a:rPr>
              <a:t>Количество ОО</a:t>
            </a:r>
          </a:p>
        </p:txBody>
      </p:sp>
      <p:sp>
        <p:nvSpPr>
          <p:cNvPr id="50189" name="Прямоугольник 17"/>
          <p:cNvSpPr>
            <a:spLocks noChangeArrowheads="1"/>
          </p:cNvSpPr>
          <p:nvPr/>
        </p:nvSpPr>
        <p:spPr bwMode="auto">
          <a:xfrm>
            <a:off x="3729830" y="3387900"/>
            <a:ext cx="2590800" cy="42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756" tIns="58374" rIns="116756" bIns="58374">
            <a:spAutoFit/>
          </a:bodyPr>
          <a:lstStyle/>
          <a:p>
            <a:pPr defTabSz="1166813">
              <a:spcBef>
                <a:spcPts val="1538"/>
              </a:spcBef>
            </a:pPr>
            <a:endParaRPr lang="ru-RU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0190" name="Прямоугольник 18"/>
          <p:cNvSpPr>
            <a:spLocks noChangeArrowheads="1"/>
          </p:cNvSpPr>
          <p:nvPr/>
        </p:nvSpPr>
        <p:spPr bwMode="auto">
          <a:xfrm>
            <a:off x="3084462" y="4795684"/>
            <a:ext cx="3954567" cy="794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756" tIns="58374" rIns="116756" bIns="58374">
            <a:spAutoFit/>
          </a:bodyPr>
          <a:lstStyle/>
          <a:p>
            <a:pPr defTabSz="1166813"/>
            <a:r>
              <a:rPr lang="ru-RU" sz="4400" dirty="0" smtClean="0">
                <a:solidFill>
                  <a:srgbClr val="0070C0"/>
                </a:solidFill>
                <a:latin typeface="Calibri" pitchFamily="34" charset="0"/>
              </a:rPr>
              <a:t>Дети инвалиды</a:t>
            </a:r>
            <a:endParaRPr lang="ru-RU" sz="44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0192" name="Прямоугольник 20"/>
          <p:cNvSpPr>
            <a:spLocks noChangeArrowheads="1"/>
          </p:cNvSpPr>
          <p:nvPr/>
        </p:nvSpPr>
        <p:spPr bwMode="auto">
          <a:xfrm>
            <a:off x="6116638" y="1800225"/>
            <a:ext cx="4621212" cy="42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6756" tIns="58374" rIns="116756" bIns="58374">
            <a:spAutoFit/>
          </a:bodyPr>
          <a:lstStyle/>
          <a:p>
            <a:pPr defTabSz="1166813"/>
            <a:endParaRPr lang="ru-RU" sz="2000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0196" name="TextBox 26"/>
          <p:cNvSpPr txBox="1">
            <a:spLocks noChangeArrowheads="1"/>
          </p:cNvSpPr>
          <p:nvPr/>
        </p:nvSpPr>
        <p:spPr bwMode="auto">
          <a:xfrm>
            <a:off x="4906963" y="6296025"/>
            <a:ext cx="236537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756" tIns="58374" rIns="116756" bIns="58374">
            <a:spAutoFit/>
          </a:bodyPr>
          <a:lstStyle/>
          <a:p>
            <a:pPr defTabSz="1166813"/>
            <a:endParaRPr lang="ru-RU" sz="8400" b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63524" y="1190625"/>
            <a:ext cx="9883775" cy="487363"/>
          </a:xfrm>
          <a:prstGeom prst="rect">
            <a:avLst/>
          </a:prstGeom>
        </p:spPr>
        <p:txBody>
          <a:bodyPr wrap="square" lIns="116756" tIns="58374" rIns="116756" bIns="58374">
            <a:spAutoFit/>
          </a:bodyPr>
          <a:lstStyle/>
          <a:p>
            <a:pPr defTabSz="1167638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1" b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50198" name="TextBox 28"/>
          <p:cNvSpPr txBox="1">
            <a:spLocks noChangeArrowheads="1"/>
          </p:cNvSpPr>
          <p:nvPr/>
        </p:nvSpPr>
        <p:spPr bwMode="auto">
          <a:xfrm>
            <a:off x="7450138" y="4543423"/>
            <a:ext cx="1954212" cy="113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6756" tIns="58374" rIns="116756" bIns="58374">
            <a:spAutoFit/>
          </a:bodyPr>
          <a:lstStyle/>
          <a:p>
            <a:pPr defTabSz="1166813"/>
            <a:r>
              <a:rPr lang="ru-RU" sz="6600" b="1" dirty="0" smtClean="0">
                <a:solidFill>
                  <a:srgbClr val="7030A0"/>
                </a:solidFill>
                <a:latin typeface="Calibri" pitchFamily="34" charset="0"/>
              </a:rPr>
              <a:t>1864</a:t>
            </a:r>
            <a:endParaRPr lang="ru-RU" sz="66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5020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60325"/>
            <a:ext cx="109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915817" y="389675"/>
            <a:ext cx="3505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Инклюзивное образование </a:t>
            </a:r>
          </a:p>
          <a:p>
            <a:pPr lvl="0"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+mn-cs"/>
              </a:rPr>
              <a:t>2018/2019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2879" y="3458259"/>
            <a:ext cx="27877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166813"/>
            <a:r>
              <a:rPr lang="ru-RU" sz="4400" dirty="0" smtClean="0">
                <a:solidFill>
                  <a:srgbClr val="0070C0"/>
                </a:solidFill>
                <a:latin typeface="Calibri" pitchFamily="34" charset="0"/>
              </a:rPr>
              <a:t>Дети с ОВЗ</a:t>
            </a:r>
            <a:endParaRPr lang="ru-RU" sz="4400" dirty="0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22313" y="1911795"/>
            <a:ext cx="9677400" cy="0"/>
          </a:xfrm>
          <a:prstGeom prst="line">
            <a:avLst/>
          </a:prstGeom>
          <a:noFill/>
          <a:ln w="101600" cap="flat" cmpd="dbl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6100" y="200025"/>
            <a:ext cx="9221787" cy="1107996"/>
          </a:xfrm>
        </p:spPr>
        <p:txBody>
          <a:bodyPr/>
          <a:lstStyle/>
          <a:p>
            <a:pPr defTabSz="914400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Количество обучающихся с официальным статусом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ОВЗ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Akrobat ExtraBold" charset="0"/>
              <a:cs typeface="Arial" pitchFamily="34" charset="0"/>
            </a:endParaRPr>
          </a:p>
        </p:txBody>
      </p:sp>
      <p:sp>
        <p:nvSpPr>
          <p:cNvPr id="10" name="object 2"/>
          <p:cNvSpPr>
            <a:spLocks noChangeArrowheads="1"/>
          </p:cNvSpPr>
          <p:nvPr/>
        </p:nvSpPr>
        <p:spPr bwMode="auto">
          <a:xfrm>
            <a:off x="11113" y="3781425"/>
            <a:ext cx="10682287" cy="370522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22313" y="1560513"/>
            <a:ext cx="9677400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60325"/>
            <a:ext cx="109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03500" y="1724025"/>
            <a:ext cx="4620879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2398" y="5530426"/>
            <a:ext cx="4692802" cy="4074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 smtClean="0"/>
              <a:t/>
            </a:r>
            <a:br>
              <a:rPr lang="ru-RU" kern="0" dirty="0" smtClean="0"/>
            </a:br>
            <a:endParaRPr lang="ru-RU" kern="0" dirty="0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59129" y="2139523"/>
            <a:ext cx="4340584" cy="5829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43587" y="3666369"/>
            <a:ext cx="4684713" cy="9590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 smtClean="0"/>
              <a:t/>
            </a:r>
            <a:br>
              <a:rPr lang="ru-RU" kern="0" dirty="0" smtClean="0"/>
            </a:br>
            <a:endParaRPr lang="ru-RU" kern="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08700" y="2984066"/>
            <a:ext cx="4291013" cy="6823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22312" y="2858603"/>
            <a:ext cx="4471987" cy="67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82904" y="4877700"/>
            <a:ext cx="4812071" cy="9956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/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0265" y="5937896"/>
            <a:ext cx="4840748" cy="9920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 smtClean="0"/>
              <a:t/>
            </a:r>
            <a:br>
              <a:rPr lang="ru-RU" kern="0" dirty="0" smtClean="0"/>
            </a:br>
            <a:endParaRPr lang="ru-RU" kern="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43332" y="6729247"/>
            <a:ext cx="4729751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2400" dirty="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74699" y="4373776"/>
            <a:ext cx="4648200" cy="10078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74699" y="3570685"/>
            <a:ext cx="4566444" cy="7218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/>
          </a:p>
        </p:txBody>
      </p:sp>
      <p:sp>
        <p:nvSpPr>
          <p:cNvPr id="23" name="Google Shape;150;p16"/>
          <p:cNvSpPr txBox="1"/>
          <p:nvPr/>
        </p:nvSpPr>
        <p:spPr>
          <a:xfrm>
            <a:off x="720265" y="1560513"/>
            <a:ext cx="9679448" cy="5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9720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653835"/>
              </p:ext>
            </p:extLst>
          </p:nvPr>
        </p:nvGraphicFramePr>
        <p:xfrm>
          <a:off x="1612900" y="1724030"/>
          <a:ext cx="7772400" cy="5598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3868"/>
                <a:gridCol w="3054964"/>
                <a:gridCol w="3133568"/>
              </a:tblGrid>
              <a:tr h="15755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</a:rPr>
                        <a:t>№ класса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>
                          <a:effectLst/>
                        </a:rPr>
                        <a:t>Количество детей </a:t>
                      </a:r>
                      <a:r>
                        <a:rPr lang="ru-RU" sz="2000" dirty="0" smtClean="0">
                          <a:effectLst/>
                        </a:rPr>
                        <a:t>с ОВЗ в 2018/2019</a:t>
                      </a:r>
                      <a:r>
                        <a:rPr lang="ru-RU" sz="2000" baseline="0" dirty="0" smtClean="0">
                          <a:effectLst/>
                        </a:rPr>
                        <a:t> учебном году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dirty="0" smtClean="0">
                          <a:effectLst/>
                        </a:rPr>
                        <a:t>Количество детей с ОВЗ в 2017/2018</a:t>
                      </a:r>
                      <a:r>
                        <a:rPr lang="ru-RU" sz="2000" baseline="0" dirty="0" smtClean="0">
                          <a:effectLst/>
                        </a:rPr>
                        <a:t> учебном году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268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394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245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432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225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300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259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324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263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268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218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233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201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153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153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192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186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405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21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30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67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>
                          <a:effectLst/>
                        </a:rPr>
                        <a:t>11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25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400" b="1" dirty="0" smtClean="0">
                          <a:effectLst/>
                        </a:rPr>
                        <a:t>17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39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6100" y="200025"/>
            <a:ext cx="9221787" cy="1292662"/>
          </a:xfrm>
        </p:spPr>
        <p:txBody>
          <a:bodyPr/>
          <a:lstStyle/>
          <a:p>
            <a:pPr lvl="0" defTabSz="11679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>
                <a:solidFill>
                  <a:srgbClr val="4F81BD">
                    <a:lumMod val="75000"/>
                  </a:srgbClr>
                </a:solidFill>
                <a:latin typeface="Arial Black" pitchFamily="34" charset="0"/>
                <a:ea typeface="+mn-ea"/>
                <a:cs typeface="Arial" pitchFamily="34" charset="0"/>
              </a:rPr>
              <a:t>Региональный этап </a:t>
            </a:r>
            <a:r>
              <a:rPr lang="ru-RU" sz="2800" b="1" kern="1200" dirty="0" smtClean="0">
                <a:solidFill>
                  <a:srgbClr val="4F81BD">
                    <a:lumMod val="75000"/>
                  </a:srgbClr>
                </a:solidFill>
                <a:latin typeface="Arial Black" pitchFamily="34" charset="0"/>
                <a:ea typeface="+mn-ea"/>
                <a:cs typeface="Arial" pitchFamily="34" charset="0"/>
              </a:rPr>
              <a:t/>
            </a:r>
            <a:br>
              <a:rPr lang="ru-RU" sz="2800" b="1" kern="1200" dirty="0" smtClean="0">
                <a:solidFill>
                  <a:srgbClr val="4F81BD">
                    <a:lumMod val="75000"/>
                  </a:srgbClr>
                </a:solidFill>
                <a:latin typeface="Arial Black" pitchFamily="34" charset="0"/>
                <a:ea typeface="+mn-ea"/>
                <a:cs typeface="Arial" pitchFamily="34" charset="0"/>
              </a:rPr>
            </a:br>
            <a:r>
              <a:rPr lang="ru-RU" sz="2800" b="1" kern="1200" dirty="0" smtClean="0">
                <a:solidFill>
                  <a:srgbClr val="4F81BD">
                    <a:lumMod val="75000"/>
                  </a:srgbClr>
                </a:solidFill>
                <a:latin typeface="Arial Black" pitchFamily="34" charset="0"/>
                <a:ea typeface="+mn-ea"/>
                <a:cs typeface="Arial" pitchFamily="34" charset="0"/>
              </a:rPr>
              <a:t>Всероссийского </a:t>
            </a:r>
            <a:r>
              <a:rPr lang="ru-RU" sz="2800" b="1" kern="1200" dirty="0">
                <a:solidFill>
                  <a:srgbClr val="4F81BD">
                    <a:lumMod val="75000"/>
                  </a:srgbClr>
                </a:solidFill>
                <a:latin typeface="Arial Black" pitchFamily="34" charset="0"/>
                <a:ea typeface="+mn-ea"/>
                <a:cs typeface="Arial" pitchFamily="34" charset="0"/>
              </a:rPr>
              <a:t>конкурса </a:t>
            </a:r>
            <a:br>
              <a:rPr lang="ru-RU" sz="2800" b="1" kern="1200" dirty="0">
                <a:solidFill>
                  <a:srgbClr val="4F81BD">
                    <a:lumMod val="75000"/>
                  </a:srgbClr>
                </a:solidFill>
                <a:latin typeface="Arial Black" pitchFamily="34" charset="0"/>
                <a:ea typeface="+mn-ea"/>
                <a:cs typeface="Arial" pitchFamily="34" charset="0"/>
              </a:rPr>
            </a:br>
            <a:r>
              <a:rPr lang="ru-RU" sz="2800" b="1" kern="1200" dirty="0">
                <a:solidFill>
                  <a:srgbClr val="4F81BD">
                    <a:lumMod val="75000"/>
                  </a:srgbClr>
                </a:solidFill>
                <a:latin typeface="Arial Black" pitchFamily="34" charset="0"/>
                <a:ea typeface="+mn-ea"/>
                <a:cs typeface="Arial" pitchFamily="34" charset="0"/>
              </a:rPr>
              <a:t>«Лучшая инклюзивная школа России»</a:t>
            </a:r>
          </a:p>
        </p:txBody>
      </p:sp>
      <p:sp>
        <p:nvSpPr>
          <p:cNvPr id="10" name="object 2"/>
          <p:cNvSpPr>
            <a:spLocks noChangeArrowheads="1"/>
          </p:cNvSpPr>
          <p:nvPr/>
        </p:nvSpPr>
        <p:spPr bwMode="auto">
          <a:xfrm>
            <a:off x="11113" y="3781425"/>
            <a:ext cx="10682287" cy="370522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22313" y="1560513"/>
            <a:ext cx="9677400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60325"/>
            <a:ext cx="109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03500" y="1724025"/>
            <a:ext cx="4620879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2398" y="5530426"/>
            <a:ext cx="4692802" cy="4074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 smtClean="0">
                <a:solidFill>
                  <a:srgbClr val="1F497D"/>
                </a:solidFill>
              </a:rPr>
              <a:t/>
            </a:r>
            <a:br>
              <a:rPr lang="ru-RU" kern="0" dirty="0" smtClean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59129" y="2139523"/>
            <a:ext cx="4340584" cy="5829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43587" y="3666369"/>
            <a:ext cx="4684713" cy="9590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 smtClean="0">
                <a:solidFill>
                  <a:srgbClr val="1F497D"/>
                </a:solidFill>
              </a:rPr>
              <a:t/>
            </a:r>
            <a:br>
              <a:rPr lang="ru-RU" kern="0" dirty="0" smtClean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08700" y="2984066"/>
            <a:ext cx="4291013" cy="6823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22312" y="2858603"/>
            <a:ext cx="4471987" cy="67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82904" y="4877700"/>
            <a:ext cx="4812071" cy="9956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0265" y="5937896"/>
            <a:ext cx="4840748" cy="9920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 smtClean="0">
                <a:solidFill>
                  <a:srgbClr val="1F497D"/>
                </a:solidFill>
              </a:rPr>
              <a:t/>
            </a:r>
            <a:br>
              <a:rPr lang="ru-RU" kern="0" dirty="0" smtClean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43332" y="6729247"/>
            <a:ext cx="4729751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2400" dirty="0">
              <a:solidFill>
                <a:srgbClr val="1F497D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74699" y="4373776"/>
            <a:ext cx="4648200" cy="10078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74699" y="3570685"/>
            <a:ext cx="4566444" cy="7218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3" name="Google Shape;150;p16"/>
          <p:cNvSpPr txBox="1"/>
          <p:nvPr/>
        </p:nvSpPr>
        <p:spPr>
          <a:xfrm>
            <a:off x="720265" y="1560513"/>
            <a:ext cx="9679448" cy="5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</a:rPr>
              <a:t>I </a:t>
            </a:r>
            <a:r>
              <a:rPr lang="ru-RU" sz="2800" b="1" dirty="0" smtClean="0">
                <a:solidFill>
                  <a:srgbClr val="FF0000"/>
                </a:solidFill>
              </a:rPr>
              <a:t>место</a:t>
            </a:r>
            <a:endParaRPr lang="ru-RU" sz="2800" dirty="0">
              <a:solidFill>
                <a:prstClr val="black"/>
              </a:solidFill>
            </a:endParaRP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</a:rPr>
              <a:t>МАОУ «Средняя общеобразовательная школа № 110» </a:t>
            </a:r>
            <a:r>
              <a:rPr lang="ru-RU" sz="2800" dirty="0" smtClean="0">
                <a:solidFill>
                  <a:srgbClr val="002060"/>
                </a:solidFill>
              </a:rPr>
              <a:t> г</a:t>
            </a:r>
            <a:r>
              <a:rPr lang="ru-RU" sz="2800" dirty="0">
                <a:solidFill>
                  <a:srgbClr val="002060"/>
                </a:solidFill>
              </a:rPr>
              <a:t>. </a:t>
            </a:r>
            <a:r>
              <a:rPr lang="ru-RU" sz="2800" dirty="0" smtClean="0">
                <a:solidFill>
                  <a:srgbClr val="002060"/>
                </a:solidFill>
              </a:rPr>
              <a:t> Новокузнецк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dirty="0" smtClean="0">
                <a:solidFill>
                  <a:srgbClr val="002060"/>
                </a:solidFill>
              </a:rPr>
              <a:t>директор </a:t>
            </a:r>
            <a:r>
              <a:rPr lang="ru-RU" sz="2800" dirty="0">
                <a:solidFill>
                  <a:srgbClr val="002060"/>
                </a:solidFill>
              </a:rPr>
              <a:t>Васькова Анжелика </a:t>
            </a:r>
            <a:r>
              <a:rPr lang="ru-RU" sz="2800" dirty="0" smtClean="0">
                <a:solidFill>
                  <a:srgbClr val="002060"/>
                </a:solidFill>
              </a:rPr>
              <a:t>Ивановна</a:t>
            </a: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solidFill>
                <a:srgbClr val="002060"/>
              </a:solidFill>
            </a:endParaRP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II место</a:t>
            </a:r>
            <a:endParaRPr lang="ru-RU" sz="2800" dirty="0" smtClean="0">
              <a:solidFill>
                <a:prstClr val="black"/>
              </a:solidFill>
            </a:endParaRP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</a:rPr>
              <a:t>МБОУ </a:t>
            </a:r>
            <a:r>
              <a:rPr lang="ru-RU" sz="2800" dirty="0">
                <a:solidFill>
                  <a:srgbClr val="002060"/>
                </a:solidFill>
              </a:rPr>
              <a:t>«</a:t>
            </a:r>
            <a:r>
              <a:rPr lang="ru-RU" sz="2800" dirty="0" err="1">
                <a:solidFill>
                  <a:srgbClr val="002060"/>
                </a:solidFill>
              </a:rPr>
              <a:t>Терентьевская</a:t>
            </a:r>
            <a:r>
              <a:rPr lang="ru-RU" sz="2800" dirty="0">
                <a:solidFill>
                  <a:srgbClr val="002060"/>
                </a:solidFill>
              </a:rPr>
              <a:t> средняя общеобразовательная школа» </a:t>
            </a:r>
            <a:r>
              <a:rPr lang="ru-RU" sz="2800" dirty="0" err="1">
                <a:solidFill>
                  <a:srgbClr val="002060"/>
                </a:solidFill>
              </a:rPr>
              <a:t>Прокопьевский</a:t>
            </a:r>
            <a:r>
              <a:rPr lang="ru-RU" sz="2800" dirty="0">
                <a:solidFill>
                  <a:srgbClr val="002060"/>
                </a:solidFill>
              </a:rPr>
              <a:t> район,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</a:rPr>
              <a:t>директор </a:t>
            </a:r>
            <a:r>
              <a:rPr lang="ru-RU" sz="2800" dirty="0">
                <a:solidFill>
                  <a:srgbClr val="002060"/>
                </a:solidFill>
              </a:rPr>
              <a:t>Каширина Наталья </a:t>
            </a:r>
            <a:r>
              <a:rPr lang="ru-RU" sz="2800" dirty="0" smtClean="0">
                <a:solidFill>
                  <a:srgbClr val="002060"/>
                </a:solidFill>
              </a:rPr>
              <a:t>Алексеевна</a:t>
            </a: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endParaRPr lang="ru-RU" sz="2800" dirty="0">
              <a:solidFill>
                <a:srgbClr val="002060"/>
              </a:solidFill>
            </a:endParaRP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prstClr val="black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III </a:t>
            </a:r>
            <a:r>
              <a:rPr lang="ru-RU" sz="2800" b="1" dirty="0" smtClean="0">
                <a:solidFill>
                  <a:srgbClr val="FF0000"/>
                </a:solidFill>
              </a:rPr>
              <a:t>место</a:t>
            </a:r>
            <a:endParaRPr lang="ru-RU" sz="2800" dirty="0">
              <a:solidFill>
                <a:prstClr val="black"/>
              </a:solidFill>
            </a:endParaRP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</a:rPr>
              <a:t>МБОУ «Средняя общеобразовательная школа № 1» </a:t>
            </a:r>
            <a:r>
              <a:rPr lang="ru-RU" sz="2800" dirty="0" err="1">
                <a:solidFill>
                  <a:srgbClr val="002060"/>
                </a:solidFill>
              </a:rPr>
              <a:t>Яшкинского</a:t>
            </a:r>
            <a:r>
              <a:rPr lang="ru-RU" sz="2800" dirty="0">
                <a:solidFill>
                  <a:srgbClr val="002060"/>
                </a:solidFill>
              </a:rPr>
              <a:t> муниципального района, </a:t>
            </a:r>
            <a:endParaRPr lang="ru-RU" sz="2800" dirty="0" smtClean="0">
              <a:solidFill>
                <a:srgbClr val="002060"/>
              </a:solidFill>
            </a:endParaRPr>
          </a:p>
          <a:p>
            <a:pPr indent="97200" algn="ctr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</a:rPr>
              <a:t>директор </a:t>
            </a:r>
            <a:r>
              <a:rPr lang="ru-RU" sz="2800" dirty="0" err="1">
                <a:solidFill>
                  <a:srgbClr val="002060"/>
                </a:solidFill>
              </a:rPr>
              <a:t>Ошарина</a:t>
            </a:r>
            <a:r>
              <a:rPr lang="ru-RU" sz="2800" dirty="0">
                <a:solidFill>
                  <a:srgbClr val="002060"/>
                </a:solidFill>
              </a:rPr>
              <a:t> Светлана </a:t>
            </a:r>
            <a:r>
              <a:rPr lang="ru-RU" sz="2800" dirty="0" smtClean="0">
                <a:solidFill>
                  <a:srgbClr val="002060"/>
                </a:solidFill>
              </a:rPr>
              <a:t>Анатольевна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4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6100" y="200025"/>
            <a:ext cx="9221787" cy="1292662"/>
          </a:xfrm>
        </p:spPr>
        <p:txBody>
          <a:bodyPr/>
          <a:lstStyle/>
          <a:p>
            <a:pPr lvl="0" defTabSz="11679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1200" dirty="0">
                <a:solidFill>
                  <a:srgbClr val="4F81BD">
                    <a:lumMod val="75000"/>
                  </a:srgbClr>
                </a:solidFill>
                <a:latin typeface="Arial Black" pitchFamily="34" charset="0"/>
                <a:ea typeface="+mn-ea"/>
                <a:cs typeface="Arial" pitchFamily="34" charset="0"/>
              </a:rPr>
              <a:t>Количество специалистов общеобразовательных организаций в сравнении с прошлым учебным годом</a:t>
            </a:r>
          </a:p>
        </p:txBody>
      </p:sp>
      <p:sp>
        <p:nvSpPr>
          <p:cNvPr id="10" name="object 2"/>
          <p:cNvSpPr>
            <a:spLocks noChangeArrowheads="1"/>
          </p:cNvSpPr>
          <p:nvPr/>
        </p:nvSpPr>
        <p:spPr bwMode="auto">
          <a:xfrm>
            <a:off x="11113" y="3781425"/>
            <a:ext cx="10682287" cy="370522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22313" y="1560513"/>
            <a:ext cx="9677400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60325"/>
            <a:ext cx="109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03500" y="1724025"/>
            <a:ext cx="4620879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2398" y="5530426"/>
            <a:ext cx="4692802" cy="4074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 smtClean="0">
                <a:solidFill>
                  <a:srgbClr val="1F497D"/>
                </a:solidFill>
              </a:rPr>
              <a:t/>
            </a:r>
            <a:br>
              <a:rPr lang="ru-RU" kern="0" dirty="0" smtClean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59129" y="2139523"/>
            <a:ext cx="4340584" cy="5829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43587" y="3666369"/>
            <a:ext cx="4684713" cy="9590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 smtClean="0">
                <a:solidFill>
                  <a:srgbClr val="1F497D"/>
                </a:solidFill>
              </a:rPr>
              <a:t/>
            </a:r>
            <a:br>
              <a:rPr lang="ru-RU" kern="0" dirty="0" smtClean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08700" y="2984066"/>
            <a:ext cx="4291013" cy="6823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22312" y="2858603"/>
            <a:ext cx="4471987" cy="67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82904" y="4877700"/>
            <a:ext cx="4812071" cy="9956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0265" y="5937896"/>
            <a:ext cx="4840748" cy="9920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 smtClean="0">
                <a:solidFill>
                  <a:srgbClr val="1F497D"/>
                </a:solidFill>
              </a:rPr>
              <a:t/>
            </a:r>
            <a:br>
              <a:rPr lang="ru-RU" kern="0" dirty="0" smtClean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43332" y="6729247"/>
            <a:ext cx="4729751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2400" dirty="0">
              <a:solidFill>
                <a:srgbClr val="1F497D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74699" y="4373776"/>
            <a:ext cx="4648200" cy="10078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74699" y="3570685"/>
            <a:ext cx="4566444" cy="7218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3" name="Google Shape;150;p16"/>
          <p:cNvSpPr txBox="1"/>
          <p:nvPr/>
        </p:nvSpPr>
        <p:spPr>
          <a:xfrm>
            <a:off x="720265" y="1560513"/>
            <a:ext cx="9679448" cy="5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97200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208685"/>
              </p:ext>
            </p:extLst>
          </p:nvPr>
        </p:nvGraphicFramePr>
        <p:xfrm>
          <a:off x="720265" y="1654806"/>
          <a:ext cx="9679446" cy="5613724"/>
        </p:xfrm>
        <a:graphic>
          <a:graphicData uri="http://schemas.openxmlformats.org/drawingml/2006/table">
            <a:tbl>
              <a:tblPr/>
              <a:tblGrid>
                <a:gridCol w="1613240"/>
                <a:gridCol w="892934"/>
                <a:gridCol w="902222"/>
                <a:gridCol w="1102717"/>
                <a:gridCol w="1007869"/>
                <a:gridCol w="849074"/>
                <a:gridCol w="1100341"/>
                <a:gridCol w="1107252"/>
                <a:gridCol w="1103797"/>
              </a:tblGrid>
              <a:tr h="252351">
                <a:tc rowSpan="3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Должность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2018/2019учебный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2017/2018 учебный год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Всего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3"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Из них: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4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 штате ОО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Специалисты ОО (на других основа-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ниях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Сетевое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взаимо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действие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 штате ОО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Аутсорсинг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Сетевое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взаимо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-действие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5705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Учитель-дефектолог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0470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Учитель-логопед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04701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Педагог-психолог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221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5705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Социальный педагог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213,75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197,75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219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57053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Медицинский работник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153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187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6964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3926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0889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785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481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1772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198740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5701">
                        <a:defRPr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8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6100" y="200025"/>
            <a:ext cx="9221787" cy="1477328"/>
          </a:xfrm>
        </p:spPr>
        <p:txBody>
          <a:bodyPr/>
          <a:lstStyle/>
          <a:p>
            <a:pPr defTabSz="914400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Akrobat ExtraBold" charset="0"/>
                <a:cs typeface="Arial" pitchFamily="34" charset="0"/>
              </a:rPr>
              <a:t>Количество педагогов, прошедших программы повышения квалификация по инклюзивному образованию</a:t>
            </a:r>
          </a:p>
        </p:txBody>
      </p:sp>
      <p:sp>
        <p:nvSpPr>
          <p:cNvPr id="10" name="object 2"/>
          <p:cNvSpPr>
            <a:spLocks noChangeArrowheads="1"/>
          </p:cNvSpPr>
          <p:nvPr/>
        </p:nvSpPr>
        <p:spPr bwMode="auto">
          <a:xfrm>
            <a:off x="11113" y="3857625"/>
            <a:ext cx="10682287" cy="370522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683" y="1647825"/>
            <a:ext cx="9677400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60325"/>
            <a:ext cx="109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03500" y="1724025"/>
            <a:ext cx="4620879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2398" y="5530426"/>
            <a:ext cx="4692802" cy="4074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 smtClean="0">
                <a:solidFill>
                  <a:srgbClr val="1F497D"/>
                </a:solidFill>
              </a:rPr>
              <a:t/>
            </a:r>
            <a:br>
              <a:rPr lang="ru-RU" kern="0" dirty="0" smtClean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59129" y="2139523"/>
            <a:ext cx="4340584" cy="5829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43587" y="3666369"/>
            <a:ext cx="4684713" cy="9590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 smtClean="0">
                <a:solidFill>
                  <a:srgbClr val="1F497D"/>
                </a:solidFill>
              </a:rPr>
              <a:t/>
            </a:r>
            <a:br>
              <a:rPr lang="ru-RU" kern="0" dirty="0" smtClean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08700" y="2984066"/>
            <a:ext cx="4291013" cy="6823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22312" y="2858603"/>
            <a:ext cx="4471987" cy="67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82904" y="4877700"/>
            <a:ext cx="4812071" cy="9956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0265" y="5937896"/>
            <a:ext cx="4840748" cy="9920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 smtClean="0">
                <a:solidFill>
                  <a:srgbClr val="1F497D"/>
                </a:solidFill>
              </a:rPr>
              <a:t/>
            </a:r>
            <a:br>
              <a:rPr lang="ru-RU" kern="0" dirty="0" smtClean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43332" y="6729247"/>
            <a:ext cx="4729751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2400" dirty="0">
              <a:solidFill>
                <a:srgbClr val="1F497D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74699" y="4373776"/>
            <a:ext cx="4648200" cy="10078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74699" y="3570685"/>
            <a:ext cx="4566444" cy="7218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00" y="1905000"/>
            <a:ext cx="9845800" cy="5024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89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6100" y="200025"/>
            <a:ext cx="9221787" cy="984885"/>
          </a:xfrm>
        </p:spPr>
        <p:txBody>
          <a:bodyPr/>
          <a:lstStyle/>
          <a:p>
            <a:pPr lvl="0" defTabSz="11679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200" dirty="0" smtClean="0">
                <a:solidFill>
                  <a:srgbClr val="4F81BD">
                    <a:lumMod val="75000"/>
                  </a:srgbClr>
                </a:solidFill>
                <a:latin typeface="Arial Black" pitchFamily="34" charset="0"/>
                <a:ea typeface="+mn-ea"/>
                <a:cs typeface="Arial" pitchFamily="34" charset="0"/>
              </a:rPr>
              <a:t>Актуальные задачи развития </a:t>
            </a:r>
            <a:br>
              <a:rPr lang="ru-RU" sz="3200" b="1" kern="1200" dirty="0" smtClean="0">
                <a:solidFill>
                  <a:srgbClr val="4F81BD">
                    <a:lumMod val="75000"/>
                  </a:srgbClr>
                </a:solidFill>
                <a:latin typeface="Arial Black" pitchFamily="34" charset="0"/>
                <a:ea typeface="+mn-ea"/>
                <a:cs typeface="Arial" pitchFamily="34" charset="0"/>
              </a:rPr>
            </a:br>
            <a:r>
              <a:rPr lang="ru-RU" sz="3200" b="1" kern="1200" dirty="0" smtClean="0">
                <a:solidFill>
                  <a:srgbClr val="4F81BD">
                    <a:lumMod val="75000"/>
                  </a:srgbClr>
                </a:solidFill>
                <a:latin typeface="Arial Black" pitchFamily="34" charset="0"/>
                <a:ea typeface="+mn-ea"/>
                <a:cs typeface="Arial" pitchFamily="34" charset="0"/>
              </a:rPr>
              <a:t>инклюзивного образования</a:t>
            </a:r>
            <a:endParaRPr lang="ru-RU" sz="3200" b="1" kern="1200" dirty="0">
              <a:solidFill>
                <a:srgbClr val="4F81BD">
                  <a:lumMod val="75000"/>
                </a:srgbClr>
              </a:solidFill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bject 2"/>
          <p:cNvSpPr>
            <a:spLocks noChangeArrowheads="1"/>
          </p:cNvSpPr>
          <p:nvPr/>
        </p:nvSpPr>
        <p:spPr bwMode="auto">
          <a:xfrm>
            <a:off x="11113" y="3781425"/>
            <a:ext cx="10682287" cy="370522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683" y="1343025"/>
            <a:ext cx="9677400" cy="0"/>
          </a:xfrm>
          <a:prstGeom prst="line">
            <a:avLst/>
          </a:prstGeom>
          <a:ln w="1016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5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1188" y="60325"/>
            <a:ext cx="10937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603500" y="1724025"/>
            <a:ext cx="4620879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52398" y="5530426"/>
            <a:ext cx="4692802" cy="40747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 smtClean="0">
                <a:solidFill>
                  <a:srgbClr val="1F497D"/>
                </a:solidFill>
              </a:rPr>
              <a:t/>
            </a:r>
            <a:br>
              <a:rPr lang="ru-RU" kern="0" dirty="0" smtClean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059129" y="2139523"/>
            <a:ext cx="4340584" cy="5829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843587" y="3666369"/>
            <a:ext cx="4684713" cy="95900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 smtClean="0">
                <a:solidFill>
                  <a:srgbClr val="1F497D"/>
                </a:solidFill>
              </a:rPr>
              <a:t/>
            </a:r>
            <a:br>
              <a:rPr lang="ru-RU" kern="0" dirty="0" smtClean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6108700" y="2984066"/>
            <a:ext cx="4291013" cy="68230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22312" y="2858603"/>
            <a:ext cx="4471987" cy="67233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782904" y="4877700"/>
            <a:ext cx="4812071" cy="99562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20265" y="5937896"/>
            <a:ext cx="4840748" cy="9920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ru-RU" kern="0" dirty="0" smtClean="0">
                <a:solidFill>
                  <a:srgbClr val="1F497D"/>
                </a:solidFill>
              </a:rPr>
              <a:t/>
            </a:r>
            <a:br>
              <a:rPr lang="ru-RU" kern="0" dirty="0" smtClean="0">
                <a:solidFill>
                  <a:srgbClr val="1F497D"/>
                </a:solidFill>
              </a:rPr>
            </a:br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643332" y="6729247"/>
            <a:ext cx="4729751" cy="4154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ru-RU" sz="2400" dirty="0">
              <a:solidFill>
                <a:srgbClr val="1F497D"/>
              </a:solidFill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774699" y="4373776"/>
            <a:ext cx="4648200" cy="100784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sz="2000" kern="0" dirty="0">
              <a:solidFill>
                <a:srgbClr val="1F497D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74699" y="3570685"/>
            <a:ext cx="4566444" cy="72183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endParaRPr lang="ru-RU" kern="0" dirty="0">
              <a:solidFill>
                <a:srgbClr val="1F497D"/>
              </a:solidFill>
            </a:endParaRPr>
          </a:p>
        </p:txBody>
      </p:sp>
      <p:sp>
        <p:nvSpPr>
          <p:cNvPr id="23" name="Google Shape;150;p16"/>
          <p:cNvSpPr txBox="1"/>
          <p:nvPr/>
        </p:nvSpPr>
        <p:spPr>
          <a:xfrm>
            <a:off x="393700" y="1472620"/>
            <a:ext cx="10006013" cy="580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r>
              <a:rPr lang="ru-RU" sz="2350" dirty="0">
                <a:solidFill>
                  <a:prstClr val="black"/>
                </a:solidFill>
              </a:rPr>
              <a:t>•	</a:t>
            </a:r>
            <a:r>
              <a:rPr lang="ru-RU" sz="2300" dirty="0">
                <a:solidFill>
                  <a:srgbClr val="002060"/>
                </a:solidFill>
              </a:rPr>
              <a:t>продолжить формирование </a:t>
            </a:r>
            <a:r>
              <a:rPr lang="ru-RU" sz="2300" dirty="0" smtClean="0">
                <a:solidFill>
                  <a:srgbClr val="002060"/>
                </a:solidFill>
              </a:rPr>
              <a:t>школьной команды специалистов, осуществляющих </a:t>
            </a:r>
            <a:r>
              <a:rPr lang="ru-RU" sz="2300" dirty="0">
                <a:solidFill>
                  <a:srgbClr val="002060"/>
                </a:solidFill>
              </a:rPr>
              <a:t>психолого-педагогическое сопровождение детей с ОВЗ и инвалидностью</a:t>
            </a:r>
            <a:r>
              <a:rPr lang="ru-RU" sz="2300" dirty="0" smtClean="0">
                <a:solidFill>
                  <a:srgbClr val="002060"/>
                </a:solidFill>
              </a:rPr>
              <a:t>;</a:t>
            </a: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</a:endParaRPr>
          </a:p>
          <a:p>
            <a:pPr indent="92075" algn="just" defTabSz="266700"/>
            <a:r>
              <a:rPr lang="ru-RU" sz="2300" dirty="0">
                <a:solidFill>
                  <a:srgbClr val="002060"/>
                </a:solidFill>
              </a:rPr>
              <a:t>•	активизировать </a:t>
            </a:r>
            <a:r>
              <a:rPr lang="ru-RU" sz="2300" dirty="0" smtClean="0">
                <a:solidFill>
                  <a:srgbClr val="002060"/>
                </a:solidFill>
              </a:rPr>
              <a:t>работу по получению лицензии для реализации адаптированной основной общеобразовательной программы </a:t>
            </a:r>
            <a:r>
              <a:rPr lang="ru-RU" sz="2300" dirty="0">
                <a:solidFill>
                  <a:srgbClr val="002060"/>
                </a:solidFill>
              </a:rPr>
              <a:t>образования обучающихся с умственной </a:t>
            </a:r>
            <a:r>
              <a:rPr lang="ru-RU" sz="2300" dirty="0" smtClean="0">
                <a:solidFill>
                  <a:srgbClr val="002060"/>
                </a:solidFill>
              </a:rPr>
              <a:t>отсталостью</a:t>
            </a:r>
            <a:r>
              <a:rPr lang="ru-RU" sz="2300" dirty="0">
                <a:solidFill>
                  <a:srgbClr val="002060"/>
                </a:solidFill>
              </a:rPr>
              <a:t> </a:t>
            </a:r>
            <a:r>
              <a:rPr lang="ru-RU" sz="2300" dirty="0" smtClean="0">
                <a:solidFill>
                  <a:srgbClr val="002060"/>
                </a:solidFill>
              </a:rPr>
              <a:t>(интеллектуальными </a:t>
            </a:r>
            <a:r>
              <a:rPr lang="ru-RU" sz="2300" dirty="0">
                <a:solidFill>
                  <a:srgbClr val="002060"/>
                </a:solidFill>
              </a:rPr>
              <a:t>нарушениями</a:t>
            </a:r>
            <a:r>
              <a:rPr lang="ru-RU" sz="2300" dirty="0" smtClean="0">
                <a:solidFill>
                  <a:srgbClr val="002060"/>
                </a:solidFill>
              </a:rPr>
              <a:t>);</a:t>
            </a:r>
          </a:p>
          <a:p>
            <a:pPr indent="92075" algn="just" defTabSz="266700"/>
            <a:endParaRPr lang="ru-RU" sz="800" dirty="0">
              <a:solidFill>
                <a:srgbClr val="002060"/>
              </a:solidFill>
            </a:endParaRP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</a:rPr>
              <a:t>•	проанализировать вопрос использования оборудования, полученного в рамках программы «Доступная среда», организовать его передачу для использования в другие образовательные организации</a:t>
            </a:r>
            <a:r>
              <a:rPr lang="ru-RU" sz="2300" dirty="0" smtClean="0">
                <a:solidFill>
                  <a:srgbClr val="002060"/>
                </a:solidFill>
              </a:rPr>
              <a:t>;</a:t>
            </a: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</a:endParaRP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</a:rPr>
              <a:t>•	продолжить работу по обеспечению доступности организаций общего образования (архитектурная, коммуникационная, реабилитационная</a:t>
            </a:r>
            <a:r>
              <a:rPr lang="ru-RU" sz="2300" dirty="0" smtClean="0">
                <a:solidFill>
                  <a:srgbClr val="002060"/>
                </a:solidFill>
              </a:rPr>
              <a:t>);</a:t>
            </a: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endParaRPr lang="ru-RU" sz="800" dirty="0">
              <a:solidFill>
                <a:srgbClr val="002060"/>
              </a:solidFill>
            </a:endParaRPr>
          </a:p>
          <a:p>
            <a:pPr indent="92075" algn="just" defTabSz="266700">
              <a:spcBef>
                <a:spcPts val="0"/>
              </a:spcBef>
              <a:spcAft>
                <a:spcPts val="0"/>
              </a:spcAft>
            </a:pPr>
            <a:r>
              <a:rPr lang="ru-RU" sz="2300" dirty="0">
                <a:solidFill>
                  <a:srgbClr val="002060"/>
                </a:solidFill>
              </a:rPr>
              <a:t>•	в целях поддержки детей с разными образовательными потребностями создать сеть региональных и муниципальных ресурсных </a:t>
            </a:r>
            <a:r>
              <a:rPr lang="ru-RU" sz="2300" dirty="0" smtClean="0">
                <a:solidFill>
                  <a:srgbClr val="002060"/>
                </a:solidFill>
              </a:rPr>
              <a:t>центров</a:t>
            </a:r>
            <a:endParaRPr lang="ru-RU" sz="2300" dirty="0">
              <a:solidFill>
                <a:srgbClr val="002060"/>
              </a:solidFill>
            </a:endParaRPr>
          </a:p>
          <a:p>
            <a:pPr indent="97200" algn="just">
              <a:spcBef>
                <a:spcPts val="0"/>
              </a:spcBef>
              <a:spcAft>
                <a:spcPts val="0"/>
              </a:spcAft>
            </a:pPr>
            <a:endParaRPr lang="ru-RU" sz="2350" dirty="0">
              <a:solidFill>
                <a:srgbClr val="002060"/>
              </a:solidFill>
            </a:endParaRPr>
          </a:p>
          <a:p>
            <a:pPr indent="97200">
              <a:spcBef>
                <a:spcPts val="0"/>
              </a:spcBef>
              <a:spcAft>
                <a:spcPts val="0"/>
              </a:spcAft>
            </a:pPr>
            <a:endParaRPr lang="ru-R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304</Words>
  <Application>Microsoft Office PowerPoint</Application>
  <PresentationFormat>Произвольный</PresentationFormat>
  <Paragraphs>164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Office Theme</vt:lpstr>
      <vt:lpstr>Тема Office</vt:lpstr>
      <vt:lpstr>Презентация PowerPoint</vt:lpstr>
      <vt:lpstr>12 решений  для нового образования  </vt:lpstr>
      <vt:lpstr>Презентация PowerPoint</vt:lpstr>
      <vt:lpstr>Количество обучающихся с официальным статусом ОВЗ</vt:lpstr>
      <vt:lpstr>Региональный этап  Всероссийского конкурса  «Лучшая инклюзивная школа России»</vt:lpstr>
      <vt:lpstr>Количество специалистов общеобразовательных организаций в сравнении с прошлым учебным годом</vt:lpstr>
      <vt:lpstr>Количество педагогов, прошедших программы повышения квалификация по инклюзивному образованию</vt:lpstr>
      <vt:lpstr>Актуальные задачи развития  инклюзивного образования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Презентация_НОЦ _Кузбасс_27.10.18.cdr</dc:title>
  <dc:creator>sambr</dc:creator>
  <cp:lastModifiedBy>Гавриленко</cp:lastModifiedBy>
  <cp:revision>130</cp:revision>
  <cp:lastPrinted>2018-12-04T07:15:12Z</cp:lastPrinted>
  <dcterms:created xsi:type="dcterms:W3CDTF">2018-11-08T12:43:49Z</dcterms:created>
  <dcterms:modified xsi:type="dcterms:W3CDTF">2019-04-05T09:18:11Z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2018-10-28T00:00:00Z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2018-11-08T00:00:00Z</vt:filetime>
  </property>
</Properties>
</file>