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0" r:id="rId6"/>
    <p:sldId id="258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1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5DF35-6EF4-45AE-BF75-89650009D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8194D6-7A81-4DC9-B3FF-90694780D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7C7DAC-7936-458A-82AA-4336CFCD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DA471-47FC-4DC9-9492-F2BF3D75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BFEB89-42F1-49F7-A381-A8ABF6A2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1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6B346-7585-4767-A1DC-64D4B0BE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3F285F-E418-40BE-90EE-698B7BCD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43A7D4-6735-46DF-9894-C8045294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EF6EFF-A6FC-46D6-B619-EC86F0B6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999AF4-212A-4ACA-8814-D2538A99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6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C20859-6EEB-4AD5-85C1-AF16C50FD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F3740B-C8B6-4D53-BC8B-C6ACA6F2B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FE734-4DE9-4AF5-86D6-D9D52E84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D997-C761-4C8F-8C5D-19F0696C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114A4-9DB1-440E-9A04-08F1D612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4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08856-B005-42C6-A83C-60D3D541B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060CBC-E023-4EB8-83EC-DA90D496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229F5A-D4DD-45A3-BED3-6B2A0970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EFDCE-3B08-4D9F-9211-9ACE0060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65922-C376-4766-84AE-7FA675C5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7B871-98DC-4A1E-91A3-DBAFEA6B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DAC7C1-F187-4B1D-AAE0-482CDC8B8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3BC871-7D4E-4D21-B000-57851ADF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063327-7ECA-4F4C-B824-9266DD06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002DA5-6FD4-48D4-8EE1-ACF5B40D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8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E51F0-5C88-4972-86CC-00612E11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30FDB7-EC39-4145-8FB8-2BFDAA703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CFD21D-90DD-4510-970B-6D0794820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45695F-E824-4CCB-9349-01BE71BE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4CA15D-6E67-4F31-A88C-D44F2B7E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FB8606-FF59-4530-892C-29BE0908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4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9446D-9B78-41DC-A929-D6EF31FA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AAE4C-8D16-489B-BD29-79BCE9376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BB42D-BAA9-46A3-BE2F-45A852B09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703D6B-03B0-4FAB-9A6D-51BAFE31E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F1DBEC-16CB-4737-BA5C-BAA5052B5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B75D8A-0ACE-47F9-9E81-1F61C4B0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3664CA-799E-4859-A9B7-D1269077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1EB77F-B4F2-4EDB-95D0-2404F833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7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3B206-8C3B-4CDD-9DD9-2C8B2D98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98211E-5C2A-4E75-8C78-48058CE6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57AAC-E150-4DDA-815D-22FF9DEA1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29278B-6985-4C4B-896D-B3BA395D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9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BAFB89-DC35-42C9-A2A5-625BF534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FEB3FD-ED0E-4095-B03A-26EAD30C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10E95F-C6AE-4B66-9EE2-C446B4C6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DA7E8-29B4-44B4-B2AA-E750A381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4A1202-7C17-40B8-9473-64EE0E6F5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EAC757-A238-47F5-939E-0EA79C6F1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102089-A78A-4DAB-9B4F-55F58521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5CFFD9-7172-4450-A165-82BC8F10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98CFCC-84A9-4BD5-8530-CF045779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27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D7BF0-4FE5-42CE-862C-1EE2EE38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7F89F1-B439-47B8-8679-318F118E0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BE8387-1D1E-488B-8873-BDC46F8D4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AA0C1C-7EB7-4FD7-A737-6C04F797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2585-096D-44EB-B088-1FB8A4314C4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CB1833-D8A6-4368-9C65-65E1F90E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B373B3-6193-42A2-BC5F-240C165C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8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ED2E1-80BC-42D6-B1EC-CDAB02055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7529C0-E0B5-40DC-889E-91A4878D2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AD99A3-E91B-4579-936A-9080E4283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2585-096D-44EB-B088-1FB8A4314C4A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4E34D-B671-4B86-8F62-BC820FDBF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3C0FD9-86B5-4D40-9A6E-92C3BB296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6CE6E-7075-40E3-B1E2-0F6BC8AD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9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1E0EA9-B740-4648-B2D4-C1EACD87117E}"/>
              </a:ext>
            </a:extLst>
          </p:cNvPr>
          <p:cNvSpPr txBox="1"/>
          <p:nvPr/>
        </p:nvSpPr>
        <p:spPr>
          <a:xfrm>
            <a:off x="2024869" y="2253659"/>
            <a:ext cx="878694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380"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ВСЕРОССИЙСКИЙ КОНКУРС СОЧИНЕНИЙ «БЕЗ СРОКА ДАВНОСТИ»</a:t>
            </a:r>
          </a:p>
          <a:p>
            <a:pPr marL="119380" algn="ctr"/>
            <a:endParaRPr lang="ru-RU" sz="2800" dirty="0">
              <a:solidFill>
                <a:schemeClr val="accent1">
                  <a:lumMod val="50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119380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О МЕТОДИЧЕСК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ОЙ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ПОДДЕРЖКЕ КОНКУРСА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A0FE97-E941-403E-BFC3-A45046F6C552}"/>
              </a:ext>
            </a:extLst>
          </p:cNvPr>
          <p:cNvSpPr txBox="1"/>
          <p:nvPr/>
        </p:nvSpPr>
        <p:spPr>
          <a:xfrm>
            <a:off x="530050" y="5168280"/>
            <a:ext cx="802310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Кандидат педагогических наук, доцент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Заместитель директора Института истории и политики, 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Заместитель директора НМЦ сопровождения педагогических работников при МПГУ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НЕСМЕЛОВА МАРИНА ЛЕОНИДОВНА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FB96DD-6619-45EC-BB6B-3DD4F4DC978E}"/>
              </a:ext>
            </a:extLst>
          </p:cNvPr>
          <p:cNvSpPr txBox="1"/>
          <p:nvPr/>
        </p:nvSpPr>
        <p:spPr>
          <a:xfrm>
            <a:off x="7574567" y="6182527"/>
            <a:ext cx="4341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https://ec.memory45.su/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E7B612-534A-4A50-B229-A763AB402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9" y="428029"/>
            <a:ext cx="1871158" cy="186798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C63C06-1653-FDE2-2A56-C38E10AC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322" y="288435"/>
            <a:ext cx="1770149" cy="13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6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08AD0F-EBC1-4EEF-9C50-2E61D13A02FC}"/>
              </a:ext>
            </a:extLst>
          </p:cNvPr>
          <p:cNvSpPr txBox="1"/>
          <p:nvPr/>
        </p:nvSpPr>
        <p:spPr>
          <a:xfrm>
            <a:off x="343572" y="2179058"/>
            <a:ext cx="5885394" cy="3970318"/>
          </a:xfrm>
          <a:custGeom>
            <a:avLst/>
            <a:gdLst>
              <a:gd name="connsiteX0" fmla="*/ 0 w 5885394"/>
              <a:gd name="connsiteY0" fmla="*/ 0 h 3970318"/>
              <a:gd name="connsiteX1" fmla="*/ 5885394 w 5885394"/>
              <a:gd name="connsiteY1" fmla="*/ 0 h 3970318"/>
              <a:gd name="connsiteX2" fmla="*/ 5885394 w 5885394"/>
              <a:gd name="connsiteY2" fmla="*/ 3970318 h 3970318"/>
              <a:gd name="connsiteX3" fmla="*/ 0 w 5885394"/>
              <a:gd name="connsiteY3" fmla="*/ 3970318 h 3970318"/>
              <a:gd name="connsiteX4" fmla="*/ 0 w 5885394"/>
              <a:gd name="connsiteY4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5394" h="3970318" extrusionOk="0">
                <a:moveTo>
                  <a:pt x="0" y="0"/>
                </a:moveTo>
                <a:cubicBezTo>
                  <a:pt x="2115166" y="-5264"/>
                  <a:pt x="5074179" y="84467"/>
                  <a:pt x="5885394" y="0"/>
                </a:cubicBezTo>
                <a:cubicBezTo>
                  <a:pt x="5757221" y="935192"/>
                  <a:pt x="6014544" y="3509163"/>
                  <a:pt x="5885394" y="3970318"/>
                </a:cubicBezTo>
                <a:cubicBezTo>
                  <a:pt x="5125909" y="4076638"/>
                  <a:pt x="2388289" y="3962669"/>
                  <a:pt x="0" y="3970318"/>
                </a:cubicBezTo>
                <a:cubicBezTo>
                  <a:pt x="160128" y="3065394"/>
                  <a:pt x="25049" y="1767864"/>
                  <a:pt x="0" y="0"/>
                </a:cubicBezTo>
                <a:close/>
              </a:path>
            </a:pathLst>
          </a:cu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08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сочинения цели и задачам конкурса;</a:t>
            </a:r>
          </a:p>
          <a:p>
            <a:pPr marL="4508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сочинения выбранному тематическому направлению;</a:t>
            </a:r>
            <a:endParaRPr lang="ru-RU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8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содержания сочинения выбранной теме;</a:t>
            </a:r>
            <a:endParaRPr lang="ru-RU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8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Цельность и логичность композиции;</a:t>
            </a:r>
            <a:endParaRPr lang="ru-RU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8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Соразмерность композиции;</a:t>
            </a:r>
          </a:p>
          <a:p>
            <a:pPr marL="4508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корректное использование в сочинении литературного, исторического, фактического (в том числе биографического), научного и другого материала;</a:t>
            </a:r>
          </a:p>
          <a:p>
            <a:pPr marL="4508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Оригинальность авторского замысла;</a:t>
            </a:r>
          </a:p>
          <a:p>
            <a:pPr marL="4508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Выражение в сочинении авторской позиции.</a:t>
            </a:r>
            <a:endParaRPr lang="ru-RU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1EDC7-C45D-4B0F-A667-51A4DC8EC880}"/>
              </a:ext>
            </a:extLst>
          </p:cNvPr>
          <p:cNvSpPr txBox="1"/>
          <p:nvPr/>
        </p:nvSpPr>
        <p:spPr>
          <a:xfrm>
            <a:off x="2902282" y="518623"/>
            <a:ext cx="8462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КРИТЕРИИ ОЦЕНИВАНИЯ КОНКУРСНЫХ СОЧИНЕНИЙ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5EE83-13E4-4ECC-A91E-722012399C16}"/>
              </a:ext>
            </a:extLst>
          </p:cNvPr>
          <p:cNvSpPr txBox="1"/>
          <p:nvPr/>
        </p:nvSpPr>
        <p:spPr>
          <a:xfrm>
            <a:off x="343572" y="1521386"/>
            <a:ext cx="3224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сочинения:</a:t>
            </a:r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592D7E-E98C-4F80-8F19-B8B519316050}"/>
              </a:ext>
            </a:extLst>
          </p:cNvPr>
          <p:cNvSpPr txBox="1"/>
          <p:nvPr/>
        </p:nvSpPr>
        <p:spPr>
          <a:xfrm>
            <a:off x="7444712" y="2055651"/>
            <a:ext cx="3683013" cy="70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3510" algn="just">
              <a:lnSpc>
                <a:spcPct val="115000"/>
              </a:lnSpc>
              <a:spcAft>
                <a:spcPts val="25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Жанровое и языковое </a:t>
            </a:r>
            <a:b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своеобразие сочинения:</a:t>
            </a:r>
            <a:endParaRPr lang="ru-RU" sz="1800" b="1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135A71-C892-4B66-B4C8-30C108F32CB9}"/>
              </a:ext>
            </a:extLst>
          </p:cNvPr>
          <p:cNvSpPr txBox="1"/>
          <p:nvPr/>
        </p:nvSpPr>
        <p:spPr>
          <a:xfrm>
            <a:off x="7444712" y="3564053"/>
            <a:ext cx="4446674" cy="2585323"/>
          </a:xfrm>
          <a:custGeom>
            <a:avLst/>
            <a:gdLst>
              <a:gd name="connsiteX0" fmla="*/ 0 w 4446674"/>
              <a:gd name="connsiteY0" fmla="*/ 0 h 2585323"/>
              <a:gd name="connsiteX1" fmla="*/ 4446674 w 4446674"/>
              <a:gd name="connsiteY1" fmla="*/ 0 h 2585323"/>
              <a:gd name="connsiteX2" fmla="*/ 4446674 w 4446674"/>
              <a:gd name="connsiteY2" fmla="*/ 2585323 h 2585323"/>
              <a:gd name="connsiteX3" fmla="*/ 0 w 4446674"/>
              <a:gd name="connsiteY3" fmla="*/ 2585323 h 2585323"/>
              <a:gd name="connsiteX4" fmla="*/ 0 w 4446674"/>
              <a:gd name="connsiteY4" fmla="*/ 0 h 258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6674" h="2585323" extrusionOk="0">
                <a:moveTo>
                  <a:pt x="0" y="0"/>
                </a:moveTo>
                <a:cubicBezTo>
                  <a:pt x="1472316" y="127777"/>
                  <a:pt x="3461621" y="-78750"/>
                  <a:pt x="4446674" y="0"/>
                </a:cubicBezTo>
                <a:cubicBezTo>
                  <a:pt x="4582185" y="1203539"/>
                  <a:pt x="4387743" y="1945691"/>
                  <a:pt x="4446674" y="2585323"/>
                </a:cubicBezTo>
                <a:cubicBezTo>
                  <a:pt x="3818284" y="2417106"/>
                  <a:pt x="2111744" y="2626412"/>
                  <a:pt x="0" y="2585323"/>
                </a:cubicBezTo>
                <a:cubicBezTo>
                  <a:pt x="10737" y="2243478"/>
                  <a:pt x="-130218" y="310035"/>
                  <a:pt x="0" y="0"/>
                </a:cubicBezTo>
                <a:close/>
              </a:path>
            </a:pathLst>
          </a:cu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98278576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defPPr>
              <a:defRPr lang="ru-RU"/>
            </a:defPPr>
            <a:lvl1pPr marL="450850" marR="143510" indent="-285750" algn="just">
              <a:spcAft>
                <a:spcPts val="25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соответствие содержания конкурсного сочинения выбранному жанру;</a:t>
            </a:r>
            <a:endParaRPr lang="ru-RU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/>
              <a:t>разнообразие синтаксических конструкций;</a:t>
            </a:r>
          </a:p>
          <a:p>
            <a:r>
              <a:rPr lang="ru-RU" dirty="0"/>
              <a:t>выразительность речи;</a:t>
            </a:r>
          </a:p>
          <a:p>
            <a:r>
              <a:rPr lang="ru-RU" dirty="0"/>
              <a:t>целесообразность использования языковых средств;</a:t>
            </a:r>
          </a:p>
          <a:p>
            <a:r>
              <a:rPr lang="ru-RU" dirty="0"/>
              <a:t>стилевое единство.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746595-22EE-A55D-2D58-615F041BD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72" y="128709"/>
            <a:ext cx="1770149" cy="13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8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12E4AB-3751-4629-A63C-B65FC073E426}"/>
              </a:ext>
            </a:extLst>
          </p:cNvPr>
          <p:cNvSpPr txBox="1"/>
          <p:nvPr/>
        </p:nvSpPr>
        <p:spPr>
          <a:xfrm>
            <a:off x="3180672" y="510305"/>
            <a:ext cx="8035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НОМИНАЦИИ ФЕДЕРАЛЬНОГО ЭТАПА КОНКУРСА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D3F06-DF9B-4587-8131-AD5C236EAD10}"/>
              </a:ext>
            </a:extLst>
          </p:cNvPr>
          <p:cNvSpPr txBox="1"/>
          <p:nvPr/>
        </p:nvSpPr>
        <p:spPr>
          <a:xfrm>
            <a:off x="520217" y="1650801"/>
            <a:ext cx="11231901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t">
              <a:spcAft>
                <a:spcPts val="120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гражданскую активность и поддержку образовательно-просветительских мероприятий проекта «Без срока давности», в том числе за рубежом;</a:t>
            </a:r>
          </a:p>
          <a:p>
            <a:pPr lvl="0" algn="just" fontAlgn="t">
              <a:spcAft>
                <a:spcPts val="120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участие в образовательно-просветительских мероприятиях по сохранению исторической памяти о трагедии мирного населения СССР в период Великой Отечественной войны 1941-1945 годов в субъектах РФ;</a:t>
            </a:r>
          </a:p>
          <a:p>
            <a:pPr lvl="0" algn="just" fontAlgn="t">
              <a:spcAft>
                <a:spcPts val="1200"/>
              </a:spcAft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представленный опыт работы с архивными материалами проекта «Без срока давности»;</a:t>
            </a:r>
          </a:p>
          <a:p>
            <a:pPr lvl="0" algn="just" fontAlgn="t">
              <a:spcAft>
                <a:spcPts val="12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использование писем времен Великой Отечественной войны 1941-1945 годов, свидетельствующих о военных преступлениях нацистов и их пособников против мирных советских граждан;</a:t>
            </a:r>
          </a:p>
          <a:p>
            <a:pPr lvl="0" algn="just" fontAlgn="t">
              <a:spcAft>
                <a:spcPts val="120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умение сравнивать преступления против человечности на различных исторических этапах нашей страны;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t">
              <a:spcAft>
                <a:spcPts val="120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оригинальность сюжета конкурсного сочинения, за богатство и выразительность русского языка.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946878-38AC-493D-3944-BA51C6314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72" y="128709"/>
            <a:ext cx="1770149" cy="13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2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80796C-3040-4AEF-8B8D-33B24C9C90AA}"/>
              </a:ext>
            </a:extLst>
          </p:cNvPr>
          <p:cNvSpPr txBox="1"/>
          <p:nvPr/>
        </p:nvSpPr>
        <p:spPr>
          <a:xfrm>
            <a:off x="425940" y="2189311"/>
            <a:ext cx="11340120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25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700" dirty="0">
                <a:effectLst/>
                <a:ea typeface="Times New Roman" panose="02020603050405020304" pitchFamily="18" charset="0"/>
              </a:rPr>
              <a:t>воспитание </a:t>
            </a:r>
            <a:r>
              <a:rPr lang="ru-RU" sz="17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уважения к памяти </a:t>
            </a:r>
            <a:r>
              <a:rPr lang="ru-RU" sz="1700" dirty="0">
                <a:effectLst/>
                <a:ea typeface="Times New Roman" panose="02020603050405020304" pitchFamily="18" charset="0"/>
              </a:rPr>
              <a:t>о героических и трагических событиях Великой Отечественной войны 1941–1945 годов;</a:t>
            </a:r>
          </a:p>
          <a:p>
            <a:pPr marL="365125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700" dirty="0">
                <a:effectLst/>
                <a:ea typeface="Times New Roman" panose="02020603050405020304" pitchFamily="18" charset="0"/>
              </a:rPr>
              <a:t>недопущение фальсификации фактов о </a:t>
            </a:r>
            <a:r>
              <a:rPr lang="ru-RU" sz="17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военных преступлениях </a:t>
            </a:r>
            <a:r>
              <a:rPr lang="ru-RU" sz="1700" dirty="0">
                <a:effectLst/>
                <a:ea typeface="Times New Roman" panose="02020603050405020304" pitchFamily="18" charset="0"/>
              </a:rPr>
              <a:t>нацистов и их пособников, </a:t>
            </a:r>
            <a:r>
              <a:rPr lang="ru-RU" sz="17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геноциде</a:t>
            </a:r>
            <a:r>
              <a:rPr lang="ru-RU" sz="1700" dirty="0">
                <a:effectLst/>
                <a:ea typeface="Times New Roman" panose="02020603050405020304" pitchFamily="18" charset="0"/>
              </a:rPr>
              <a:t> мирного населения на территории стран, входивших в состав СССР в годы Великой Отечественной войны 1941–1945 годов;</a:t>
            </a:r>
          </a:p>
          <a:p>
            <a:pPr marL="365125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700" dirty="0">
                <a:effectLst/>
                <a:ea typeface="Times New Roman" panose="02020603050405020304" pitchFamily="18" charset="0"/>
              </a:rPr>
              <a:t>приобщение подрастающего поколения к изучению трагических событий Великой Отечественной войны 1941–1945 годов, связанных с проявлением </a:t>
            </a:r>
            <a:r>
              <a:rPr lang="ru-RU" sz="17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геноцида</a:t>
            </a:r>
            <a:r>
              <a:rPr lang="ru-RU" sz="1700" dirty="0">
                <a:effectLst/>
                <a:ea typeface="Times New Roman" panose="02020603050405020304" pitchFamily="18" charset="0"/>
              </a:rPr>
              <a:t> мирного населения, посредством изучения и осмысления архивных материалов, литературы, музыкальных произведений, документальных и художественных фильмов, концертов и театральных постановок, созданных в период Великой Отечественной войны 1941–1945 годов или посвященных ей;</a:t>
            </a:r>
          </a:p>
          <a:p>
            <a:pPr marL="365125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700" dirty="0">
                <a:effectLst/>
                <a:ea typeface="Times New Roman" panose="02020603050405020304" pitchFamily="18" charset="0"/>
              </a:rPr>
              <a:t>воспитание патриотизма у подрастающего поколения через </a:t>
            </a:r>
            <a:r>
              <a:rPr lang="ru-RU" sz="17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привлечение к деятельности</a:t>
            </a:r>
            <a:r>
              <a:rPr lang="ru-RU" sz="1700" dirty="0">
                <a:effectLst/>
                <a:ea typeface="Times New Roman" panose="02020603050405020304" pitchFamily="18" charset="0"/>
              </a:rPr>
              <a:t> в поисковых отрядах, к участию в мероприятиях по сохранению и увековечению памяти о Великой Отечественной войне 1941–1945 годов;</a:t>
            </a:r>
          </a:p>
          <a:p>
            <a:pPr marL="365125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700" dirty="0">
                <a:effectLst/>
                <a:ea typeface="Times New Roman" panose="02020603050405020304" pitchFamily="18" charset="0"/>
              </a:rPr>
              <a:t>закрепление в сознании подрастающего поколения неотвратимости наказания за преступления нацистов и их пособников, за </a:t>
            </a:r>
            <a:r>
              <a:rPr lang="ru-RU" sz="17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преступления против человечности</a:t>
            </a:r>
            <a:r>
              <a:rPr lang="ru-RU" sz="1700" dirty="0">
                <a:effectLst/>
                <a:ea typeface="Times New Roman" panose="02020603050405020304" pitchFamily="18" charset="0"/>
              </a:rPr>
              <a:t>.</a:t>
            </a:r>
            <a:endParaRPr lang="ru-RU" sz="170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C7718-9BEF-46D0-BFE1-550C2CF5E7FD}"/>
              </a:ext>
            </a:extLst>
          </p:cNvPr>
          <p:cNvSpPr txBox="1"/>
          <p:nvPr/>
        </p:nvSpPr>
        <p:spPr>
          <a:xfrm>
            <a:off x="3450016" y="368140"/>
            <a:ext cx="83984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ЦЕЛЬ КОНКУРСА </a:t>
            </a:r>
            <a:r>
              <a:rPr lang="ru-RU" b="1" dirty="0">
                <a:effectLst/>
                <a:ea typeface="Calibri" panose="020F0502020204030204" pitchFamily="34" charset="0"/>
              </a:rPr>
              <a:t>– </a:t>
            </a:r>
            <a:r>
              <a:rPr lang="ru-RU" sz="1600" b="1" dirty="0">
                <a:effectLst/>
                <a:ea typeface="Calibri" panose="020F0502020204030204" pitchFamily="34" charset="0"/>
              </a:rPr>
              <a:t>СОХРАНЕНИЕ ИСТОРИЧЕСКОЙ ПАМЯТИ О ТРАГЕДИИ МИРНОГО НАСЕЛЕНИЯ СССР – ЖЕРТВАХ ВОЕННЫХ ПРЕСТУПЛЕНИЙ НАЦИСТОВ И ИХ ПОСОБНИКОВ В ПЕРИОД ВЕЛИКОЙ ОТЕЧЕСТВЕННОЙ ВОЙНЫ 1941–1945 ГОДОВ.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43338-8007-4555-867E-1BAE70F4AC6C}"/>
              </a:ext>
            </a:extLst>
          </p:cNvPr>
          <p:cNvSpPr txBox="1"/>
          <p:nvPr/>
        </p:nvSpPr>
        <p:spPr>
          <a:xfrm>
            <a:off x="489831" y="1731942"/>
            <a:ext cx="2960185" cy="457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ЗАДАЧИ КОНКУРСА</a:t>
            </a:r>
            <a:r>
              <a:rPr lang="ru-RU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lang="ru-RU" dirty="0">
                <a:effectLst/>
                <a:ea typeface="Times New Roman" panose="02020603050405020304" pitchFamily="18" charset="0"/>
              </a:rPr>
              <a:t> </a:t>
            </a:r>
            <a:endParaRPr lang="ru-RU" dirty="0">
              <a:effectLst/>
              <a:ea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C8278B-6412-E44E-7007-BDF2CEF11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72" y="128709"/>
            <a:ext cx="1770149" cy="13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913B9E-8F11-4496-A9B3-0B2C3A804118}"/>
              </a:ext>
            </a:extLst>
          </p:cNvPr>
          <p:cNvSpPr txBox="1"/>
          <p:nvPr/>
        </p:nvSpPr>
        <p:spPr>
          <a:xfrm>
            <a:off x="2840393" y="313048"/>
            <a:ext cx="8189522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ТЕМАТИЧЕСКИЕ НАПРАВЛЕНИЯ КОНКУРСА</a:t>
            </a:r>
          </a:p>
        </p:txBody>
      </p:sp>
      <p:graphicFrame>
        <p:nvGraphicFramePr>
          <p:cNvPr id="17" name="Объект 13">
            <a:extLst>
              <a:ext uri="{FF2B5EF4-FFF2-40B4-BE49-F238E27FC236}">
                <a16:creationId xmlns:a16="http://schemas.microsoft.com/office/drawing/2014/main" id="{47C01F36-77A3-5FF9-FC12-42AB762D90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163660"/>
              </p:ext>
            </p:extLst>
          </p:nvPr>
        </p:nvGraphicFramePr>
        <p:xfrm>
          <a:off x="929305" y="1642561"/>
          <a:ext cx="10515600" cy="490239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5186">
                  <a:extLst>
                    <a:ext uri="{9D8B030D-6E8A-4147-A177-3AD203B41FA5}">
                      <a16:colId xmlns:a16="http://schemas.microsoft.com/office/drawing/2014/main" val="3131842253"/>
                    </a:ext>
                  </a:extLst>
                </a:gridCol>
                <a:gridCol w="4342614">
                  <a:extLst>
                    <a:ext uri="{9D8B030D-6E8A-4147-A177-3AD203B41FA5}">
                      <a16:colId xmlns:a16="http://schemas.microsoft.com/office/drawing/2014/main" val="97447242"/>
                    </a:ext>
                  </a:extLst>
                </a:gridCol>
                <a:gridCol w="974496">
                  <a:extLst>
                    <a:ext uri="{9D8B030D-6E8A-4147-A177-3AD203B41FA5}">
                      <a16:colId xmlns:a16="http://schemas.microsoft.com/office/drawing/2014/main" val="1671718535"/>
                    </a:ext>
                  </a:extLst>
                </a:gridCol>
                <a:gridCol w="4283304">
                  <a:extLst>
                    <a:ext uri="{9D8B030D-6E8A-4147-A177-3AD203B41FA5}">
                      <a16:colId xmlns:a16="http://schemas.microsoft.com/office/drawing/2014/main" val="4171177633"/>
                    </a:ext>
                  </a:extLst>
                </a:gridCol>
              </a:tblGrid>
              <a:tr h="47771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преступления против детства</a:t>
                      </a:r>
                    </a:p>
                    <a:p>
                      <a:pPr algn="l"/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уничтожение голодом и создание заведомо невыносимых условий существования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329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уничтожение душевнобольных и иных категорий населения, находящихся 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больницах и других лечебных учреждениях</a:t>
                      </a:r>
                    </a:p>
                    <a:p>
                      <a:pPr algn="l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угон на принудительные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73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карательные операции, направленные на централизованное уничтожение мирного населения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уничтожение мирных жителей в среде обитания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22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нацисты и их пособники, преступления против человечности (по материалам следственных дел)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трагедия и подвиг мирного населения в произведениях искусства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44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нацизм и неонацизм: история и современность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«Артек» в годы Великой Отечественной войны </a:t>
                      </a:r>
                      <a:b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 100-летию Международного детского центра)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91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моя семья в годы войны: путь к Победе (к 80-летию Победы в Великой Отечественной войне)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25985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4777E9-07F1-09DE-4FEB-DA0532060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4" y="1641473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0E914C8-13B3-0F42-136E-885FBE38C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" y="2443301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BEC98FE-482B-04AD-774D-F97907B92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2" y="3326980"/>
            <a:ext cx="770016" cy="77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AF2E9BD-F8C7-AE51-35D1-1D184279C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121" y="1627467"/>
            <a:ext cx="770015" cy="7700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DCB902-8EB3-2F75-4AA5-7D7CC9490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72" y="2411488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D967F00-7C4A-0879-E2EC-94FCB865D1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61" y="3375943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EE3931B-E392-4140-6363-D4D8D13D8B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2" y="4242473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9B2CD34-9681-9C13-50E2-3ED5A21DBE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" y="5065711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2EB28C6-7B63-2A40-0E67-1E0E9A61EE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" y="5774937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51387D4-76E3-FE9E-4308-22B7BDD1C0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61" y="4245784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F4BCDF9-6100-87D8-7734-A252BB9CEA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61" y="5065712"/>
            <a:ext cx="770015" cy="77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8378B2-FB7A-43B8-FF17-695AEE8834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3572" y="128709"/>
            <a:ext cx="1770149" cy="13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9A64F5-5352-48D2-833F-85ACF037069B}"/>
              </a:ext>
            </a:extLst>
          </p:cNvPr>
          <p:cNvSpPr txBox="1"/>
          <p:nvPr/>
        </p:nvSpPr>
        <p:spPr>
          <a:xfrm>
            <a:off x="3584583" y="510160"/>
            <a:ext cx="6098344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50000"/>
              </a:lnSpc>
              <a:defRPr sz="2000" b="1">
                <a:solidFill>
                  <a:srgbClr val="C00000"/>
                </a:solidFill>
                <a:effectLst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СОДЕРЖАТЕЛЬНЫЕ АКЦЕНТЫ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FE2B4E-994C-4F35-A569-95DB014B901A}"/>
              </a:ext>
            </a:extLst>
          </p:cNvPr>
          <p:cNvSpPr txBox="1"/>
          <p:nvPr/>
        </p:nvSpPr>
        <p:spPr>
          <a:xfrm>
            <a:off x="800385" y="1599465"/>
            <a:ext cx="109565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помним события Великой Отечественной войны, ее участников и героев (</a:t>
            </a:r>
            <a:r>
              <a:rPr lang="ru-RU" sz="2000" b="1" dirty="0"/>
              <a:t>историческая память</a:t>
            </a:r>
            <a:r>
              <a:rPr lang="ru-RU" sz="20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не забудем сами и не дадим забыть другим о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человеконенавистнических нацистских теориях и военных преступлениях нацистов, уничтожении, </a:t>
            </a:r>
            <a:r>
              <a:rPr lang="ru-RU" sz="2000" b="1" dirty="0">
                <a:effectLst/>
                <a:ea typeface="Times New Roman" panose="02020603050405020304" pitchFamily="18" charset="0"/>
              </a:rPr>
              <a:t>геноциде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мирного населения на территории стран, входивших в состав СССР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не допустим </a:t>
            </a:r>
            <a:r>
              <a:rPr lang="ru-RU" sz="2000" b="1" dirty="0"/>
              <a:t>фальсификации</a:t>
            </a:r>
            <a:r>
              <a:rPr lang="ru-RU" sz="2000" dirty="0"/>
              <a:t>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фактов о событиях Великой Отечественной войны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дадим </a:t>
            </a:r>
            <a:r>
              <a:rPr lang="ru-RU" sz="2000" b="1" dirty="0"/>
              <a:t>юридическую</a:t>
            </a:r>
            <a:r>
              <a:rPr lang="ru-RU" sz="2000" dirty="0"/>
              <a:t> </a:t>
            </a:r>
            <a:r>
              <a:rPr lang="ru-RU" sz="2000" b="1" dirty="0"/>
              <a:t>оценку</a:t>
            </a:r>
            <a:r>
              <a:rPr lang="ru-RU" sz="2000" dirty="0"/>
              <a:t> фактам геноцида советского народа в годы Великой Отечественной войны 1941–1945 годов. </a:t>
            </a: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Будем бороться с современным </a:t>
            </a:r>
            <a:r>
              <a:rPr lang="ru-RU" sz="2000" b="1" dirty="0"/>
              <a:t>неонацизмом</a:t>
            </a:r>
            <a:r>
              <a:rPr lang="ru-RU" sz="2000" dirty="0"/>
              <a:t> </a:t>
            </a:r>
          </a:p>
          <a:p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31757-6BC9-4ECC-BD54-2C499791276A}"/>
              </a:ext>
            </a:extLst>
          </p:cNvPr>
          <p:cNvSpPr txBox="1"/>
          <p:nvPr/>
        </p:nvSpPr>
        <p:spPr>
          <a:xfrm>
            <a:off x="1229009" y="6057042"/>
            <a:ext cx="1052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методических рекомендациях для учителей истории есть комментарии к содержанию каждого тематического направления 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E0445-7695-4199-889F-AE7F449BBDF1}"/>
              </a:ext>
            </a:extLst>
          </p:cNvPr>
          <p:cNvSpPr txBox="1"/>
          <p:nvPr/>
        </p:nvSpPr>
        <p:spPr>
          <a:xfrm>
            <a:off x="1079866" y="5780042"/>
            <a:ext cx="348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/>
              <a:t>!</a:t>
            </a:r>
            <a:endParaRPr lang="ru-RU" sz="72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33CD9F-18FE-7D34-02FE-DAA1F246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72" y="128709"/>
            <a:ext cx="1770149" cy="13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7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DE62E8-61EB-413A-A6FB-70137DA0F57D}"/>
              </a:ext>
            </a:extLst>
          </p:cNvPr>
          <p:cNvSpPr txBox="1"/>
          <p:nvPr/>
        </p:nvSpPr>
        <p:spPr>
          <a:xfrm>
            <a:off x="651132" y="1344202"/>
            <a:ext cx="1119788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наличие фактов участия субъекта РФ, города, населенного пункта проживания участника Конкурса в событиях Великой Отечественной войны;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Calibri" panose="020F0502020204030204" pitchFamily="34" charset="0"/>
              </a:rPr>
              <a:t>публикация архивов проекта «Без срока давности»;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размещение в субъекте РФ, городе, населенном пункте проживания участника Конкурса объектов, связанных с историей Великой Отечественной войны, в частности с уничтожением мирного населения: памятников, мемориалов, музеев;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сохранение в семье участника Конкурса памяти о родственниках - участниках Великой Отечественной войны, наличие семейного архива, отражающего это участие;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деятельность в субъекте РФ, городе, населенном пункте проживания участника конкурса поисковых отрядов и волонтерских организаций, проведение молодежных мероприятий по сохранению и увековечению памяти о Великой Отечественной войне, личное участие в них участника конкурса;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внеурочные занятия и интересы участника конкурса, его увлечение отдельными видами искусства (кино, музыка, чтение и т. д.).</a:t>
            </a:r>
            <a:endParaRPr lang="ru-RU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80149-05DB-4B9C-960B-D0B75841F550}"/>
              </a:ext>
            </a:extLst>
          </p:cNvPr>
          <p:cNvSpPr txBox="1"/>
          <p:nvPr/>
        </p:nvSpPr>
        <p:spPr>
          <a:xfrm>
            <a:off x="3072512" y="510305"/>
            <a:ext cx="8462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ФАКТОРЫ ВЫБОРА ТЕМАТИЧЕСКОГО НАПРАВЛЕНИЯ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EB5338-6CD7-52AB-8551-A4A52B07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5" y="36646"/>
            <a:ext cx="1770149" cy="13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0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9C4AA8-8C10-4BC1-8F22-E1C0670F84A6}"/>
              </a:ext>
            </a:extLst>
          </p:cNvPr>
          <p:cNvSpPr txBox="1"/>
          <p:nvPr/>
        </p:nvSpPr>
        <p:spPr>
          <a:xfrm>
            <a:off x="6766560" y="1517530"/>
            <a:ext cx="4994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a typeface="Times New Roman" panose="02020603050405020304" pitchFamily="18" charset="0"/>
              </a:rPr>
              <a:t>формирование активной гражданской позиции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15039-AE57-4099-A0F3-8429BE9B5783}"/>
              </a:ext>
            </a:extLst>
          </p:cNvPr>
          <p:cNvSpPr txBox="1"/>
          <p:nvPr/>
        </p:nvSpPr>
        <p:spPr>
          <a:xfrm>
            <a:off x="3018692" y="465264"/>
            <a:ext cx="8615289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КОНКУРС КАК ПЕДАГОГИЧЕСКИЙ ИНСТРУМЕНТ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D1B958-0241-45C4-84C5-DF2408E1D017}"/>
              </a:ext>
            </a:extLst>
          </p:cNvPr>
          <p:cNvSpPr txBox="1"/>
          <p:nvPr/>
        </p:nvSpPr>
        <p:spPr>
          <a:xfrm>
            <a:off x="431410" y="1490008"/>
            <a:ext cx="49940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a typeface="Times New Roman" panose="02020603050405020304" pitchFamily="18" charset="0"/>
              </a:rPr>
              <a:t>повышение степени личной заинтересованности, эмоционального сопереживания, соучастия и формирование механизмов рефлексии обучающихся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2EC5A-5255-43FE-82E8-56E3C43D7675}"/>
              </a:ext>
            </a:extLst>
          </p:cNvPr>
          <p:cNvSpPr txBox="1"/>
          <p:nvPr/>
        </p:nvSpPr>
        <p:spPr>
          <a:xfrm>
            <a:off x="575603" y="3559445"/>
            <a:ext cx="4886177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выбор темы, связанной с: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субъектом РФ, городом, населенным пунктом проживания участника конкурса (ситуация его сопричастности истории «малой родины»);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историей семьи (члены семьи как участники событий);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судьбами детей – ровесников участников конкурса;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произведениями искусства (специфический способ освоения мира).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3E3E10-D0F9-450F-B2EC-9FF66D9DA163}"/>
              </a:ext>
            </a:extLst>
          </p:cNvPr>
          <p:cNvSpPr txBox="1"/>
          <p:nvPr/>
        </p:nvSpPr>
        <p:spPr>
          <a:xfrm>
            <a:off x="6766560" y="2995858"/>
            <a:ext cx="4867421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побудить к действиям (поисковые отряды, мероприятия по сохранению исторической памяти), направленным на: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понимание и признание фактов геноцида советского народа;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недопущение фальсификаций и пересмотра позиций и оценок в отношении изучаемых событий;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изучение и сохранение культурного и исторического наследия Великой Отечественной войны;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признание юридического характера фактов геноцида мирного населения.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47F55386-FCDF-4515-83C8-B678EE1CE068}"/>
              </a:ext>
            </a:extLst>
          </p:cNvPr>
          <p:cNvSpPr/>
          <p:nvPr/>
        </p:nvSpPr>
        <p:spPr>
          <a:xfrm>
            <a:off x="2400886" y="3166191"/>
            <a:ext cx="1055077" cy="262809"/>
          </a:xfrm>
          <a:prstGeom prst="down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2E418E09-29F0-4D23-91D3-37B8B784DE80}"/>
              </a:ext>
            </a:extLst>
          </p:cNvPr>
          <p:cNvSpPr/>
          <p:nvPr/>
        </p:nvSpPr>
        <p:spPr>
          <a:xfrm>
            <a:off x="8736036" y="2479232"/>
            <a:ext cx="1055077" cy="262809"/>
          </a:xfrm>
          <a:prstGeom prst="down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B61238-43A1-B84B-C7D5-3AE15A999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72" y="128709"/>
            <a:ext cx="1770149" cy="13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8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80D28-AF5D-4707-B9A1-23E62A5B8E52}"/>
              </a:ext>
            </a:extLst>
          </p:cNvPr>
          <p:cNvSpPr txBox="1"/>
          <p:nvPr/>
        </p:nvSpPr>
        <p:spPr>
          <a:xfrm>
            <a:off x="902676" y="2337063"/>
            <a:ext cx="103866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уместность, самостоятельность и оригинальность (</a:t>
            </a:r>
            <a:r>
              <a:rPr lang="ru-RU" sz="2000" dirty="0">
                <a:ea typeface="Times New Roman" panose="02020603050405020304" pitchFamily="18" charset="0"/>
              </a:rPr>
              <a:t>использование ярких коротких цитат из книг, кинофильмов, писем и т.п., связанных с содержанием сочинения) 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должна отражать главную мысль конкурсного сочинения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должна соответствовать выбранному жанру его написания </a:t>
            </a:r>
            <a:endParaRPr lang="ru-RU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4908A-44E6-4A49-A24B-67089B4B755B}"/>
              </a:ext>
            </a:extLst>
          </p:cNvPr>
          <p:cNvSpPr txBox="1"/>
          <p:nvPr/>
        </p:nvSpPr>
        <p:spPr>
          <a:xfrm>
            <a:off x="3278275" y="398461"/>
            <a:ext cx="6098344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50000"/>
              </a:lnSpc>
              <a:defRPr sz="2000" b="1">
                <a:solidFill>
                  <a:srgbClr val="C00000"/>
                </a:solidFill>
                <a:effectLst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ФОРМУЛИРОВКА ТЕМЫ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9D9FE-5C25-447E-B75A-E66496A989A8}"/>
              </a:ext>
            </a:extLst>
          </p:cNvPr>
          <p:cNvSpPr txBox="1"/>
          <p:nvPr/>
        </p:nvSpPr>
        <p:spPr>
          <a:xfrm>
            <a:off x="7083081" y="5034456"/>
            <a:ext cx="445242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dirty="0"/>
              <a:t>«Звезда нашла героя!» (репортаж)</a:t>
            </a:r>
          </a:p>
          <a:p>
            <a:r>
              <a:rPr lang="ru-RU" dirty="0"/>
              <a:t>«Жили были два товарища…» (сказка)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8EC113-2288-49AE-CC19-9E45544DB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72" y="128709"/>
            <a:ext cx="1770149" cy="13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5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076634-D41D-4968-B6BA-BBEFE1070975}"/>
              </a:ext>
            </a:extLst>
          </p:cNvPr>
          <p:cNvSpPr txBox="1"/>
          <p:nvPr/>
        </p:nvSpPr>
        <p:spPr>
          <a:xfrm>
            <a:off x="2506896" y="1283699"/>
            <a:ext cx="9443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личные предпочтения обучающегося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целесообразное сочетание тематического направления, темы содержания и жанра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E9787-651C-431A-8258-33B7FF3A38FD}"/>
              </a:ext>
            </a:extLst>
          </p:cNvPr>
          <p:cNvSpPr txBox="1"/>
          <p:nvPr/>
        </p:nvSpPr>
        <p:spPr>
          <a:xfrm>
            <a:off x="214984" y="2001222"/>
            <a:ext cx="29178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рассказ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притча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письмо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сказка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дневник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очерк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репортаж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интервью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эссе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заочная экскурсия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рецензия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ea typeface="Times New Roman" panose="02020603050405020304" pitchFamily="18" charset="0"/>
              </a:rPr>
              <a:t>путевые заметки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C3BAE-D792-4295-80D7-2CBD71CB411D}"/>
              </a:ext>
            </a:extLst>
          </p:cNvPr>
          <p:cNvSpPr txBox="1"/>
          <p:nvPr/>
        </p:nvSpPr>
        <p:spPr>
          <a:xfrm>
            <a:off x="3243440" y="341076"/>
            <a:ext cx="6098344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50000"/>
              </a:lnSpc>
              <a:defRPr sz="2000" b="1">
                <a:solidFill>
                  <a:srgbClr val="C00000"/>
                </a:solidFill>
                <a:effectLst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ВЫБОР ЖАНРА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6C560-919C-4CDA-A9E2-430510215BC7}"/>
              </a:ext>
            </a:extLst>
          </p:cNvPr>
          <p:cNvSpPr txBox="1"/>
          <p:nvPr/>
        </p:nvSpPr>
        <p:spPr>
          <a:xfrm>
            <a:off x="412651" y="1631890"/>
            <a:ext cx="135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Жанры: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AAF335-EDC4-48DD-B8E6-54B0EA7520EF}"/>
              </a:ext>
            </a:extLst>
          </p:cNvPr>
          <p:cNvSpPr txBox="1"/>
          <p:nvPr/>
        </p:nvSpPr>
        <p:spPr>
          <a:xfrm>
            <a:off x="3132859" y="2066679"/>
            <a:ext cx="4871657" cy="8771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Нацисты и их пособники, преступления против человечности (по материалам следственных дел)</a:t>
            </a:r>
            <a:endParaRPr lang="ru-RU" sz="1700" dirty="0">
              <a:effectLst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1D2953-599C-4133-8BD3-251AB397D3F0}"/>
              </a:ext>
            </a:extLst>
          </p:cNvPr>
          <p:cNvSpPr txBox="1"/>
          <p:nvPr/>
        </p:nvSpPr>
        <p:spPr>
          <a:xfrm>
            <a:off x="8004516" y="2832250"/>
            <a:ext cx="3946102" cy="38536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Очерк, репортаж, интервью, рецензия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Стрелка: изогнутая вниз 13">
            <a:extLst>
              <a:ext uri="{FF2B5EF4-FFF2-40B4-BE49-F238E27FC236}">
                <a16:creationId xmlns:a16="http://schemas.microsoft.com/office/drawing/2014/main" id="{5B8A0306-53E1-47EF-BEA0-92CBA09B3750}"/>
              </a:ext>
            </a:extLst>
          </p:cNvPr>
          <p:cNvSpPr/>
          <p:nvPr/>
        </p:nvSpPr>
        <p:spPr>
          <a:xfrm rot="2337793">
            <a:off x="8286243" y="2247107"/>
            <a:ext cx="802395" cy="419421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F41999-11DF-41F0-8C08-9561B8AFC6D1}"/>
              </a:ext>
            </a:extLst>
          </p:cNvPr>
          <p:cNvSpPr txBox="1"/>
          <p:nvPr/>
        </p:nvSpPr>
        <p:spPr>
          <a:xfrm>
            <a:off x="3132859" y="2946512"/>
            <a:ext cx="4871657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700" dirty="0"/>
              <a:t>Репортаж из зала заседания суда</a:t>
            </a:r>
          </a:p>
          <a:p>
            <a:r>
              <a:rPr lang="ru-RU" sz="1700" dirty="0"/>
              <a:t>Интервью с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6F9CA-73FB-4C34-9A99-93AD4ACD45E7}"/>
              </a:ext>
            </a:extLst>
          </p:cNvPr>
          <p:cNvSpPr txBox="1"/>
          <p:nvPr/>
        </p:nvSpPr>
        <p:spPr>
          <a:xfrm>
            <a:off x="1159350" y="6323035"/>
            <a:ext cx="105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методических рекомендациях для учителей есть описания жанров !</a:t>
            </a:r>
          </a:p>
        </p:txBody>
      </p:sp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id="{1550B6A9-1A99-45E4-9332-7CBB18A3B1D5}"/>
              </a:ext>
            </a:extLst>
          </p:cNvPr>
          <p:cNvSpPr/>
          <p:nvPr/>
        </p:nvSpPr>
        <p:spPr>
          <a:xfrm>
            <a:off x="7000141" y="44803"/>
            <a:ext cx="4848287" cy="1588460"/>
          </a:xfrm>
          <a:custGeom>
            <a:avLst/>
            <a:gdLst>
              <a:gd name="connsiteX0" fmla="*/ 0 w 2570872"/>
              <a:gd name="connsiteY0" fmla="*/ 0 h 1588460"/>
              <a:gd name="connsiteX1" fmla="*/ 428479 w 2570872"/>
              <a:gd name="connsiteY1" fmla="*/ 0 h 1588460"/>
              <a:gd name="connsiteX2" fmla="*/ 428479 w 2570872"/>
              <a:gd name="connsiteY2" fmla="*/ 0 h 1588460"/>
              <a:gd name="connsiteX3" fmla="*/ 1071197 w 2570872"/>
              <a:gd name="connsiteY3" fmla="*/ 0 h 1588460"/>
              <a:gd name="connsiteX4" fmla="*/ 2570872 w 2570872"/>
              <a:gd name="connsiteY4" fmla="*/ 0 h 1588460"/>
              <a:gd name="connsiteX5" fmla="*/ 2570872 w 2570872"/>
              <a:gd name="connsiteY5" fmla="*/ 264743 h 1588460"/>
              <a:gd name="connsiteX6" fmla="*/ 2570872 w 2570872"/>
              <a:gd name="connsiteY6" fmla="*/ 264743 h 1588460"/>
              <a:gd name="connsiteX7" fmla="*/ 2570872 w 2570872"/>
              <a:gd name="connsiteY7" fmla="*/ 661858 h 1588460"/>
              <a:gd name="connsiteX8" fmla="*/ 2570872 w 2570872"/>
              <a:gd name="connsiteY8" fmla="*/ 1588460 h 1588460"/>
              <a:gd name="connsiteX9" fmla="*/ 1071197 w 2570872"/>
              <a:gd name="connsiteY9" fmla="*/ 1588460 h 1588460"/>
              <a:gd name="connsiteX10" fmla="*/ 428479 w 2570872"/>
              <a:gd name="connsiteY10" fmla="*/ 1588460 h 1588460"/>
              <a:gd name="connsiteX11" fmla="*/ 428479 w 2570872"/>
              <a:gd name="connsiteY11" fmla="*/ 1588460 h 1588460"/>
              <a:gd name="connsiteX12" fmla="*/ 0 w 2570872"/>
              <a:gd name="connsiteY12" fmla="*/ 1588460 h 1588460"/>
              <a:gd name="connsiteX13" fmla="*/ 0 w 2570872"/>
              <a:gd name="connsiteY13" fmla="*/ 661858 h 1588460"/>
              <a:gd name="connsiteX14" fmla="*/ -2615040 w 2570872"/>
              <a:gd name="connsiteY14" fmla="*/ 281777 h 1588460"/>
              <a:gd name="connsiteX15" fmla="*/ 0 w 2570872"/>
              <a:gd name="connsiteY15" fmla="*/ 264743 h 1588460"/>
              <a:gd name="connsiteX16" fmla="*/ 0 w 2570872"/>
              <a:gd name="connsiteY16" fmla="*/ 0 h 1588460"/>
              <a:gd name="connsiteX0" fmla="*/ 2277415 w 4848287"/>
              <a:gd name="connsiteY0" fmla="*/ 0 h 1588460"/>
              <a:gd name="connsiteX1" fmla="*/ 2705894 w 4848287"/>
              <a:gd name="connsiteY1" fmla="*/ 0 h 1588460"/>
              <a:gd name="connsiteX2" fmla="*/ 2705894 w 4848287"/>
              <a:gd name="connsiteY2" fmla="*/ 0 h 1588460"/>
              <a:gd name="connsiteX3" fmla="*/ 3348612 w 4848287"/>
              <a:gd name="connsiteY3" fmla="*/ 0 h 1588460"/>
              <a:gd name="connsiteX4" fmla="*/ 4848287 w 4848287"/>
              <a:gd name="connsiteY4" fmla="*/ 0 h 1588460"/>
              <a:gd name="connsiteX5" fmla="*/ 4848287 w 4848287"/>
              <a:gd name="connsiteY5" fmla="*/ 264743 h 1588460"/>
              <a:gd name="connsiteX6" fmla="*/ 4848287 w 4848287"/>
              <a:gd name="connsiteY6" fmla="*/ 264743 h 1588460"/>
              <a:gd name="connsiteX7" fmla="*/ 4848287 w 4848287"/>
              <a:gd name="connsiteY7" fmla="*/ 661858 h 1588460"/>
              <a:gd name="connsiteX8" fmla="*/ 4848287 w 4848287"/>
              <a:gd name="connsiteY8" fmla="*/ 1588460 h 1588460"/>
              <a:gd name="connsiteX9" fmla="*/ 3348612 w 4848287"/>
              <a:gd name="connsiteY9" fmla="*/ 1588460 h 1588460"/>
              <a:gd name="connsiteX10" fmla="*/ 2705894 w 4848287"/>
              <a:gd name="connsiteY10" fmla="*/ 1588460 h 1588460"/>
              <a:gd name="connsiteX11" fmla="*/ 2705894 w 4848287"/>
              <a:gd name="connsiteY11" fmla="*/ 1588460 h 1588460"/>
              <a:gd name="connsiteX12" fmla="*/ 2277415 w 4848287"/>
              <a:gd name="connsiteY12" fmla="*/ 1588460 h 1588460"/>
              <a:gd name="connsiteX13" fmla="*/ 2277415 w 4848287"/>
              <a:gd name="connsiteY13" fmla="*/ 661858 h 1588460"/>
              <a:gd name="connsiteX14" fmla="*/ 0 w 4848287"/>
              <a:gd name="connsiteY14" fmla="*/ 1097704 h 1588460"/>
              <a:gd name="connsiteX15" fmla="*/ 2277415 w 4848287"/>
              <a:gd name="connsiteY15" fmla="*/ 264743 h 1588460"/>
              <a:gd name="connsiteX16" fmla="*/ 2277415 w 4848287"/>
              <a:gd name="connsiteY16" fmla="*/ 0 h 158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48287" h="1588460">
                <a:moveTo>
                  <a:pt x="2277415" y="0"/>
                </a:moveTo>
                <a:lnTo>
                  <a:pt x="2705894" y="0"/>
                </a:lnTo>
                <a:lnTo>
                  <a:pt x="2705894" y="0"/>
                </a:lnTo>
                <a:lnTo>
                  <a:pt x="3348612" y="0"/>
                </a:lnTo>
                <a:lnTo>
                  <a:pt x="4848287" y="0"/>
                </a:lnTo>
                <a:lnTo>
                  <a:pt x="4848287" y="264743"/>
                </a:lnTo>
                <a:lnTo>
                  <a:pt x="4848287" y="264743"/>
                </a:lnTo>
                <a:lnTo>
                  <a:pt x="4848287" y="661858"/>
                </a:lnTo>
                <a:lnTo>
                  <a:pt x="4848287" y="1588460"/>
                </a:lnTo>
                <a:lnTo>
                  <a:pt x="3348612" y="1588460"/>
                </a:lnTo>
                <a:lnTo>
                  <a:pt x="2705894" y="1588460"/>
                </a:lnTo>
                <a:lnTo>
                  <a:pt x="2705894" y="1588460"/>
                </a:lnTo>
                <a:lnTo>
                  <a:pt x="2277415" y="1588460"/>
                </a:lnTo>
                <a:lnTo>
                  <a:pt x="2277415" y="661858"/>
                </a:lnTo>
                <a:lnTo>
                  <a:pt x="0" y="1097704"/>
                </a:lnTo>
                <a:lnTo>
                  <a:pt x="2277415" y="264743"/>
                </a:lnTo>
                <a:lnTo>
                  <a:pt x="2277415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9350" algn="ctr"/>
            <a:r>
              <a:rPr lang="ru-RU" b="1" dirty="0">
                <a:solidFill>
                  <a:schemeClr val="tx1"/>
                </a:solidFill>
              </a:rPr>
              <a:t>Наличие в сочинении признаков выбранного жанра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7920A5-C4CC-40A1-A228-FEE7C6E1CE8E}"/>
              </a:ext>
            </a:extLst>
          </p:cNvPr>
          <p:cNvSpPr txBox="1"/>
          <p:nvPr/>
        </p:nvSpPr>
        <p:spPr>
          <a:xfrm>
            <a:off x="671586" y="5722870"/>
            <a:ext cx="348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/>
              <a:t>!</a:t>
            </a:r>
            <a:endParaRPr lang="ru-RU" sz="7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16137-217B-19F3-443D-97560711C691}"/>
              </a:ext>
            </a:extLst>
          </p:cNvPr>
          <p:cNvSpPr txBox="1"/>
          <p:nvPr/>
        </p:nvSpPr>
        <p:spPr>
          <a:xfrm>
            <a:off x="3132859" y="4180289"/>
            <a:ext cx="4879028" cy="8771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defRPr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700" dirty="0">
                <a:latin typeface="+mn-lt"/>
              </a:rPr>
              <a:t>«Артек» в годы Великой Отечественной войны (к 100-летию Международного детского центра)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59D04-F52F-2CF4-466A-877AD99A892E}"/>
              </a:ext>
            </a:extLst>
          </p:cNvPr>
          <p:cNvSpPr txBox="1"/>
          <p:nvPr/>
        </p:nvSpPr>
        <p:spPr>
          <a:xfrm>
            <a:off x="8011887" y="4908075"/>
            <a:ext cx="3946102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Рассказ, притча, письмо, сказка, дневник, очерк, репортаж, интервью, эссе, заочная экскурсия, путевые заметки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3D5172-07FD-587B-7608-2368A8533A29}"/>
              </a:ext>
            </a:extLst>
          </p:cNvPr>
          <p:cNvSpPr txBox="1"/>
          <p:nvPr/>
        </p:nvSpPr>
        <p:spPr>
          <a:xfrm>
            <a:off x="3124417" y="5046360"/>
            <a:ext cx="4888542" cy="877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700" dirty="0"/>
              <a:t>Дневник участника самой длинной смены «Артека»</a:t>
            </a:r>
          </a:p>
          <a:p>
            <a:r>
              <a:rPr lang="ru-RU" sz="1700" dirty="0"/>
              <a:t>Заочная экскурсия по «Артеку» апреля 1944 г. </a:t>
            </a:r>
          </a:p>
        </p:txBody>
      </p:sp>
      <p:sp>
        <p:nvSpPr>
          <p:cNvPr id="19" name="Стрелка: изогнутая вниз 18">
            <a:extLst>
              <a:ext uri="{FF2B5EF4-FFF2-40B4-BE49-F238E27FC236}">
                <a16:creationId xmlns:a16="http://schemas.microsoft.com/office/drawing/2014/main" id="{72952F8B-4F8D-31C2-550B-BC410F4A8C2A}"/>
              </a:ext>
            </a:extLst>
          </p:cNvPr>
          <p:cNvSpPr/>
          <p:nvPr/>
        </p:nvSpPr>
        <p:spPr>
          <a:xfrm rot="2337793">
            <a:off x="8166692" y="4219726"/>
            <a:ext cx="802395" cy="419421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C93E23-5742-708C-EB2D-0D2E17F87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72" y="128709"/>
            <a:ext cx="1770149" cy="13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1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4D4974-3C22-4E40-A3E0-859722C7837B}"/>
              </a:ext>
            </a:extLst>
          </p:cNvPr>
          <p:cNvSpPr txBox="1"/>
          <p:nvPr/>
        </p:nvSpPr>
        <p:spPr>
          <a:xfrm>
            <a:off x="3076137" y="588651"/>
            <a:ext cx="4499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effectLst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ТРЕБОВАНИЯ К ТЕКСТУ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57CC0-7A02-477D-A0F1-5F78A241CFFF}"/>
              </a:ext>
            </a:extLst>
          </p:cNvPr>
          <p:cNvSpPr txBox="1"/>
          <p:nvPr/>
        </p:nvSpPr>
        <p:spPr>
          <a:xfrm>
            <a:off x="524300" y="1758303"/>
            <a:ext cx="876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/>
              <a:t>Проза</a:t>
            </a:r>
            <a:r>
              <a:rPr lang="ru-RU" sz="2000" dirty="0"/>
              <a:t>  (поэтические тексты не рассматриваются)</a:t>
            </a:r>
          </a:p>
        </p:txBody>
      </p:sp>
      <p:pic>
        <p:nvPicPr>
          <p:cNvPr id="2049" name="image2.jpg">
            <a:extLst>
              <a:ext uri="{FF2B5EF4-FFF2-40B4-BE49-F238E27FC236}">
                <a16:creationId xmlns:a16="http://schemas.microsoft.com/office/drawing/2014/main" id="{923215C4-610E-4906-97DE-1584E268C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5" y="3178109"/>
            <a:ext cx="95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8B4392-8588-4A6E-B920-4D7208BAB8F6}"/>
              </a:ext>
            </a:extLst>
          </p:cNvPr>
          <p:cNvSpPr txBox="1"/>
          <p:nvPr/>
        </p:nvSpPr>
        <p:spPr>
          <a:xfrm>
            <a:off x="524300" y="2489102"/>
            <a:ext cx="6650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q"/>
            </a:lvl1pPr>
          </a:lstStyle>
          <a:p>
            <a:r>
              <a:rPr lang="ru-RU" sz="2000" b="1" dirty="0"/>
              <a:t>Объем</a:t>
            </a:r>
            <a:r>
              <a:rPr lang="ru-RU" sz="2000" dirty="0"/>
              <a:t> (рекомендуемый):</a:t>
            </a:r>
          </a:p>
          <a:p>
            <a:pPr marL="0" indent="0">
              <a:buNone/>
            </a:pPr>
            <a:r>
              <a:rPr lang="ru-RU" sz="2000" dirty="0"/>
              <a:t>- обучающиеся 5-7 классов – 2-4 страницы;</a:t>
            </a:r>
          </a:p>
          <a:p>
            <a:pPr marL="0" indent="0">
              <a:buNone/>
            </a:pPr>
            <a:r>
              <a:rPr lang="ru-RU" sz="2000" dirty="0"/>
              <a:t>- обучающиеся 8-9 классов – 3-5 страниц;</a:t>
            </a:r>
          </a:p>
          <a:p>
            <a:pPr marL="0" indent="0">
              <a:buNone/>
            </a:pPr>
            <a:r>
              <a:rPr lang="ru-RU" sz="2000" dirty="0"/>
              <a:t>- обучающиеся 10-11 (12) классов, СПО – 4-6 страниц.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12E3C1-1E9D-4873-9EEC-DA594492F9B4}"/>
              </a:ext>
            </a:extLst>
          </p:cNvPr>
          <p:cNvSpPr txBox="1"/>
          <p:nvPr/>
        </p:nvSpPr>
        <p:spPr>
          <a:xfrm>
            <a:off x="524300" y="6105135"/>
            <a:ext cx="10526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q"/>
            </a:lvl1pPr>
          </a:lstStyle>
          <a:p>
            <a:r>
              <a:rPr lang="ru-RU" sz="2000" b="1" dirty="0"/>
              <a:t>Отсутствие некорректных заимствований </a:t>
            </a:r>
            <a:r>
              <a:rPr lang="ru-RU" sz="2000" dirty="0"/>
              <a:t>(не более 25 %)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B591E4-C0E5-4E62-B894-3AF331E73B94}"/>
              </a:ext>
            </a:extLst>
          </p:cNvPr>
          <p:cNvSpPr txBox="1"/>
          <p:nvPr/>
        </p:nvSpPr>
        <p:spPr>
          <a:xfrm>
            <a:off x="524300" y="4143230"/>
            <a:ext cx="116339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q"/>
            </a:lvl1pPr>
          </a:lstStyle>
          <a:p>
            <a:r>
              <a:rPr lang="ru-RU" sz="2000" b="1" dirty="0"/>
              <a:t>Грамотность</a:t>
            </a:r>
            <a:r>
              <a:rPr lang="ru-RU" sz="2000" dirty="0"/>
              <a:t> сочинения:</a:t>
            </a:r>
          </a:p>
          <a:p>
            <a:pPr>
              <a:buFontTx/>
              <a:buChar char="-"/>
            </a:pPr>
            <a:r>
              <a:rPr lang="ru-RU" sz="2000" dirty="0"/>
              <a:t>соблюдение орфографических норм русского языка;</a:t>
            </a:r>
          </a:p>
          <a:p>
            <a:pPr>
              <a:buFontTx/>
              <a:buChar char="-"/>
            </a:pPr>
            <a:r>
              <a:rPr lang="ru-RU" sz="2000" dirty="0"/>
              <a:t>соблюдение пунктуационных норм русского языка;</a:t>
            </a:r>
          </a:p>
          <a:p>
            <a:pPr>
              <a:buFontTx/>
              <a:buChar char="-"/>
            </a:pPr>
            <a:r>
              <a:rPr lang="ru-RU" sz="2000" dirty="0"/>
              <a:t>соблюдение грамматических норм русского языка;</a:t>
            </a:r>
          </a:p>
          <a:p>
            <a:pPr>
              <a:buFontTx/>
              <a:buChar char="-"/>
            </a:pPr>
            <a:r>
              <a:rPr lang="ru-RU" sz="2000" dirty="0"/>
              <a:t>соблюдение речевых норм русского языка.</a:t>
            </a:r>
          </a:p>
        </p:txBody>
      </p:sp>
      <p:sp>
        <p:nvSpPr>
          <p:cNvPr id="2" name="Облачко с текстом: прямоугольное 1">
            <a:extLst>
              <a:ext uri="{FF2B5EF4-FFF2-40B4-BE49-F238E27FC236}">
                <a16:creationId xmlns:a16="http://schemas.microsoft.com/office/drawing/2014/main" id="{B0BF9B07-9E8B-4665-82A4-97238E3BDBA4}"/>
              </a:ext>
            </a:extLst>
          </p:cNvPr>
          <p:cNvSpPr/>
          <p:nvPr/>
        </p:nvSpPr>
        <p:spPr>
          <a:xfrm>
            <a:off x="9115864" y="900642"/>
            <a:ext cx="2551835" cy="1588460"/>
          </a:xfrm>
          <a:prstGeom prst="wedgeRectCallout">
            <a:avLst>
              <a:gd name="adj1" fmla="val -65503"/>
              <a:gd name="adj2" fmla="val 242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Эмоциональное воздействие на читателя!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E93355-600A-298F-07E2-21B217BE8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72" y="128709"/>
            <a:ext cx="1770149" cy="13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29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1170</Words>
  <Application>Microsoft Office PowerPoint</Application>
  <PresentationFormat>Широкоэкранный</PresentationFormat>
  <Paragraphs>130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Несмелова Марина Леонидовна</dc:creator>
  <cp:lastModifiedBy>Несмелова Марина Леонидовна</cp:lastModifiedBy>
  <cp:revision>41</cp:revision>
  <dcterms:created xsi:type="dcterms:W3CDTF">2021-01-28T17:47:02Z</dcterms:created>
  <dcterms:modified xsi:type="dcterms:W3CDTF">2024-11-19T09:15:07Z</dcterms:modified>
</cp:coreProperties>
</file>