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3"/>
  </p:notesMasterIdLst>
  <p:sldIdLst>
    <p:sldId id="276" r:id="rId3"/>
    <p:sldId id="277" r:id="rId4"/>
    <p:sldId id="289" r:id="rId5"/>
    <p:sldId id="300" r:id="rId6"/>
    <p:sldId id="290" r:id="rId7"/>
    <p:sldId id="291" r:id="rId8"/>
    <p:sldId id="295" r:id="rId9"/>
    <p:sldId id="306" r:id="rId10"/>
    <p:sldId id="301" r:id="rId11"/>
    <p:sldId id="294" r:id="rId12"/>
    <p:sldId id="293" r:id="rId13"/>
    <p:sldId id="303" r:id="rId14"/>
    <p:sldId id="304" r:id="rId15"/>
    <p:sldId id="305" r:id="rId16"/>
    <p:sldId id="292" r:id="rId17"/>
    <p:sldId id="296" r:id="rId18"/>
    <p:sldId id="297" r:id="rId19"/>
    <p:sldId id="298" r:id="rId20"/>
    <p:sldId id="299" r:id="rId21"/>
    <p:sldId id="30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4755"/>
    <a:srgbClr val="FFFFCC"/>
    <a:srgbClr val="FFFF99"/>
    <a:srgbClr val="7E00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68" d="100"/>
          <a:sy n="68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5D716-B2ED-4EE0-A367-E5FE45A3326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FB18F-E7C6-4A64-9E41-58C7977A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54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64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23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614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54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21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44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92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4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20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4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1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1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xkQeDwrBw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651000" cy="165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2520" y="116632"/>
            <a:ext cx="7133976" cy="1944216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B4755"/>
                </a:solidFill>
                <a:latin typeface="Arial Narrow" panose="020B0606020202030204" pitchFamily="34" charset="0"/>
                <a:cs typeface="Times New Roman" pitchFamily="18" charset="0"/>
              </a:rPr>
              <a:t>ДЕПАРТАМЕНТ ОБРАЗОВАНИЯ И НАУКИ КЕМЕРОВСКОЙ </a:t>
            </a:r>
            <a:r>
              <a:rPr lang="ru-RU" sz="1800" b="1" dirty="0" smtClean="0">
                <a:solidFill>
                  <a:srgbClr val="0B4755"/>
                </a:solidFill>
                <a:latin typeface="Arial Narrow" panose="020B0606020202030204" pitchFamily="34" charset="0"/>
                <a:cs typeface="Times New Roman" pitchFamily="18" charset="0"/>
              </a:rPr>
              <a:t>ОБЛАСТИ</a:t>
            </a:r>
            <a:br>
              <a:rPr lang="ru-RU" sz="1800" b="1" dirty="0" smtClean="0">
                <a:solidFill>
                  <a:srgbClr val="0B4755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B4755"/>
                </a:solidFill>
                <a:latin typeface="Arial Narrow" panose="020B0606020202030204" pitchFamily="34" charset="0"/>
                <a:cs typeface="Times New Roman" pitchFamily="18" charset="0"/>
              </a:rPr>
              <a:t>ГОО   </a:t>
            </a:r>
            <a:r>
              <a:rPr lang="ru-RU" sz="2200" b="1" dirty="0">
                <a:solidFill>
                  <a:srgbClr val="0B4755"/>
                </a:solidFill>
                <a:latin typeface="Arial Narrow" panose="020B0606020202030204" pitchFamily="34" charset="0"/>
                <a:cs typeface="Times New Roman" pitchFamily="18" charset="0"/>
              </a:rPr>
              <a:t>КУЗБАССКИЙ РЕГИОНАЛЬНЫЙ ЦЕНТР ПСИХОЛОГО-ПЕДАГОГИЧЕСКОЙ, МЕДИЦИНСКОЙ И СОЦИАЛЬНОЙ ПОМОЩИ «ЗДОРОВЬЕ И РАЗВИТИЕ ЛИЧНОСТИ» </a:t>
            </a:r>
            <a:endParaRPr lang="ru-RU" sz="2200" dirty="0">
              <a:solidFill>
                <a:srgbClr val="0B4755"/>
              </a:solidFill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40960" cy="27363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Психолого-педагогическое сопровождение детей с синдромом дефицита внимания и гиперактивностью (СДВГ)</a:t>
            </a:r>
            <a:endParaRPr lang="ru-RU" sz="34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653136"/>
            <a:ext cx="8676456" cy="192933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6021288"/>
            <a:ext cx="360040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B4755"/>
                </a:solidFill>
              </a:rPr>
              <a:t>Г. КЕМЕРОВО</a:t>
            </a:r>
            <a:endParaRPr lang="ru-RU" sz="2400" b="1" dirty="0">
              <a:solidFill>
                <a:srgbClr val="0B47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Эпидемиологические </a:t>
            </a:r>
            <a:r>
              <a:rPr lang="ru-RU" sz="2400" b="1" dirty="0"/>
              <a:t>данные – встречается с частотой 2%-12% в популяции.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/>
              <a:t>Чем большую долю материала занимают в исследовании анкетные данные, тем выше процент выявляемых психических расстройств.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/>
              <a:t>В России частота СДВГ составляет не более 28,1% </a:t>
            </a:r>
            <a:r>
              <a:rPr lang="ru-RU" sz="2400" b="1" dirty="0" smtClean="0"/>
              <a:t>и </a:t>
            </a:r>
            <a:r>
              <a:rPr lang="ru-RU" sz="2400" b="1" dirty="0"/>
              <a:t>не менее 7,6% (</a:t>
            </a:r>
            <a:r>
              <a:rPr lang="ru-RU" sz="2400" b="1" dirty="0" err="1"/>
              <a:t>Заваденко</a:t>
            </a:r>
            <a:r>
              <a:rPr lang="ru-RU" sz="2400" b="1" dirty="0"/>
              <a:t>, 1999, клиническое исследование).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/>
              <a:t>Соотношение М:Ж = 3:1 у детей и 2:1 у подростков. </a:t>
            </a:r>
            <a:endParaRPr lang="ru-RU" sz="2400" b="1" dirty="0" smtClean="0"/>
          </a:p>
          <a:p>
            <a:endParaRPr lang="ru-RU" sz="2400" b="1" dirty="0"/>
          </a:p>
          <a:p>
            <a:r>
              <a:rPr lang="ru-RU" sz="2400" b="1" dirty="0" smtClean="0"/>
              <a:t>Выраженность </a:t>
            </a:r>
            <a:r>
              <a:rPr lang="ru-RU" sz="2400" b="1" dirty="0"/>
              <a:t>расстройства снижается с возрастом, но не пропадает даже у взрослых.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/>
              <a:t>Основу диагностики составляют осмотр врача-психиатра, патопсихологический эксперимент, анализ анамнестических сведений, опрос родителей и </a:t>
            </a:r>
            <a:r>
              <a:rPr lang="ru-RU" sz="2400" b="1" dirty="0" smtClean="0"/>
              <a:t>педагогов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06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0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СДВГ </a:t>
            </a:r>
            <a:r>
              <a:rPr lang="ru-RU" sz="2400" b="1" dirty="0">
                <a:solidFill>
                  <a:srgbClr val="C00000"/>
                </a:solidFill>
              </a:rPr>
              <a:t>– </a:t>
            </a:r>
            <a:r>
              <a:rPr lang="ru-RU" sz="2400" b="1" dirty="0" err="1">
                <a:solidFill>
                  <a:srgbClr val="C00000"/>
                </a:solidFill>
              </a:rPr>
              <a:t>полиэтиологическое</a:t>
            </a:r>
            <a:r>
              <a:rPr lang="ru-RU" sz="2400" b="1" dirty="0">
                <a:solidFill>
                  <a:srgbClr val="C00000"/>
                </a:solidFill>
              </a:rPr>
              <a:t> состояние, формирующееся в результате взаимодействия генетических и средовых </a:t>
            </a:r>
            <a:r>
              <a:rPr lang="ru-RU" sz="2400" b="1" dirty="0" smtClean="0">
                <a:solidFill>
                  <a:srgbClr val="C00000"/>
                </a:solidFill>
              </a:rPr>
              <a:t>факторов </a:t>
            </a:r>
          </a:p>
          <a:p>
            <a:endParaRPr lang="ru-RU" sz="2400" dirty="0"/>
          </a:p>
          <a:p>
            <a:r>
              <a:rPr lang="ru-RU" sz="2400" b="1" dirty="0" err="1"/>
              <a:t>Нейромедиаторная</a:t>
            </a:r>
            <a:r>
              <a:rPr lang="ru-RU" sz="2400" b="1" dirty="0"/>
              <a:t> теория – вовлечены все </a:t>
            </a:r>
            <a:r>
              <a:rPr lang="ru-RU" sz="2400" b="1" dirty="0" err="1"/>
              <a:t>нейромедиаторные</a:t>
            </a:r>
            <a:r>
              <a:rPr lang="ru-RU" sz="2400" b="1" dirty="0"/>
              <a:t> системы – </a:t>
            </a:r>
            <a:r>
              <a:rPr lang="ru-RU" sz="2400" b="1" dirty="0" err="1"/>
              <a:t>дофаминовая</a:t>
            </a:r>
            <a:r>
              <a:rPr lang="ru-RU" sz="2400" b="1" dirty="0"/>
              <a:t>, серотониновая, </a:t>
            </a:r>
            <a:r>
              <a:rPr lang="ru-RU" sz="2400" b="1" dirty="0" err="1"/>
              <a:t>норадреналиновая</a:t>
            </a:r>
            <a:r>
              <a:rPr lang="ru-RU" sz="2400" b="1" dirty="0"/>
              <a:t>. Точная локализация поврежденных рецепторов не известна. </a:t>
            </a:r>
            <a:endParaRPr lang="ru-RU" sz="2400" dirty="0"/>
          </a:p>
          <a:p>
            <a:r>
              <a:rPr lang="ru-RU" sz="2400" b="1" dirty="0"/>
              <a:t>Генетическая теория – выявлено более 30 генов, наличие определенных аллелей которых способствует формированию СДВГ. Большинство локализованы в коротких плечах 5, 11 и 17 хромосом. </a:t>
            </a:r>
            <a:endParaRPr lang="ru-RU" sz="2400" dirty="0"/>
          </a:p>
          <a:p>
            <a:r>
              <a:rPr lang="ru-RU" sz="2400" b="1" dirty="0">
                <a:solidFill>
                  <a:srgbClr val="C00000"/>
                </a:solidFill>
              </a:rPr>
              <a:t>Патологические средовые воздействия – в основном на </a:t>
            </a:r>
            <a:r>
              <a:rPr lang="ru-RU" sz="2400" b="1" dirty="0" err="1">
                <a:solidFill>
                  <a:srgbClr val="C00000"/>
                </a:solidFill>
              </a:rPr>
              <a:t>пренатальном</a:t>
            </a:r>
            <a:r>
              <a:rPr lang="ru-RU" sz="2400" b="1" dirty="0">
                <a:solidFill>
                  <a:srgbClr val="C00000"/>
                </a:solidFill>
              </a:rPr>
              <a:t> этапе развития. </a:t>
            </a:r>
            <a:endParaRPr lang="ru-RU" sz="2400" dirty="0">
              <a:solidFill>
                <a:srgbClr val="C00000"/>
              </a:solidFill>
            </a:endParaRPr>
          </a:p>
          <a:p>
            <a:r>
              <a:rPr lang="ru-RU" sz="2400" b="1" dirty="0"/>
              <a:t>Дизонтогенетическая концепция (по </a:t>
            </a:r>
            <a:r>
              <a:rPr lang="ru-RU" sz="2400" b="1" dirty="0" err="1"/>
              <a:t>Северцову</a:t>
            </a:r>
            <a:r>
              <a:rPr lang="ru-RU" sz="2400" b="1" dirty="0"/>
              <a:t>, 1913) – СДВГ как сложная </a:t>
            </a:r>
            <a:r>
              <a:rPr lang="ru-RU" sz="2400" b="1" dirty="0" err="1"/>
              <a:t>асинхрония</a:t>
            </a:r>
            <a:r>
              <a:rPr lang="ru-RU" sz="2400" b="1" dirty="0"/>
              <a:t> развития в рамках индивидуально вариабельных микроэволюционных изменений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1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19631"/>
            <a:ext cx="9139237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8" y="908720"/>
            <a:ext cx="8964489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do100.ru/wp-content/uploads/2015/10/101-e141460461847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844824"/>
            <a:ext cx="5184575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5025" y="33188"/>
            <a:ext cx="4857055" cy="1523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Нарушения психического развития могут быть вызваны воздействием вредных факторов в </a:t>
            </a:r>
            <a:r>
              <a:rPr lang="ru-RU" sz="2000" b="1" dirty="0" err="1" smtClean="0"/>
              <a:t>пренатальный</a:t>
            </a:r>
            <a:r>
              <a:rPr lang="ru-RU" sz="2000" b="1" dirty="0" smtClean="0"/>
              <a:t> (внутриутробный) период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8105" y="908720"/>
            <a:ext cx="3456383" cy="5688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Общее ухудшение экологической ситуации.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Инфекции матери во время беременности и действие лекарств, алкоголя, наркотиков, курения в этот период.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Иммунологическая несовместимость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Угрозы выкидыша.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Хронические заболевания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</a:t>
            </a:r>
            <a:r>
              <a:rPr lang="ru-RU" sz="2000" dirty="0"/>
              <a:t> </a:t>
            </a:r>
            <a:r>
              <a:rPr lang="ru-RU" sz="2000" dirty="0" smtClean="0"/>
              <a:t>(заболевания </a:t>
            </a:r>
            <a:r>
              <a:rPr lang="ru-RU" sz="2000" dirty="0"/>
              <a:t>сердца, анемию, сахарный диабет, </a:t>
            </a:r>
            <a:r>
              <a:rPr lang="ru-RU" sz="2000" dirty="0" smtClean="0"/>
              <a:t>перенесенное </a:t>
            </a:r>
            <a:r>
              <a:rPr lang="ru-RU" sz="2000" dirty="0"/>
              <a:t>накануне родов инфекционное </a:t>
            </a:r>
            <a:r>
              <a:rPr lang="ru-RU" sz="2000" dirty="0" smtClean="0"/>
              <a:t>заболевание)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Гипоксия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Токсикоз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76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19631"/>
            <a:ext cx="9139237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8" y="908720"/>
            <a:ext cx="8964489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all-photo.ru/ip/photos/3873-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08" y="1335782"/>
            <a:ext cx="30384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55976" y="836712"/>
            <a:ext cx="4608512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Преждевременные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скоротечные или затяжные роды,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слабость родовой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тимуляция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родовой деятельности, отравление наркозом, кесарево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сечение;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Родовые осложнения (неправильное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предлежание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плода, обвитие его пуповиной) ведут к травмам позвоночника плода,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внутренним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мозговым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кровоизлияниям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Асфиксия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новорожденных (средней и тяжелой степени), вызывающая длительное кислородное голодание  и гибель нейронов коры головного мозга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008" y="188640"/>
            <a:ext cx="78094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Повреждения в процессе родов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3686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19631"/>
            <a:ext cx="9139237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8" y="908720"/>
            <a:ext cx="8964489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static.pratique.fr/images/unsized/en/enfant-hyperactif-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2778907"/>
            <a:ext cx="5000873" cy="405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11960" y="188640"/>
            <a:ext cx="424847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Осложнения первых 2-3 лет жизни ребенка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3672408" cy="6192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Любые заболевания младенцев с высокой температурой и приёмом сильнодействующих лекарств.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Травмы детей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едоедание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различные заболевания, приводящие к кислородному голоданию головного мозга (в частности, бронхиальная астма или пороки сердца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пневмонии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сердечная недостаточность,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диабет, аллергия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Низкий социально-экономический статус семьи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(неполная семья, частые конфликты, низкий уровень образования родителей и т.д.)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1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ДИАГНОСТИЧЕСКИЕ ПРОБЛЕМЫ, КОНСТАТИРУЕМЫЕ ВОЗ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>
              <a:solidFill>
                <a:srgbClr val="0B4755"/>
              </a:solidFill>
            </a:endParaRPr>
          </a:p>
          <a:p>
            <a:endParaRPr lang="ru-RU" sz="2400" dirty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B4755"/>
                </a:solidFill>
              </a:rPr>
              <a:t>В </a:t>
            </a:r>
            <a:r>
              <a:rPr lang="ru-RU" sz="2400" b="1" dirty="0">
                <a:solidFill>
                  <a:srgbClr val="0B4755"/>
                </a:solidFill>
              </a:rPr>
              <a:t>дошкольном возрасте очень трудно отличить </a:t>
            </a:r>
            <a:r>
              <a:rPr lang="ru-RU" sz="2400" b="1" dirty="0" err="1">
                <a:solidFill>
                  <a:srgbClr val="0B4755"/>
                </a:solidFill>
              </a:rPr>
              <a:t>гиперактивность</a:t>
            </a:r>
            <a:r>
              <a:rPr lang="ru-RU" sz="2400" b="1" dirty="0">
                <a:solidFill>
                  <a:srgbClr val="0B4755"/>
                </a:solidFill>
              </a:rPr>
              <a:t> от крайних вариантов нормы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endParaRPr lang="ru-RU" sz="2400" dirty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B4755"/>
                </a:solidFill>
              </a:rPr>
              <a:t>В </a:t>
            </a:r>
            <a:r>
              <a:rPr lang="ru-RU" sz="2400" b="1" dirty="0">
                <a:solidFill>
                  <a:srgbClr val="0B4755"/>
                </a:solidFill>
              </a:rPr>
              <a:t>подростковом возрасте очень трудно отличить от </a:t>
            </a:r>
            <a:r>
              <a:rPr lang="ru-RU" sz="2400" b="1" dirty="0" smtClean="0">
                <a:solidFill>
                  <a:srgbClr val="0B4755"/>
                </a:solidFill>
              </a:rPr>
              <a:t>других расстройств </a:t>
            </a:r>
            <a:r>
              <a:rPr lang="ru-RU" sz="2400" b="1" dirty="0">
                <a:solidFill>
                  <a:srgbClr val="0B4755"/>
                </a:solidFill>
              </a:rPr>
              <a:t>поведения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endParaRPr lang="ru-RU" sz="2400" dirty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err="1" smtClean="0">
                <a:solidFill>
                  <a:srgbClr val="0B4755"/>
                </a:solidFill>
              </a:rPr>
              <a:t>Гиперактивность</a:t>
            </a:r>
            <a:r>
              <a:rPr lang="ru-RU" sz="2400" b="1" dirty="0" smtClean="0">
                <a:solidFill>
                  <a:srgbClr val="0B4755"/>
                </a:solidFill>
              </a:rPr>
              <a:t> </a:t>
            </a:r>
            <a:r>
              <a:rPr lang="ru-RU" sz="2400" b="1" dirty="0" smtClean="0">
                <a:solidFill>
                  <a:srgbClr val="0B4755"/>
                </a:solidFill>
              </a:rPr>
              <a:t>и </a:t>
            </a:r>
            <a:r>
              <a:rPr lang="ru-RU" sz="2400" b="1" dirty="0">
                <a:solidFill>
                  <a:srgbClr val="0B4755"/>
                </a:solidFill>
              </a:rPr>
              <a:t>невнимательность могут указывать на невротическую тревогу и/или депрессию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marL="342900" indent="-342900">
              <a:buFontTx/>
              <a:buChar char="-"/>
            </a:pPr>
            <a:endParaRPr lang="ru-RU" sz="2400" dirty="0">
              <a:solidFill>
                <a:srgbClr val="0B4755"/>
              </a:solidFill>
            </a:endParaRPr>
          </a:p>
          <a:p>
            <a:r>
              <a:rPr lang="ru-RU" sz="2400" dirty="0">
                <a:solidFill>
                  <a:srgbClr val="0B4755"/>
                </a:solidFill>
              </a:rPr>
              <a:t>- </a:t>
            </a:r>
            <a:r>
              <a:rPr lang="ru-RU" sz="2400" b="1" dirty="0">
                <a:solidFill>
                  <a:srgbClr val="0B4755"/>
                </a:solidFill>
              </a:rPr>
              <a:t>Состояние, аналогичное нарушению активности и внимания часто встречается в качестве синдрома при реактивных состояниях, органической патологии ЦНС, шизофрении, расстройствах личности и носит, как правило, неспецифический характер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ПРИНЦИПЫ ЛЕЧЕНИЯ СДВГ </a:t>
            </a:r>
            <a:endParaRPr lang="ru-RU" sz="2400" dirty="0">
              <a:solidFill>
                <a:srgbClr val="C00000"/>
              </a:solidFill>
            </a:endParaRPr>
          </a:p>
          <a:p>
            <a:r>
              <a:rPr lang="ru-RU" sz="2400" b="1" dirty="0"/>
              <a:t>Лечение носит комплексный характер и осуществляется </a:t>
            </a:r>
            <a:r>
              <a:rPr lang="ru-RU" sz="2400" b="1" dirty="0" err="1"/>
              <a:t>полипрофессиональной</a:t>
            </a:r>
            <a:r>
              <a:rPr lang="ru-RU" sz="2400" b="1" dirty="0"/>
              <a:t> бригадой специалистов. </a:t>
            </a:r>
            <a:endParaRPr lang="ru-RU" sz="2400" b="1" dirty="0"/>
          </a:p>
          <a:p>
            <a:endParaRPr lang="ru-RU" sz="2400" dirty="0"/>
          </a:p>
          <a:p>
            <a:r>
              <a:rPr lang="ru-RU" sz="2400" b="1" dirty="0"/>
              <a:t>Фармакологическая терапия – </a:t>
            </a:r>
            <a:r>
              <a:rPr lang="ru-RU" sz="2400" b="1" dirty="0" smtClean="0"/>
              <a:t>патогенетическая Психотерапия </a:t>
            </a:r>
            <a:r>
              <a:rPr lang="ru-RU" sz="2400" b="1" dirty="0"/>
              <a:t>– индивидуальная и групповая (врачебная помощь) </a:t>
            </a:r>
            <a:endParaRPr lang="ru-RU" sz="2400" dirty="0"/>
          </a:p>
          <a:p>
            <a:r>
              <a:rPr lang="ru-RU" sz="2400" b="1" dirty="0"/>
              <a:t>Коррекция учебного плана </a:t>
            </a:r>
            <a:endParaRPr lang="ru-RU" sz="2400" dirty="0"/>
          </a:p>
          <a:p>
            <a:r>
              <a:rPr lang="ru-RU" sz="2400" b="1" dirty="0"/>
              <a:t>Коррекционная работа (психолого-педагогическая помощь) </a:t>
            </a:r>
            <a:endParaRPr lang="ru-RU" sz="2400" dirty="0"/>
          </a:p>
          <a:p>
            <a:r>
              <a:rPr lang="ru-RU" sz="2400" b="1" dirty="0"/>
              <a:t>Работа с семьей </a:t>
            </a:r>
            <a:endParaRPr lang="ru-RU" sz="2400" dirty="0"/>
          </a:p>
          <a:p>
            <a:r>
              <a:rPr lang="ru-RU" sz="2400" b="1" dirty="0"/>
              <a:t>Использование дополнительных приемов и техник – диетотерапии, БОС-терапии </a:t>
            </a:r>
            <a:endParaRPr lang="ru-RU" sz="2400" dirty="0"/>
          </a:p>
          <a:p>
            <a:endParaRPr lang="ru-RU" sz="2400" b="1" dirty="0"/>
          </a:p>
          <a:p>
            <a:r>
              <a:rPr lang="ru-RU" sz="2400" b="1" dirty="0" smtClean="0"/>
              <a:t>В </a:t>
            </a:r>
            <a:r>
              <a:rPr lang="ru-RU" sz="2400" b="1" dirty="0"/>
              <a:t>американской клинической практике, где СДВГ трактуется как самостоятельная нозологическая форма, существует единый стандарт лечения, базирующийся на применении </a:t>
            </a:r>
            <a:r>
              <a:rPr lang="ru-RU" sz="2400" b="1" dirty="0" err="1"/>
              <a:t>амфетаминов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5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НЕМЕДИКАМЕНТОЗНАЯ ТЕРАПИЯ СДВГ </a:t>
            </a:r>
          </a:p>
          <a:p>
            <a:r>
              <a:rPr lang="ru-RU" sz="2400" b="1" dirty="0"/>
              <a:t>Психотерапия – осуществляет врач-психотерапевт. </a:t>
            </a:r>
            <a:endParaRPr lang="ru-RU" sz="2400" dirty="0"/>
          </a:p>
          <a:p>
            <a:r>
              <a:rPr lang="ru-RU" sz="2400" dirty="0"/>
              <a:t>- Восстановление семейной адаптации </a:t>
            </a:r>
          </a:p>
          <a:p>
            <a:r>
              <a:rPr lang="ru-RU" sz="2400" dirty="0"/>
              <a:t>- Личностный рост, преодоление инфантильных установок </a:t>
            </a:r>
          </a:p>
          <a:p>
            <a:r>
              <a:rPr lang="ru-RU" sz="2400" dirty="0"/>
              <a:t>- </a:t>
            </a:r>
            <a:r>
              <a:rPr lang="ru-RU" sz="2400" b="1" dirty="0"/>
              <a:t>Освоение навыков </a:t>
            </a:r>
            <a:r>
              <a:rPr lang="ru-RU" sz="2400" b="1" dirty="0" err="1"/>
              <a:t>саморегуляции</a:t>
            </a:r>
            <a:r>
              <a:rPr lang="ru-RU" sz="2400" b="1" dirty="0"/>
              <a:t>, релаксации </a:t>
            </a:r>
            <a:endParaRPr lang="ru-RU" sz="2400" dirty="0"/>
          </a:p>
          <a:p>
            <a:r>
              <a:rPr lang="ru-RU" sz="2400" dirty="0"/>
              <a:t>- Отработка навыков социального взаимодействия </a:t>
            </a:r>
          </a:p>
          <a:p>
            <a:r>
              <a:rPr lang="ru-RU" sz="2400" dirty="0"/>
              <a:t>- Развитие волевого контроля </a:t>
            </a:r>
          </a:p>
          <a:p>
            <a:r>
              <a:rPr lang="ru-RU" sz="2400" b="1" dirty="0"/>
              <a:t>Коррекционная психолого-педагогическая работа. </a:t>
            </a:r>
            <a:endParaRPr lang="ru-RU" sz="2400" dirty="0"/>
          </a:p>
          <a:p>
            <a:r>
              <a:rPr lang="ru-RU" sz="2400" dirty="0"/>
              <a:t>- Индивидуальный учебный план, дополнительные занятия </a:t>
            </a:r>
          </a:p>
          <a:p>
            <a:r>
              <a:rPr lang="ru-RU" sz="2400" dirty="0"/>
              <a:t>- Перестройка учебного плана в соответствии с толерантностью к нагрузке </a:t>
            </a:r>
          </a:p>
          <a:p>
            <a:r>
              <a:rPr lang="ru-RU" sz="2400" dirty="0"/>
              <a:t>- Специальные дидактические приемы </a:t>
            </a:r>
          </a:p>
          <a:p>
            <a:r>
              <a:rPr lang="ru-RU" sz="2400" dirty="0"/>
              <a:t>- Разъяснение родителям нюансов взаимодействия с ребенком </a:t>
            </a:r>
          </a:p>
          <a:p>
            <a:r>
              <a:rPr lang="ru-RU" sz="2400" b="1" dirty="0"/>
              <a:t>Биологическая обратная связь. </a:t>
            </a:r>
            <a:endParaRPr lang="ru-RU" sz="2400" dirty="0"/>
          </a:p>
          <a:p>
            <a:r>
              <a:rPr lang="ru-RU" sz="2400" b="1" dirty="0"/>
              <a:t>- </a:t>
            </a:r>
            <a:r>
              <a:rPr lang="ru-RU" sz="2400" dirty="0"/>
              <a:t>Обучение ребенка навыкам </a:t>
            </a:r>
            <a:r>
              <a:rPr lang="ru-RU" sz="2400" dirty="0" err="1"/>
              <a:t>саморегуляции</a:t>
            </a:r>
            <a:r>
              <a:rPr lang="ru-RU" sz="2400" dirty="0"/>
              <a:t> под контролем ЭЭГ в ходе интерактивных игр и упражнений. Эффективность метода не доказана, ведутся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764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-15539" y="-35942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24936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ПРОГНОЗ ПРИ СДВГ </a:t>
            </a:r>
          </a:p>
          <a:p>
            <a:r>
              <a:rPr lang="ru-RU" sz="2000" b="1" dirty="0"/>
              <a:t>Прогноз при СДВГ всегда относительно благоприятный. СДВГ никогда не ведет к смерти или инвалидности, если к этому не ведет основное патологическое состояние, спровоцировавшее возникновение синдрома. </a:t>
            </a:r>
            <a:endParaRPr lang="ru-RU" sz="2000" dirty="0"/>
          </a:p>
          <a:p>
            <a:r>
              <a:rPr lang="ru-RU" sz="2000" b="1" dirty="0">
                <a:solidFill>
                  <a:srgbClr val="C00000"/>
                </a:solidFill>
              </a:rPr>
              <a:t>Критерий прогноза 1. Чем обусловлен синдром? 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dirty="0"/>
              <a:t>- </a:t>
            </a:r>
            <a:r>
              <a:rPr lang="ru-RU" sz="2000" b="1" dirty="0"/>
              <a:t>Неврозы, ранняя церебральная органическая патология – прогноз благоприятный 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b="1" dirty="0"/>
              <a:t>Расстройства личности, расстройства адаптации – относительно благоприятный 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b="1" dirty="0"/>
              <a:t>Эндогенная патология, умственная отсталость – неблагоприятный в силу тяжести основного патологического состояния </a:t>
            </a:r>
            <a:endParaRPr lang="ru-RU" sz="2000" dirty="0"/>
          </a:p>
          <a:p>
            <a:endParaRPr lang="ru-RU" sz="2000" dirty="0"/>
          </a:p>
          <a:p>
            <a:r>
              <a:rPr lang="ru-RU" sz="2000" b="1" dirty="0">
                <a:solidFill>
                  <a:srgbClr val="C00000"/>
                </a:solidFill>
              </a:rPr>
              <a:t>Критерий прогноза 2. </a:t>
            </a:r>
            <a:r>
              <a:rPr lang="ru-RU" sz="2000" b="1" dirty="0"/>
              <a:t>Насколько сохранно социальное функционирование, настолько благоприятен и прогноз </a:t>
            </a:r>
            <a:endParaRPr lang="ru-RU" sz="2000" b="1" dirty="0" smtClean="0"/>
          </a:p>
          <a:p>
            <a:endParaRPr lang="ru-RU" sz="2000" dirty="0"/>
          </a:p>
          <a:p>
            <a:r>
              <a:rPr lang="ru-RU" sz="2000" b="1" dirty="0">
                <a:solidFill>
                  <a:srgbClr val="C00000"/>
                </a:solidFill>
              </a:rPr>
              <a:t>Критерий прогноза 3. </a:t>
            </a:r>
            <a:r>
              <a:rPr lang="ru-RU" sz="2000" b="1" dirty="0"/>
              <a:t>Характер и системность терапии. 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b="1" dirty="0"/>
              <a:t>Раннее начало комплексной терапии, когда используются хотя бы 2-3 направления, одно из которых – фармакотерапия – прогноз благоприятный </a:t>
            </a:r>
            <a:endParaRPr lang="ru-RU" sz="2000" dirty="0"/>
          </a:p>
          <a:p>
            <a:r>
              <a:rPr lang="ru-RU" sz="2000" dirty="0"/>
              <a:t>- Чем позже начата комплексная терапия, тем хуже прогноз </a:t>
            </a:r>
          </a:p>
          <a:p>
            <a:r>
              <a:rPr lang="ru-RU" sz="2000" dirty="0"/>
              <a:t>- </a:t>
            </a:r>
            <a:r>
              <a:rPr lang="ru-RU" sz="2000" b="1" dirty="0"/>
              <a:t>При несистемной терапии, приеме препаратов от случая к случаю – прогноз неблагоприятный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004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-15539" y="-35942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Рекомендации для семьи: 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0B4755"/>
                </a:solidFill>
              </a:rPr>
              <a:t>все члены семьи – члены одного социального организма; поведение ребенка вытекает из внутрисемейных отношений; перестройка внутрисемейных отношений приведет к изменению поведения ребенка, правила работы едины для всех членов семьи;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ребенок и взрослые должны четко понимать, что является допустимым, а что – нежелательным; независимо от обстоятельств взрослые должны одинаково реагировать на хорошее и плохое поведение ребенка, поощряя или наказывая его пропорционально его поступкам;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поощрение или наказание должны быть исключительно четкими, понятными, конкретными, ребенок должен понимать, за что его хвалят или ругают, он должен прогнозировать последствия своих поступков (похвалят или накажут);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последствия поведения (поощрение или наказание) должны наступать немедленно; если наказанию не противостоит поощрение, то и поощрение и наказание теряют свою эффективность, однако поощрение за желаемое поведение всегда опережает наказание за нежелательную альтернативу;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родители должны предвидеть нежелательное поведение и предпринимать меры по его профилактике</a:t>
            </a:r>
          </a:p>
        </p:txBody>
      </p:sp>
    </p:spTree>
    <p:extLst>
      <p:ext uri="{BB962C8B-B14F-4D97-AF65-F5344CB8AC3E}">
        <p14:creationId xmlns:p14="http://schemas.microsoft.com/office/powerpoint/2010/main" val="5801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38768" y="620688"/>
            <a:ext cx="7377647" cy="5472608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ГИПЕРАКТИВНОЕ ПОВЕДЕНИЕ </a:t>
            </a:r>
          </a:p>
          <a:p>
            <a:pPr algn="ctr"/>
            <a:r>
              <a:rPr lang="ru-RU" sz="2400" b="1" dirty="0" smtClean="0">
                <a:solidFill>
                  <a:srgbClr val="0B4755"/>
                </a:solidFill>
              </a:rPr>
              <a:t> (согласно МКБ-10) </a:t>
            </a: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F 90.0 Нарушение активности и внимания 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F 90.1 </a:t>
            </a:r>
            <a:r>
              <a:rPr lang="ru-RU" sz="2400" b="1" dirty="0" err="1">
                <a:solidFill>
                  <a:srgbClr val="0B4755"/>
                </a:solidFill>
              </a:rPr>
              <a:t>Гиперкинетическое</a:t>
            </a:r>
            <a:r>
              <a:rPr lang="ru-RU" sz="2400" b="1" dirty="0">
                <a:solidFill>
                  <a:srgbClr val="0B4755"/>
                </a:solidFill>
              </a:rPr>
              <a:t> расстройство поведения 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(соблюдаются критерии F 90.0 и общие критерии расстройств </a:t>
            </a:r>
            <a:r>
              <a:rPr lang="ru-RU" sz="2400" b="1" dirty="0" err="1">
                <a:solidFill>
                  <a:srgbClr val="0B4755"/>
                </a:solidFill>
              </a:rPr>
              <a:t>пoведения</a:t>
            </a:r>
            <a:r>
              <a:rPr lang="ru-RU" sz="2400" b="1" dirty="0">
                <a:solidFill>
                  <a:srgbClr val="0B4755"/>
                </a:solidFill>
              </a:rPr>
              <a:t> F 91.x)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Прямое соотнесение с неврологической патологией не допускается, поскольку подразумевается прежде всего расстройство поведения.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algn="ctr"/>
            <a:endParaRPr lang="ru-RU" sz="2400" b="1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B4755"/>
                </a:solidFill>
              </a:rPr>
              <a:t>Неврологические </a:t>
            </a:r>
            <a:r>
              <a:rPr lang="ru-RU" sz="2400" b="1" dirty="0">
                <a:solidFill>
                  <a:srgbClr val="0B4755"/>
                </a:solidFill>
              </a:rPr>
              <a:t>расстройства кодируются </a:t>
            </a:r>
            <a:r>
              <a:rPr lang="ru-RU" sz="2400" b="1" dirty="0" smtClean="0">
                <a:solidFill>
                  <a:srgbClr val="0B4755"/>
                </a:solidFill>
              </a:rPr>
              <a:t> </a:t>
            </a:r>
            <a:r>
              <a:rPr lang="ru-RU" sz="2400" b="1" dirty="0">
                <a:solidFill>
                  <a:srgbClr val="0B4755"/>
                </a:solidFill>
              </a:rPr>
              <a:t>как </a:t>
            </a:r>
            <a:r>
              <a:rPr lang="ru-RU" sz="2400" b="1" dirty="0" err="1" smtClean="0">
                <a:solidFill>
                  <a:srgbClr val="0B4755"/>
                </a:solidFill>
              </a:rPr>
              <a:t>коморбидные</a:t>
            </a:r>
            <a:r>
              <a:rPr lang="ru-RU" sz="2400" b="1" dirty="0" smtClean="0">
                <a:solidFill>
                  <a:srgbClr val="0B4755"/>
                </a:solidFill>
              </a:rPr>
              <a:t> (нарушения, связанные с основным нарушением </a:t>
            </a:r>
            <a:r>
              <a:rPr lang="ru-RU" sz="2400" b="1" dirty="0" err="1" smtClean="0">
                <a:solidFill>
                  <a:srgbClr val="0B4755"/>
                </a:solidFill>
              </a:rPr>
              <a:t>патогенетически</a:t>
            </a:r>
            <a:r>
              <a:rPr lang="ru-RU" sz="2400" b="1" dirty="0" smtClean="0">
                <a:solidFill>
                  <a:srgbClr val="0B4755"/>
                </a:solidFill>
              </a:rPr>
              <a:t>)</a:t>
            </a:r>
            <a:endParaRPr lang="ru-RU" sz="2400" dirty="0">
              <a:solidFill>
                <a:srgbClr val="0B4755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478"/>
            <a:ext cx="9139237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1\Documents\фото для презентации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3976"/>
            <a:ext cx="9139236" cy="536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60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188640"/>
            <a:ext cx="8964488" cy="5904656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СДВГ – ADHD ПОЛОЖЕНИЕ В КЛАССИФИКАЦИИ </a:t>
            </a:r>
            <a:endParaRPr lang="ru-RU" sz="2400" dirty="0">
              <a:solidFill>
                <a:srgbClr val="C00000"/>
              </a:solidFill>
            </a:endParaRP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DSM-IV-TR </a:t>
            </a:r>
            <a:endParaRPr lang="en-US" sz="2400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(ДЕЙСТВУЕТ В США И В БОЛЬШИНСТВЕ АНГЛОЯЗЫЧНЫХ СТРАН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r>
              <a:rPr lang="ru-RU" sz="2000" b="1" dirty="0" smtClean="0">
                <a:solidFill>
                  <a:srgbClr val="0B4755"/>
                </a:solidFill>
              </a:rPr>
              <a:t> </a:t>
            </a:r>
            <a:endParaRPr lang="ru-RU" sz="20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Рубрика 314 – ADHD. Категория – самостоятельная нозологическая форма.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Вариант с преобладанием дефицита внимания 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Вариант с преобладанием </a:t>
            </a:r>
            <a:r>
              <a:rPr lang="ru-RU" sz="2400" b="1" dirty="0" err="1">
                <a:solidFill>
                  <a:srgbClr val="0B4755"/>
                </a:solidFill>
              </a:rPr>
              <a:t>гиперактивного</a:t>
            </a:r>
            <a:r>
              <a:rPr lang="ru-RU" sz="2400" b="1" dirty="0">
                <a:solidFill>
                  <a:srgbClr val="0B4755"/>
                </a:solidFill>
              </a:rPr>
              <a:t> поведения 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Смешанный вариант </a:t>
            </a:r>
            <a:endParaRPr lang="ru-RU" sz="2400" b="1" dirty="0" smtClean="0">
              <a:solidFill>
                <a:srgbClr val="0B4755"/>
              </a:solidFill>
            </a:endParaRP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b="1" dirty="0">
                <a:solidFill>
                  <a:srgbClr val="0B4755"/>
                </a:solidFill>
              </a:rPr>
              <a:t>Допускается «перекодирование» исходного неврологического диагноза, например, минимальной мозговой дисфункции (MBD) или легкой церебральной дисфункции (LBD), или минимального повреждения мозга (MBA) в психиатрический диагноз при совпадении критериев.</a:t>
            </a:r>
            <a:endParaRPr lang="ru-RU" sz="2400" dirty="0">
              <a:solidFill>
                <a:srgbClr val="0B4755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3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260648"/>
            <a:ext cx="8856984" cy="6264696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B4755"/>
                </a:solidFill>
              </a:rPr>
              <a:t>СОГЛАСНО КЛАССИФИКАЦИИ АМЕРИКАНСКОЙ ПСИХИАТРИЧЕСКОЙ </a:t>
            </a:r>
            <a:r>
              <a:rPr lang="ru-RU" sz="2400" dirty="0" smtClean="0">
                <a:solidFill>
                  <a:srgbClr val="0B4755"/>
                </a:solidFill>
              </a:rPr>
              <a:t>АССОЦИАЦИИ</a:t>
            </a: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dirty="0">
                <a:solidFill>
                  <a:srgbClr val="C00000"/>
                </a:solidFill>
              </a:rPr>
              <a:t>1. </a:t>
            </a:r>
            <a:r>
              <a:rPr lang="ru-RU" sz="2400" b="1" dirty="0">
                <a:solidFill>
                  <a:srgbClr val="C00000"/>
                </a:solidFill>
              </a:rPr>
              <a:t>Смешанный тип: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0B4755"/>
                </a:solidFill>
              </a:rPr>
              <a:t>гиперактивность</a:t>
            </a:r>
            <a:r>
              <a:rPr lang="ru-RU" sz="2400" dirty="0">
                <a:solidFill>
                  <a:srgbClr val="0B4755"/>
                </a:solidFill>
              </a:rPr>
              <a:t> в сочетании</a:t>
            </a: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с нарушениями внимания. Это наиболее распространенная</a:t>
            </a: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форма и на ее долю приходится 50‐75% случаев</a:t>
            </a:r>
            <a:r>
              <a:rPr lang="ru-RU" sz="2400" dirty="0" smtClean="0">
                <a:solidFill>
                  <a:srgbClr val="0B4755"/>
                </a:solidFill>
              </a:rPr>
              <a:t>.</a:t>
            </a: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2. </a:t>
            </a:r>
            <a:r>
              <a:rPr lang="ru-RU" sz="2400" b="1" dirty="0">
                <a:solidFill>
                  <a:srgbClr val="C00000"/>
                </a:solidFill>
              </a:rPr>
              <a:t>Невнимательный тип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0B4755"/>
                </a:solidFill>
              </a:rPr>
              <a:t>(диагностируется в 20‐30%</a:t>
            </a: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случаев): преобладают нарушения внимания. </a:t>
            </a:r>
            <a:endParaRPr lang="ru-RU" sz="2400" dirty="0" smtClean="0">
              <a:solidFill>
                <a:srgbClr val="0B4755"/>
              </a:solidFill>
            </a:endParaRPr>
          </a:p>
          <a:p>
            <a:pPr algn="ctr"/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3. </a:t>
            </a:r>
            <a:r>
              <a:rPr lang="ru-RU" sz="2400" b="1" dirty="0" err="1">
                <a:solidFill>
                  <a:srgbClr val="C00000"/>
                </a:solidFill>
              </a:rPr>
              <a:t>Гиперактивный</a:t>
            </a:r>
            <a:r>
              <a:rPr lang="ru-RU" sz="2400" b="1" dirty="0">
                <a:solidFill>
                  <a:srgbClr val="C00000"/>
                </a:solidFill>
              </a:rPr>
              <a:t> тип</a:t>
            </a:r>
            <a:r>
              <a:rPr lang="ru-RU" sz="2400" dirty="0">
                <a:solidFill>
                  <a:srgbClr val="0B4755"/>
                </a:solidFill>
              </a:rPr>
              <a:t>: преобладают </a:t>
            </a:r>
            <a:r>
              <a:rPr lang="ru-RU" sz="2400" dirty="0" err="1">
                <a:solidFill>
                  <a:srgbClr val="0B4755"/>
                </a:solidFill>
              </a:rPr>
              <a:t>гиперактивность</a:t>
            </a:r>
            <a:endParaRPr lang="ru-RU" sz="2400" dirty="0">
              <a:solidFill>
                <a:srgbClr val="0B4755"/>
              </a:solidFill>
            </a:endParaRP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и импульсивность. Под гиперактивностью у детей с СДВГ</a:t>
            </a: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обычно понимают повышенную двигательную (моторную)</a:t>
            </a:r>
          </a:p>
          <a:p>
            <a:pPr algn="ctr"/>
            <a:r>
              <a:rPr lang="ru-RU" sz="2400" dirty="0">
                <a:solidFill>
                  <a:srgbClr val="0B4755"/>
                </a:solidFill>
              </a:rPr>
              <a:t>активность, под импульсивностью – невозможность кон‐</a:t>
            </a:r>
          </a:p>
          <a:p>
            <a:pPr algn="ctr"/>
            <a:r>
              <a:rPr lang="ru-RU" sz="2400" dirty="0" err="1">
                <a:solidFill>
                  <a:srgbClr val="0B4755"/>
                </a:solidFill>
              </a:rPr>
              <a:t>троля</a:t>
            </a:r>
            <a:r>
              <a:rPr lang="ru-RU" sz="2400" dirty="0">
                <a:solidFill>
                  <a:srgbClr val="0B4755"/>
                </a:solidFill>
              </a:rPr>
              <a:t> над своими импульсами. На данную форму </a:t>
            </a:r>
            <a:r>
              <a:rPr lang="ru-RU" sz="2400" dirty="0" err="1">
                <a:solidFill>
                  <a:srgbClr val="0B4755"/>
                </a:solidFill>
              </a:rPr>
              <a:t>прихо</a:t>
            </a:r>
            <a:r>
              <a:rPr lang="ru-RU" sz="2400" dirty="0">
                <a:solidFill>
                  <a:srgbClr val="0B4755"/>
                </a:solidFill>
              </a:rPr>
              <a:t>‐</a:t>
            </a:r>
          </a:p>
          <a:p>
            <a:pPr algn="ctr"/>
            <a:r>
              <a:rPr lang="ru-RU" sz="2400" dirty="0" err="1">
                <a:solidFill>
                  <a:srgbClr val="0B4755"/>
                </a:solidFill>
              </a:rPr>
              <a:t>дится</a:t>
            </a:r>
            <a:r>
              <a:rPr lang="ru-RU" sz="2400" dirty="0">
                <a:solidFill>
                  <a:srgbClr val="0B4755"/>
                </a:solidFill>
              </a:rPr>
              <a:t> около 15% случаев.</a:t>
            </a:r>
          </a:p>
          <a:p>
            <a:pPr algn="ctr"/>
            <a:endParaRPr lang="ru-RU" sz="2000" dirty="0">
              <a:solidFill>
                <a:srgbClr val="0B4755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3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188640"/>
            <a:ext cx="8964488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B4755"/>
                </a:solidFill>
              </a:rPr>
              <a:t>КРИТЕРИИ СДВГ ПО </a:t>
            </a:r>
            <a:r>
              <a:rPr lang="en-US" sz="2000" b="1" dirty="0">
                <a:solidFill>
                  <a:srgbClr val="0B4755"/>
                </a:solidFill>
              </a:rPr>
              <a:t>DSM-IV-TR </a:t>
            </a:r>
            <a:endParaRPr lang="en-US" sz="2000" dirty="0">
              <a:solidFill>
                <a:srgbClr val="0B4755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А. Продолжительность течение патологического состояния не менее 6 мес. 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Б. Из перечисленных ниже признаков присутствуют не менее 8 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b="1" dirty="0">
                <a:solidFill>
                  <a:srgbClr val="0B4755"/>
                </a:solidFill>
              </a:rPr>
              <a:t>- Теребит руками, ногами, корчится на месте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может спокойно усидеть на одном месте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Легко отвлекается на посторонние раздражители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может спокойно дождаться своей очереди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Отвечает невпопад, не дослушав вопроса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может точно следовать пошаговой инструкции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может долго удерживать внимание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Переходит к другому делу, не закончив начатое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может играть и работать в тишине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Много и громко говорит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Перебивает, не дает высказаться другим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слушает, когда к нему обращаются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Теряет вещи и рабочие принадлежности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Не задумывается об опасных последствиях </a:t>
            </a:r>
          </a:p>
          <a:p>
            <a:endParaRPr lang="ru-RU" sz="2000" dirty="0">
              <a:solidFill>
                <a:srgbClr val="0B4755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Важное условие: у ребенка сохранен интеллект, он не обнаруживает негативизма и не стремится к острым ощущениям. 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В. Начало патологического состояния до 7 лет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0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B4755"/>
                </a:solidFill>
              </a:rPr>
              <a:t>КРИТЕРИИ СДВГ ПО </a:t>
            </a:r>
            <a:r>
              <a:rPr lang="ru-RU" sz="2000" b="1" dirty="0" smtClean="0">
                <a:solidFill>
                  <a:srgbClr val="0B4755"/>
                </a:solidFill>
              </a:rPr>
              <a:t>МКБ-10</a:t>
            </a:r>
          </a:p>
          <a:p>
            <a:pPr algn="ctr"/>
            <a:endParaRPr lang="ru-RU" sz="2000" b="1" dirty="0" smtClean="0">
              <a:solidFill>
                <a:srgbClr val="0B4755"/>
              </a:solidFill>
            </a:endParaRPr>
          </a:p>
          <a:p>
            <a:r>
              <a:rPr lang="ru-RU" sz="2000" b="1" dirty="0" smtClean="0">
                <a:solidFill>
                  <a:srgbClr val="0B4755"/>
                </a:solidFill>
              </a:rPr>
              <a:t>- </a:t>
            </a:r>
            <a:r>
              <a:rPr lang="ru-RU" sz="2000" b="1" dirty="0">
                <a:solidFill>
                  <a:srgbClr val="0B4755"/>
                </a:solidFill>
              </a:rPr>
              <a:t>Раннее начало, как правило, до 5 лет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Заболевание сохраняется у подростков и взрослых, но симптомы частично редуцируются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Типично сочетание с задержками моторного и психического развития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Часто осложняется </a:t>
            </a:r>
            <a:r>
              <a:rPr lang="ru-RU" sz="2000" b="1" dirty="0" err="1">
                <a:solidFill>
                  <a:srgbClr val="0B4755"/>
                </a:solidFill>
              </a:rPr>
              <a:t>диссоциальным</a:t>
            </a:r>
            <a:r>
              <a:rPr lang="ru-RU" sz="2000" b="1" dirty="0">
                <a:solidFill>
                  <a:srgbClr val="0B4755"/>
                </a:solidFill>
              </a:rPr>
              <a:t> и </a:t>
            </a:r>
            <a:r>
              <a:rPr lang="ru-RU" sz="2000" b="1" dirty="0" err="1">
                <a:solidFill>
                  <a:srgbClr val="0B4755"/>
                </a:solidFill>
              </a:rPr>
              <a:t>несоциализированным</a:t>
            </a:r>
            <a:r>
              <a:rPr lang="ru-RU" sz="2000" b="1" dirty="0">
                <a:solidFill>
                  <a:srgbClr val="0B4755"/>
                </a:solidFill>
              </a:rPr>
              <a:t> расстройствами поведения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Интеллект сохранен, но когнитивная продуктивность снижена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Болеют преимущественно мальчики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Во всех ситуациях отмечается выраженная невнимательность, </a:t>
            </a:r>
            <a:r>
              <a:rPr lang="ru-RU" sz="2000" b="1" dirty="0" err="1">
                <a:solidFill>
                  <a:srgbClr val="0B4755"/>
                </a:solidFill>
              </a:rPr>
              <a:t>слабомодулированное</a:t>
            </a:r>
            <a:r>
              <a:rPr lang="ru-RU" sz="2000" b="1" dirty="0">
                <a:solidFill>
                  <a:srgbClr val="0B4755"/>
                </a:solidFill>
              </a:rPr>
              <a:t> поведение и отсутствие упорства в решении задач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Тенденция переходить от одного занятия к другому, бросив первое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Безрассудны, импульсивны, имеют высокий риск травм и дисциплинарных взысканий </a:t>
            </a:r>
          </a:p>
          <a:p>
            <a:r>
              <a:rPr lang="ru-RU" sz="2000" b="1" dirty="0">
                <a:solidFill>
                  <a:srgbClr val="0B4755"/>
                </a:solidFill>
              </a:rPr>
              <a:t>- Проступки носят характер необдуманных, а не намеренных действий </a:t>
            </a:r>
          </a:p>
          <a:p>
            <a:endParaRPr lang="ru-RU" sz="2000" b="1" dirty="0">
              <a:solidFill>
                <a:srgbClr val="0B4755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Все вышеперечисленные особенности носят устойчивый 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31566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Триада дефицита внимания с гиперактивностью: нарушение внимания, </a:t>
            </a:r>
            <a:r>
              <a:rPr lang="ru-RU" sz="2400" b="1" dirty="0" err="1">
                <a:solidFill>
                  <a:srgbClr val="C00000"/>
                </a:solidFill>
              </a:rPr>
              <a:t>гиперактивность</a:t>
            </a:r>
            <a:r>
              <a:rPr lang="ru-RU" sz="2400" b="1" dirty="0">
                <a:solidFill>
                  <a:srgbClr val="C00000"/>
                </a:solidFill>
              </a:rPr>
              <a:t>, импульсивность.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/>
          </a:p>
          <a:p>
            <a:endParaRPr lang="ru-RU" sz="2400" dirty="0">
              <a:solidFill>
                <a:srgbClr val="C00000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Для дефицита внимания характерно: </a:t>
            </a:r>
            <a:r>
              <a:rPr lang="ru-RU" sz="2400" b="1" dirty="0"/>
              <a:t>игнорирование деталей, отвлекаемость, рассеянность, разбрасывание вещей, оставление дел не доведенными до конца, игнорирование инструкций, игнорирование советов и вообще обращенной к ним речи.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>
                <a:solidFill>
                  <a:srgbClr val="C00000"/>
                </a:solidFill>
              </a:rPr>
              <a:t>Для гиперактивности характерно: </a:t>
            </a:r>
            <a:r>
              <a:rPr lang="ru-RU" sz="2400" b="1" dirty="0"/>
              <a:t>избыточная подвижность, неусидчивость, избегание тихих игр и предпочтение шумных, подвижных, игнорирование запретов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b="1" dirty="0">
                <a:solidFill>
                  <a:srgbClr val="C00000"/>
                </a:solidFill>
              </a:rPr>
              <a:t>Для импульсивности характерно: </a:t>
            </a:r>
            <a:r>
              <a:rPr lang="ru-RU" sz="2400" b="1" dirty="0"/>
              <a:t>неспособность дожидаться своей очереди, многословность, болтливость, торопливость, необдуманность поступков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31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76672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Коморбидные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расстройства: 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smtClean="0"/>
              <a:t>специфические </a:t>
            </a:r>
            <a:r>
              <a:rPr lang="ru-RU" sz="3200" b="1" dirty="0"/>
              <a:t>расстройства речи и школьных навыков – 88% </a:t>
            </a:r>
            <a:endParaRPr lang="ru-RU" sz="3200" b="1" dirty="0" smtClean="0"/>
          </a:p>
          <a:p>
            <a:r>
              <a:rPr lang="ru-RU" sz="3200" b="1" dirty="0" smtClean="0"/>
              <a:t>расстройства </a:t>
            </a:r>
            <a:r>
              <a:rPr lang="ru-RU" sz="3200" b="1" dirty="0"/>
              <a:t>аутистического спектра – 80% расстройства поведения – 40% </a:t>
            </a:r>
            <a:endParaRPr lang="ru-RU" sz="3200" b="1" dirty="0" smtClean="0"/>
          </a:p>
          <a:p>
            <a:r>
              <a:rPr lang="ru-RU" sz="3200" b="1" dirty="0" smtClean="0"/>
              <a:t>тревожные </a:t>
            </a:r>
            <a:r>
              <a:rPr lang="ru-RU" sz="3200" b="1" dirty="0"/>
              <a:t>расстройства – 38% </a:t>
            </a:r>
            <a:endParaRPr lang="ru-RU" sz="3200" b="1" dirty="0" smtClean="0"/>
          </a:p>
          <a:p>
            <a:r>
              <a:rPr lang="ru-RU" sz="3200" b="1" dirty="0" smtClean="0"/>
              <a:t>депрессии </a:t>
            </a:r>
            <a:r>
              <a:rPr lang="ru-RU" sz="3200" b="1" dirty="0"/>
              <a:t>– 18% </a:t>
            </a:r>
            <a:endParaRPr lang="ru-RU" sz="3200" b="1" dirty="0" smtClean="0"/>
          </a:p>
          <a:p>
            <a:r>
              <a:rPr lang="ru-RU" sz="3200" b="1" dirty="0" err="1" smtClean="0"/>
              <a:t>энурез</a:t>
            </a:r>
            <a:r>
              <a:rPr lang="ru-RU" sz="3200" b="1" dirty="0" smtClean="0"/>
              <a:t> </a:t>
            </a:r>
            <a:r>
              <a:rPr lang="ru-RU" sz="3200" b="1" dirty="0"/>
              <a:t>и </a:t>
            </a:r>
            <a:r>
              <a:rPr lang="ru-RU" sz="3200" b="1" dirty="0" err="1"/>
              <a:t>энкопрез</a:t>
            </a:r>
            <a:r>
              <a:rPr lang="ru-RU" sz="3200" b="1" dirty="0"/>
              <a:t> неорганической природы – 14% </a:t>
            </a:r>
            <a:endParaRPr lang="ru-RU" sz="3200" b="1" dirty="0" smtClean="0"/>
          </a:p>
          <a:p>
            <a:r>
              <a:rPr lang="ru-RU" sz="3200" b="1" dirty="0" smtClean="0"/>
              <a:t>тики </a:t>
            </a:r>
            <a:r>
              <a:rPr lang="ru-RU" sz="3200" b="1" dirty="0"/>
              <a:t>– 11%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423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10284" y="1556792"/>
            <a:ext cx="1898106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-13041"/>
            <a:ext cx="9144000" cy="666936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Эпидемиологические исследования, проведённые в </a:t>
            </a:r>
            <a:r>
              <a:rPr lang="ru-RU" sz="2400" b="1" dirty="0" smtClean="0">
                <a:solidFill>
                  <a:srgbClr val="C00000"/>
                </a:solidFill>
              </a:rPr>
              <a:t>разных странах </a:t>
            </a:r>
            <a:r>
              <a:rPr lang="ru-RU" sz="2400" b="1" dirty="0">
                <a:solidFill>
                  <a:srgbClr val="C00000"/>
                </a:solidFill>
              </a:rPr>
              <a:t>мира,  свидетельствуют, что синдром дефицита внимания с гиперактивностью (СДВГ), относится к числу наиболее распространенных болезней у </a:t>
            </a:r>
            <a:r>
              <a:rPr lang="ru-RU" sz="2400" b="1" dirty="0" smtClean="0">
                <a:solidFill>
                  <a:srgbClr val="C00000"/>
                </a:solidFill>
              </a:rPr>
              <a:t>детей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0B4755"/>
                </a:solidFill>
              </a:rPr>
              <a:t>ВАРИАБЕЛЬНОСТЬ ДАННЫХ ПО РАСПРОСТРАНЁННОСТИ СДВГ: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в </a:t>
            </a:r>
            <a:r>
              <a:rPr lang="ru-RU" sz="2800" dirty="0">
                <a:solidFill>
                  <a:srgbClr val="FF0000"/>
                </a:solidFill>
              </a:rPr>
              <a:t>США эти цифры колеблются от 4 до 20%,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в Великобритании - 1-3% 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Германии - 9-18%,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Италии - </a:t>
            </a:r>
            <a:r>
              <a:rPr lang="ru-RU" sz="2800" dirty="0" smtClean="0">
                <a:solidFill>
                  <a:srgbClr val="FF0000"/>
                </a:solidFill>
              </a:rPr>
              <a:t>3-10 %, </a:t>
            </a:r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Чехословакии - 2-12%,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Китае - 1-13%,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Австралии – 7 – 10%,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в России  -от 4 </a:t>
            </a:r>
            <a:r>
              <a:rPr lang="ru-RU" sz="2800" dirty="0" smtClean="0">
                <a:solidFill>
                  <a:srgbClr val="FF0000"/>
                </a:solidFill>
              </a:rPr>
              <a:t>%  </a:t>
            </a:r>
            <a:r>
              <a:rPr lang="ru-RU" sz="2800" dirty="0">
                <a:solidFill>
                  <a:srgbClr val="FF0000"/>
                </a:solidFill>
              </a:rPr>
              <a:t>до </a:t>
            </a:r>
            <a:r>
              <a:rPr lang="ru-RU" sz="2800" dirty="0" smtClean="0">
                <a:solidFill>
                  <a:srgbClr val="FF0000"/>
                </a:solidFill>
              </a:rPr>
              <a:t>21%</a:t>
            </a:r>
            <a:endParaRPr lang="ru-RU" sz="2800" dirty="0">
              <a:solidFill>
                <a:srgbClr val="FF0000"/>
              </a:solidFill>
            </a:endParaRP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  <a:p>
            <a:pPr algn="ctr"/>
            <a:endParaRPr lang="ru-RU" sz="2000" b="1" dirty="0">
              <a:solidFill>
                <a:srgbClr val="0B47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1594</Words>
  <Application>Microsoft Office PowerPoint</Application>
  <PresentationFormat>Экран (4:3)</PresentationFormat>
  <Paragraphs>194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2_Тема Office</vt:lpstr>
      <vt:lpstr>ДЕПАРТАМЕНТ ОБРАЗОВАНИЯ И НАУКИ КЕМЕРОВСКОЙ ОБЛАСТИ ГОО   КУЗБАССКИЙ РЕГИОНАЛЬНЫЙ ЦЕНТР ПСИХОЛОГО-ПЕДАГОГИЧЕСКОЙ, МЕДИЦИНСКОЙ И СОЦИАЛЬНОЙ ПОМОЩИ «ЗДОРОВЬЕ И РАЗВИТИЕ ЛИЧНОСТИ»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111</cp:revision>
  <dcterms:created xsi:type="dcterms:W3CDTF">2016-10-27T07:30:54Z</dcterms:created>
  <dcterms:modified xsi:type="dcterms:W3CDTF">2019-03-27T00:45:02Z</dcterms:modified>
</cp:coreProperties>
</file>