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8" r:id="rId2"/>
    <p:sldId id="333" r:id="rId3"/>
    <p:sldId id="338" r:id="rId4"/>
    <p:sldId id="334" r:id="rId5"/>
    <p:sldId id="339" r:id="rId6"/>
    <p:sldId id="326" r:id="rId7"/>
    <p:sldId id="341" r:id="rId8"/>
    <p:sldId id="336" r:id="rId9"/>
    <p:sldId id="342" r:id="rId10"/>
    <p:sldId id="343" r:id="rId11"/>
  </p:sldIdLst>
  <p:sldSz cx="10693400" cy="7562850"/>
  <p:notesSz cx="9926638" cy="6797675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78" d="100"/>
          <a:sy n="78" d="100"/>
        </p:scale>
        <p:origin x="-1080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83494" tIns="41747" rIns="83494" bIns="41747" rtlCol="0"/>
          <a:lstStyle>
            <a:lvl1pPr algn="l" defTabSz="913874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0538" cy="339725"/>
          </a:xfrm>
          <a:prstGeom prst="rect">
            <a:avLst/>
          </a:prstGeom>
        </p:spPr>
        <p:txBody>
          <a:bodyPr vert="horz" lIns="83494" tIns="41747" rIns="83494" bIns="41747" rtlCol="0"/>
          <a:lstStyle>
            <a:lvl1pPr algn="r" defTabSz="913874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DD12742E-6C58-4E8E-BABE-46A12A9CAC98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494" tIns="41747" rIns="83494" bIns="4174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28975"/>
            <a:ext cx="7939088" cy="3059113"/>
          </a:xfrm>
          <a:prstGeom prst="rect">
            <a:avLst/>
          </a:prstGeom>
        </p:spPr>
        <p:txBody>
          <a:bodyPr vert="horz" lIns="83494" tIns="41747" rIns="83494" bIns="4174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83494" tIns="41747" rIns="83494" bIns="41747" rtlCol="0" anchor="b"/>
          <a:lstStyle>
            <a:lvl1pPr algn="l" defTabSz="913874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0538" cy="339725"/>
          </a:xfrm>
          <a:prstGeom prst="rect">
            <a:avLst/>
          </a:prstGeom>
        </p:spPr>
        <p:txBody>
          <a:bodyPr vert="horz" lIns="83494" tIns="41747" rIns="83494" bIns="41747" rtlCol="0" anchor="b"/>
          <a:lstStyle>
            <a:lvl1pPr algn="r" defTabSz="913874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F68339C7-5945-4D35-B09E-9719CE7E5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9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4683" algn="l" defTabSz="9138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1617" algn="l" defTabSz="9138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8560" algn="l" defTabSz="9138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5495" algn="l" defTabSz="9138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6" y="2344487"/>
            <a:ext cx="9089390" cy="461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1" y="4235209"/>
            <a:ext cx="748538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36F6E-53AE-424D-A941-458E07D7173F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7BE0-E6D3-4D4C-AB73-D9ECAC69B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633" y="236809"/>
            <a:ext cx="7588250" cy="446276"/>
          </a:xfrm>
        </p:spPr>
        <p:txBody>
          <a:bodyPr/>
          <a:lstStyle>
            <a:lvl1pPr>
              <a:defRPr sz="2900" b="0" i="0">
                <a:solidFill>
                  <a:srgbClr val="1D4E9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8A07-9747-4B5B-81CF-CCF4716F1E38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DEFA-1876-4BB1-9CB3-DED6B3F20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/>
        </p:nvSpPr>
        <p:spPr>
          <a:xfrm>
            <a:off x="0" y="3854450"/>
            <a:ext cx="10682288" cy="370522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k object 17"/>
          <p:cNvSpPr/>
          <p:nvPr/>
        </p:nvSpPr>
        <p:spPr>
          <a:xfrm>
            <a:off x="9423400" y="6503988"/>
            <a:ext cx="908050" cy="69532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633" y="236809"/>
            <a:ext cx="7588250" cy="446276"/>
          </a:xfrm>
        </p:spPr>
        <p:txBody>
          <a:bodyPr/>
          <a:lstStyle>
            <a:lvl1pPr>
              <a:defRPr sz="2900" b="0" i="0">
                <a:solidFill>
                  <a:srgbClr val="1D4E9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1" y="1739469"/>
            <a:ext cx="465162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2" y="1739469"/>
            <a:ext cx="465162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38FE1A-E183-4B65-AC83-CE1989403889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EACD-4560-4510-ABCD-C2A562EA6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1588"/>
            <a:ext cx="3922713" cy="755808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8996363" y="96838"/>
            <a:ext cx="1406525" cy="15176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1890713" y="3752850"/>
            <a:ext cx="8801100" cy="380682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k object 19"/>
          <p:cNvSpPr/>
          <p:nvPr/>
        </p:nvSpPr>
        <p:spPr>
          <a:xfrm>
            <a:off x="8747125" y="5984875"/>
            <a:ext cx="1584325" cy="1214438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633" y="236809"/>
            <a:ext cx="7588250" cy="446276"/>
          </a:xfrm>
        </p:spPr>
        <p:txBody>
          <a:bodyPr/>
          <a:lstStyle>
            <a:lvl1pPr>
              <a:defRPr sz="2900" b="0" i="0">
                <a:solidFill>
                  <a:srgbClr val="1D4E9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7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FEE5CD-60BA-42E2-9195-1259C2920DAD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9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9FAAC-A241-42BF-9F86-F028D3B79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5292725"/>
            <a:ext cx="9431338" cy="1549400"/>
          </a:xfrm>
          <a:custGeom>
            <a:avLst/>
            <a:gdLst/>
            <a:ahLst/>
            <a:cxnLst/>
            <a:rect l="l" t="t" r="r" b="b"/>
            <a:pathLst>
              <a:path w="9431020" h="1550034">
                <a:moveTo>
                  <a:pt x="0" y="0"/>
                </a:moveTo>
                <a:lnTo>
                  <a:pt x="0" y="1549405"/>
                </a:lnTo>
                <a:lnTo>
                  <a:pt x="9430844" y="1549405"/>
                </a:lnTo>
                <a:lnTo>
                  <a:pt x="8604046" y="63299"/>
                </a:lnTo>
                <a:lnTo>
                  <a:pt x="0" y="0"/>
                </a:lnTo>
                <a:close/>
              </a:path>
            </a:pathLst>
          </a:custGeom>
          <a:solidFill>
            <a:srgbClr val="BF2B22"/>
          </a:solid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7124700" y="1822450"/>
            <a:ext cx="3206750" cy="3208338"/>
          </a:xfrm>
          <a:custGeom>
            <a:avLst/>
            <a:gdLst/>
            <a:ahLst/>
            <a:cxnLst/>
            <a:rect l="l" t="t" r="r" b="b"/>
            <a:pathLst>
              <a:path w="3208020" h="3208654">
                <a:moveTo>
                  <a:pt x="1604016" y="0"/>
                </a:moveTo>
                <a:lnTo>
                  <a:pt x="1555865" y="708"/>
                </a:lnTo>
                <a:lnTo>
                  <a:pt x="1508067" y="2822"/>
                </a:lnTo>
                <a:lnTo>
                  <a:pt x="1460642" y="6320"/>
                </a:lnTo>
                <a:lnTo>
                  <a:pt x="1413608" y="11183"/>
                </a:lnTo>
                <a:lnTo>
                  <a:pt x="1366987" y="17391"/>
                </a:lnTo>
                <a:lnTo>
                  <a:pt x="1320797" y="24924"/>
                </a:lnTo>
                <a:lnTo>
                  <a:pt x="1275060" y="33763"/>
                </a:lnTo>
                <a:lnTo>
                  <a:pt x="1229794" y="43887"/>
                </a:lnTo>
                <a:lnTo>
                  <a:pt x="1185019" y="55277"/>
                </a:lnTo>
                <a:lnTo>
                  <a:pt x="1140756" y="67912"/>
                </a:lnTo>
                <a:lnTo>
                  <a:pt x="1097024" y="81774"/>
                </a:lnTo>
                <a:lnTo>
                  <a:pt x="1053843" y="96841"/>
                </a:lnTo>
                <a:lnTo>
                  <a:pt x="1011233" y="113095"/>
                </a:lnTo>
                <a:lnTo>
                  <a:pt x="969213" y="130515"/>
                </a:lnTo>
                <a:lnTo>
                  <a:pt x="927804" y="149081"/>
                </a:lnTo>
                <a:lnTo>
                  <a:pt x="887026" y="168775"/>
                </a:lnTo>
                <a:lnTo>
                  <a:pt x="846898" y="189575"/>
                </a:lnTo>
                <a:lnTo>
                  <a:pt x="807440" y="211462"/>
                </a:lnTo>
                <a:lnTo>
                  <a:pt x="768672" y="234416"/>
                </a:lnTo>
                <a:lnTo>
                  <a:pt x="730614" y="258417"/>
                </a:lnTo>
                <a:lnTo>
                  <a:pt x="693285" y="283446"/>
                </a:lnTo>
                <a:lnTo>
                  <a:pt x="656706" y="309483"/>
                </a:lnTo>
                <a:lnTo>
                  <a:pt x="620896" y="336507"/>
                </a:lnTo>
                <a:lnTo>
                  <a:pt x="585876" y="364499"/>
                </a:lnTo>
                <a:lnTo>
                  <a:pt x="551665" y="393439"/>
                </a:lnTo>
                <a:lnTo>
                  <a:pt x="518282" y="423307"/>
                </a:lnTo>
                <a:lnTo>
                  <a:pt x="485748" y="454084"/>
                </a:lnTo>
                <a:lnTo>
                  <a:pt x="454083" y="485749"/>
                </a:lnTo>
                <a:lnTo>
                  <a:pt x="423307" y="518282"/>
                </a:lnTo>
                <a:lnTo>
                  <a:pt x="393439" y="551665"/>
                </a:lnTo>
                <a:lnTo>
                  <a:pt x="364499" y="585876"/>
                </a:lnTo>
                <a:lnTo>
                  <a:pt x="336507" y="620897"/>
                </a:lnTo>
                <a:lnTo>
                  <a:pt x="309482" y="656706"/>
                </a:lnTo>
                <a:lnTo>
                  <a:pt x="283446" y="693286"/>
                </a:lnTo>
                <a:lnTo>
                  <a:pt x="258417" y="730614"/>
                </a:lnTo>
                <a:lnTo>
                  <a:pt x="234416" y="768672"/>
                </a:lnTo>
                <a:lnTo>
                  <a:pt x="211462" y="807441"/>
                </a:lnTo>
                <a:lnTo>
                  <a:pt x="189575" y="846899"/>
                </a:lnTo>
                <a:lnTo>
                  <a:pt x="168775" y="887027"/>
                </a:lnTo>
                <a:lnTo>
                  <a:pt x="149081" y="927805"/>
                </a:lnTo>
                <a:lnTo>
                  <a:pt x="130515" y="969214"/>
                </a:lnTo>
                <a:lnTo>
                  <a:pt x="113095" y="1011234"/>
                </a:lnTo>
                <a:lnTo>
                  <a:pt x="96841" y="1053844"/>
                </a:lnTo>
                <a:lnTo>
                  <a:pt x="81774" y="1097025"/>
                </a:lnTo>
                <a:lnTo>
                  <a:pt x="67912" y="1140757"/>
                </a:lnTo>
                <a:lnTo>
                  <a:pt x="55277" y="1185021"/>
                </a:lnTo>
                <a:lnTo>
                  <a:pt x="43887" y="1229795"/>
                </a:lnTo>
                <a:lnTo>
                  <a:pt x="33763" y="1275061"/>
                </a:lnTo>
                <a:lnTo>
                  <a:pt x="24924" y="1320799"/>
                </a:lnTo>
                <a:lnTo>
                  <a:pt x="17391" y="1366989"/>
                </a:lnTo>
                <a:lnTo>
                  <a:pt x="11183" y="1413610"/>
                </a:lnTo>
                <a:lnTo>
                  <a:pt x="6320" y="1460644"/>
                </a:lnTo>
                <a:lnTo>
                  <a:pt x="2822" y="1508070"/>
                </a:lnTo>
                <a:lnTo>
                  <a:pt x="708" y="1555868"/>
                </a:lnTo>
                <a:lnTo>
                  <a:pt x="0" y="1604018"/>
                </a:lnTo>
                <a:lnTo>
                  <a:pt x="708" y="1652169"/>
                </a:lnTo>
                <a:lnTo>
                  <a:pt x="2822" y="1699968"/>
                </a:lnTo>
                <a:lnTo>
                  <a:pt x="6320" y="1747394"/>
                </a:lnTo>
                <a:lnTo>
                  <a:pt x="11183" y="1794428"/>
                </a:lnTo>
                <a:lnTo>
                  <a:pt x="17391" y="1841050"/>
                </a:lnTo>
                <a:lnTo>
                  <a:pt x="24924" y="1887240"/>
                </a:lnTo>
                <a:lnTo>
                  <a:pt x="33763" y="1932979"/>
                </a:lnTo>
                <a:lnTo>
                  <a:pt x="43887" y="1978245"/>
                </a:lnTo>
                <a:lnTo>
                  <a:pt x="55277" y="2023021"/>
                </a:lnTo>
                <a:lnTo>
                  <a:pt x="67912" y="2067285"/>
                </a:lnTo>
                <a:lnTo>
                  <a:pt x="81774" y="2111018"/>
                </a:lnTo>
                <a:lnTo>
                  <a:pt x="96841" y="2154200"/>
                </a:lnTo>
                <a:lnTo>
                  <a:pt x="113095" y="2196811"/>
                </a:lnTo>
                <a:lnTo>
                  <a:pt x="130515" y="2238831"/>
                </a:lnTo>
                <a:lnTo>
                  <a:pt x="149081" y="2280241"/>
                </a:lnTo>
                <a:lnTo>
                  <a:pt x="168775" y="2321021"/>
                </a:lnTo>
                <a:lnTo>
                  <a:pt x="189575" y="2361150"/>
                </a:lnTo>
                <a:lnTo>
                  <a:pt x="211462" y="2400609"/>
                </a:lnTo>
                <a:lnTo>
                  <a:pt x="234416" y="2439378"/>
                </a:lnTo>
                <a:lnTo>
                  <a:pt x="258417" y="2477438"/>
                </a:lnTo>
                <a:lnTo>
                  <a:pt x="283446" y="2514767"/>
                </a:lnTo>
                <a:lnTo>
                  <a:pt x="309482" y="2551348"/>
                </a:lnTo>
                <a:lnTo>
                  <a:pt x="336507" y="2587158"/>
                </a:lnTo>
                <a:lnTo>
                  <a:pt x="364499" y="2622180"/>
                </a:lnTo>
                <a:lnTo>
                  <a:pt x="393439" y="2656393"/>
                </a:lnTo>
                <a:lnTo>
                  <a:pt x="423307" y="2689776"/>
                </a:lnTo>
                <a:lnTo>
                  <a:pt x="454083" y="2722311"/>
                </a:lnTo>
                <a:lnTo>
                  <a:pt x="485748" y="2753977"/>
                </a:lnTo>
                <a:lnTo>
                  <a:pt x="518282" y="2784755"/>
                </a:lnTo>
                <a:lnTo>
                  <a:pt x="551665" y="2814624"/>
                </a:lnTo>
                <a:lnTo>
                  <a:pt x="585876" y="2843566"/>
                </a:lnTo>
                <a:lnTo>
                  <a:pt x="620896" y="2871559"/>
                </a:lnTo>
                <a:lnTo>
                  <a:pt x="656706" y="2898584"/>
                </a:lnTo>
                <a:lnTo>
                  <a:pt x="693285" y="2924622"/>
                </a:lnTo>
                <a:lnTo>
                  <a:pt x="730614" y="2949651"/>
                </a:lnTo>
                <a:lnTo>
                  <a:pt x="768672" y="2973654"/>
                </a:lnTo>
                <a:lnTo>
                  <a:pt x="807440" y="2996609"/>
                </a:lnTo>
                <a:lnTo>
                  <a:pt x="846898" y="3018497"/>
                </a:lnTo>
                <a:lnTo>
                  <a:pt x="887026" y="3039298"/>
                </a:lnTo>
                <a:lnTo>
                  <a:pt x="927804" y="3058992"/>
                </a:lnTo>
                <a:lnTo>
                  <a:pt x="969213" y="3077560"/>
                </a:lnTo>
                <a:lnTo>
                  <a:pt x="1011233" y="3094981"/>
                </a:lnTo>
                <a:lnTo>
                  <a:pt x="1053843" y="3111235"/>
                </a:lnTo>
                <a:lnTo>
                  <a:pt x="1097024" y="3126303"/>
                </a:lnTo>
                <a:lnTo>
                  <a:pt x="1140756" y="3140165"/>
                </a:lnTo>
                <a:lnTo>
                  <a:pt x="1185019" y="3152801"/>
                </a:lnTo>
                <a:lnTo>
                  <a:pt x="1229794" y="3164192"/>
                </a:lnTo>
                <a:lnTo>
                  <a:pt x="1275060" y="3174316"/>
                </a:lnTo>
                <a:lnTo>
                  <a:pt x="1320797" y="3183155"/>
                </a:lnTo>
                <a:lnTo>
                  <a:pt x="1366987" y="3190689"/>
                </a:lnTo>
                <a:lnTo>
                  <a:pt x="1413608" y="3196897"/>
                </a:lnTo>
                <a:lnTo>
                  <a:pt x="1460642" y="3201761"/>
                </a:lnTo>
                <a:lnTo>
                  <a:pt x="1508067" y="3205259"/>
                </a:lnTo>
                <a:lnTo>
                  <a:pt x="1555865" y="3207373"/>
                </a:lnTo>
                <a:lnTo>
                  <a:pt x="1604016" y="3208082"/>
                </a:lnTo>
                <a:lnTo>
                  <a:pt x="1652169" y="3207373"/>
                </a:lnTo>
                <a:lnTo>
                  <a:pt x="1699969" y="3205259"/>
                </a:lnTo>
                <a:lnTo>
                  <a:pt x="1747397" y="3201761"/>
                </a:lnTo>
                <a:lnTo>
                  <a:pt x="1794432" y="3196897"/>
                </a:lnTo>
                <a:lnTo>
                  <a:pt x="1841055" y="3190689"/>
                </a:lnTo>
                <a:lnTo>
                  <a:pt x="1887246" y="3183155"/>
                </a:lnTo>
                <a:lnTo>
                  <a:pt x="1932985" y="3174316"/>
                </a:lnTo>
                <a:lnTo>
                  <a:pt x="1978252" y="3164192"/>
                </a:lnTo>
                <a:lnTo>
                  <a:pt x="2023027" y="3152801"/>
                </a:lnTo>
                <a:lnTo>
                  <a:pt x="2067290" y="3140165"/>
                </a:lnTo>
                <a:lnTo>
                  <a:pt x="2111023" y="3126303"/>
                </a:lnTo>
                <a:lnTo>
                  <a:pt x="2154204" y="3111235"/>
                </a:lnTo>
                <a:lnTo>
                  <a:pt x="2196814" y="3094981"/>
                </a:lnTo>
                <a:lnTo>
                  <a:pt x="2238833" y="3077560"/>
                </a:lnTo>
                <a:lnTo>
                  <a:pt x="2280241" y="3058992"/>
                </a:lnTo>
                <a:lnTo>
                  <a:pt x="2321019" y="3039298"/>
                </a:lnTo>
                <a:lnTo>
                  <a:pt x="2361147" y="3018497"/>
                </a:lnTo>
                <a:lnTo>
                  <a:pt x="2400604" y="2996609"/>
                </a:lnTo>
                <a:lnTo>
                  <a:pt x="2439371" y="2973654"/>
                </a:lnTo>
                <a:lnTo>
                  <a:pt x="2477428" y="2949651"/>
                </a:lnTo>
                <a:lnTo>
                  <a:pt x="2514755" y="2924622"/>
                </a:lnTo>
                <a:lnTo>
                  <a:pt x="2551333" y="2898584"/>
                </a:lnTo>
                <a:lnTo>
                  <a:pt x="2587141" y="2871559"/>
                </a:lnTo>
                <a:lnTo>
                  <a:pt x="2622160" y="2843566"/>
                </a:lnTo>
                <a:lnTo>
                  <a:pt x="2656370" y="2814624"/>
                </a:lnTo>
                <a:lnTo>
                  <a:pt x="2689750" y="2784755"/>
                </a:lnTo>
                <a:lnTo>
                  <a:pt x="2722282" y="2753977"/>
                </a:lnTo>
                <a:lnTo>
                  <a:pt x="2753946" y="2722311"/>
                </a:lnTo>
                <a:lnTo>
                  <a:pt x="2784720" y="2689776"/>
                </a:lnTo>
                <a:lnTo>
                  <a:pt x="2814587" y="2656393"/>
                </a:lnTo>
                <a:lnTo>
                  <a:pt x="2843525" y="2622180"/>
                </a:lnTo>
                <a:lnTo>
                  <a:pt x="2871515" y="2587158"/>
                </a:lnTo>
                <a:lnTo>
                  <a:pt x="2898537" y="2551348"/>
                </a:lnTo>
                <a:lnTo>
                  <a:pt x="2924572" y="2514767"/>
                </a:lnTo>
                <a:lnTo>
                  <a:pt x="2949599" y="2477438"/>
                </a:lnTo>
                <a:lnTo>
                  <a:pt x="2973598" y="2439378"/>
                </a:lnTo>
                <a:lnTo>
                  <a:pt x="2996550" y="2400609"/>
                </a:lnTo>
                <a:lnTo>
                  <a:pt x="3018436" y="2361150"/>
                </a:lnTo>
                <a:lnTo>
                  <a:pt x="3039234" y="2321021"/>
                </a:lnTo>
                <a:lnTo>
                  <a:pt x="3058925" y="2280241"/>
                </a:lnTo>
                <a:lnTo>
                  <a:pt x="3077490" y="2238831"/>
                </a:lnTo>
                <a:lnTo>
                  <a:pt x="3094908" y="2196811"/>
                </a:lnTo>
                <a:lnTo>
                  <a:pt x="3111160" y="2154200"/>
                </a:lnTo>
                <a:lnTo>
                  <a:pt x="3126226" y="2111018"/>
                </a:lnTo>
                <a:lnTo>
                  <a:pt x="3140086" y="2067285"/>
                </a:lnTo>
                <a:lnTo>
                  <a:pt x="3152721" y="2023021"/>
                </a:lnTo>
                <a:lnTo>
                  <a:pt x="3164109" y="1978245"/>
                </a:lnTo>
                <a:lnTo>
                  <a:pt x="3174232" y="1932979"/>
                </a:lnTo>
                <a:lnTo>
                  <a:pt x="3183069" y="1887240"/>
                </a:lnTo>
                <a:lnTo>
                  <a:pt x="3190602" y="1841050"/>
                </a:lnTo>
                <a:lnTo>
                  <a:pt x="3196809" y="1794428"/>
                </a:lnTo>
                <a:lnTo>
                  <a:pt x="3201672" y="1747394"/>
                </a:lnTo>
                <a:lnTo>
                  <a:pt x="3205170" y="1699968"/>
                </a:lnTo>
                <a:lnTo>
                  <a:pt x="3207283" y="1652169"/>
                </a:lnTo>
                <a:lnTo>
                  <a:pt x="3207992" y="1604018"/>
                </a:lnTo>
                <a:lnTo>
                  <a:pt x="3207283" y="1555868"/>
                </a:lnTo>
                <a:lnTo>
                  <a:pt x="3205170" y="1508070"/>
                </a:lnTo>
                <a:lnTo>
                  <a:pt x="3201672" y="1460644"/>
                </a:lnTo>
                <a:lnTo>
                  <a:pt x="3196809" y="1413610"/>
                </a:lnTo>
                <a:lnTo>
                  <a:pt x="3190602" y="1366989"/>
                </a:lnTo>
                <a:lnTo>
                  <a:pt x="3183069" y="1320799"/>
                </a:lnTo>
                <a:lnTo>
                  <a:pt x="3174232" y="1275061"/>
                </a:lnTo>
                <a:lnTo>
                  <a:pt x="3164109" y="1229795"/>
                </a:lnTo>
                <a:lnTo>
                  <a:pt x="3152721" y="1185021"/>
                </a:lnTo>
                <a:lnTo>
                  <a:pt x="3140086" y="1140757"/>
                </a:lnTo>
                <a:lnTo>
                  <a:pt x="3126226" y="1097025"/>
                </a:lnTo>
                <a:lnTo>
                  <a:pt x="3111160" y="1053844"/>
                </a:lnTo>
                <a:lnTo>
                  <a:pt x="3094908" y="1011234"/>
                </a:lnTo>
                <a:lnTo>
                  <a:pt x="3077490" y="969214"/>
                </a:lnTo>
                <a:lnTo>
                  <a:pt x="3058925" y="927805"/>
                </a:lnTo>
                <a:lnTo>
                  <a:pt x="3039234" y="887027"/>
                </a:lnTo>
                <a:lnTo>
                  <a:pt x="3018436" y="846899"/>
                </a:lnTo>
                <a:lnTo>
                  <a:pt x="2996550" y="807441"/>
                </a:lnTo>
                <a:lnTo>
                  <a:pt x="2973598" y="768672"/>
                </a:lnTo>
                <a:lnTo>
                  <a:pt x="2949599" y="730614"/>
                </a:lnTo>
                <a:lnTo>
                  <a:pt x="2924572" y="693286"/>
                </a:lnTo>
                <a:lnTo>
                  <a:pt x="2898537" y="656706"/>
                </a:lnTo>
                <a:lnTo>
                  <a:pt x="2871515" y="620897"/>
                </a:lnTo>
                <a:lnTo>
                  <a:pt x="2843525" y="585876"/>
                </a:lnTo>
                <a:lnTo>
                  <a:pt x="2814587" y="551665"/>
                </a:lnTo>
                <a:lnTo>
                  <a:pt x="2784720" y="518282"/>
                </a:lnTo>
                <a:lnTo>
                  <a:pt x="2753946" y="485749"/>
                </a:lnTo>
                <a:lnTo>
                  <a:pt x="2722282" y="454084"/>
                </a:lnTo>
                <a:lnTo>
                  <a:pt x="2689750" y="423307"/>
                </a:lnTo>
                <a:lnTo>
                  <a:pt x="2656370" y="393439"/>
                </a:lnTo>
                <a:lnTo>
                  <a:pt x="2622160" y="364499"/>
                </a:lnTo>
                <a:lnTo>
                  <a:pt x="2587141" y="336507"/>
                </a:lnTo>
                <a:lnTo>
                  <a:pt x="2551333" y="309483"/>
                </a:lnTo>
                <a:lnTo>
                  <a:pt x="2514755" y="283446"/>
                </a:lnTo>
                <a:lnTo>
                  <a:pt x="2477428" y="258417"/>
                </a:lnTo>
                <a:lnTo>
                  <a:pt x="2439371" y="234416"/>
                </a:lnTo>
                <a:lnTo>
                  <a:pt x="2400604" y="211462"/>
                </a:lnTo>
                <a:lnTo>
                  <a:pt x="2361147" y="189575"/>
                </a:lnTo>
                <a:lnTo>
                  <a:pt x="2321019" y="168775"/>
                </a:lnTo>
                <a:lnTo>
                  <a:pt x="2280241" y="149081"/>
                </a:lnTo>
                <a:lnTo>
                  <a:pt x="2238833" y="130515"/>
                </a:lnTo>
                <a:lnTo>
                  <a:pt x="2196814" y="113095"/>
                </a:lnTo>
                <a:lnTo>
                  <a:pt x="2154204" y="96841"/>
                </a:lnTo>
                <a:lnTo>
                  <a:pt x="2111023" y="81774"/>
                </a:lnTo>
                <a:lnTo>
                  <a:pt x="2067290" y="67912"/>
                </a:lnTo>
                <a:lnTo>
                  <a:pt x="2023027" y="55277"/>
                </a:lnTo>
                <a:lnTo>
                  <a:pt x="1978252" y="43887"/>
                </a:lnTo>
                <a:lnTo>
                  <a:pt x="1932985" y="33763"/>
                </a:lnTo>
                <a:lnTo>
                  <a:pt x="1887246" y="24924"/>
                </a:lnTo>
                <a:lnTo>
                  <a:pt x="1841055" y="17391"/>
                </a:lnTo>
                <a:lnTo>
                  <a:pt x="1794432" y="11183"/>
                </a:lnTo>
                <a:lnTo>
                  <a:pt x="1747397" y="6320"/>
                </a:lnTo>
                <a:lnTo>
                  <a:pt x="1699969" y="2822"/>
                </a:lnTo>
                <a:lnTo>
                  <a:pt x="1652169" y="708"/>
                </a:lnTo>
                <a:lnTo>
                  <a:pt x="1604016" y="0"/>
                </a:lnTo>
                <a:close/>
              </a:path>
            </a:pathLst>
          </a:custGeom>
          <a:solidFill>
            <a:srgbClr val="75B8D3"/>
          </a:solid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bk object 18"/>
          <p:cNvSpPr/>
          <p:nvPr/>
        </p:nvSpPr>
        <p:spPr>
          <a:xfrm>
            <a:off x="6680200" y="1588"/>
            <a:ext cx="4011613" cy="755808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bk object 19"/>
          <p:cNvSpPr/>
          <p:nvPr/>
        </p:nvSpPr>
        <p:spPr>
          <a:xfrm>
            <a:off x="9423400" y="360363"/>
            <a:ext cx="908050" cy="69691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BB0270-9507-4BC2-BB56-92A33F468621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8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B0A6-CC56-4B8C-8E04-A88327444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9389"/>
            <a:ext cx="9089390" cy="4616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5617"/>
            <a:ext cx="748538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4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1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9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87C7-A6C6-4DDA-8D09-96DB98ED7297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5438" y="7146925"/>
            <a:ext cx="223837" cy="212725"/>
          </a:xfrm>
        </p:spPr>
        <p:txBody>
          <a:bodyPr/>
          <a:lstStyle>
            <a:lvl1pPr defTabSz="91387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1D52E1B8-317C-45B4-872A-4223FF8C2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34C53-24B5-4F20-9F4A-315C5A94531C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9DE6-C8A2-499F-90DF-972FE75ED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320675" y="236538"/>
            <a:ext cx="7588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541338" y="1900238"/>
            <a:ext cx="9610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375" y="7034213"/>
            <a:ext cx="3422650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8" y="7034213"/>
            <a:ext cx="2459037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1FCC28-2F04-4BDE-9C67-9F845F1FF629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5438" y="7146925"/>
            <a:ext cx="223837" cy="2095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1650"/>
              </a:lnSpc>
              <a:defRPr sz="1400">
                <a:solidFill>
                  <a:srgbClr val="1D4E9E"/>
                </a:solidFill>
              </a:defRPr>
            </a:lvl1pPr>
          </a:lstStyle>
          <a:p>
            <a:pPr>
              <a:defRPr/>
            </a:pPr>
            <a:fld id="{BC75CC6F-3850-4842-98D5-1BB915535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0013" indent="158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7213" indent="158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4812">
        <a:defRPr>
          <a:latin typeface="+mn-lt"/>
          <a:ea typeface="+mn-ea"/>
          <a:cs typeface="+mn-cs"/>
        </a:defRPr>
      </a:lvl6pPr>
      <a:lvl7pPr marL="2741772">
        <a:defRPr>
          <a:latin typeface="+mn-lt"/>
          <a:ea typeface="+mn-ea"/>
          <a:cs typeface="+mn-cs"/>
        </a:defRPr>
      </a:lvl7pPr>
      <a:lvl8pPr marL="3198740">
        <a:defRPr>
          <a:latin typeface="+mn-lt"/>
          <a:ea typeface="+mn-ea"/>
          <a:cs typeface="+mn-cs"/>
        </a:defRPr>
      </a:lvl8pPr>
      <a:lvl9pPr marL="365570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64">
        <a:defRPr>
          <a:latin typeface="+mn-lt"/>
          <a:ea typeface="+mn-ea"/>
          <a:cs typeface="+mn-cs"/>
        </a:defRPr>
      </a:lvl2pPr>
      <a:lvl3pPr marL="913926">
        <a:defRPr>
          <a:latin typeface="+mn-lt"/>
          <a:ea typeface="+mn-ea"/>
          <a:cs typeface="+mn-cs"/>
        </a:defRPr>
      </a:lvl3pPr>
      <a:lvl4pPr marL="1370889">
        <a:defRPr>
          <a:latin typeface="+mn-lt"/>
          <a:ea typeface="+mn-ea"/>
          <a:cs typeface="+mn-cs"/>
        </a:defRPr>
      </a:lvl4pPr>
      <a:lvl5pPr marL="1827850">
        <a:defRPr>
          <a:latin typeface="+mn-lt"/>
          <a:ea typeface="+mn-ea"/>
          <a:cs typeface="+mn-cs"/>
        </a:defRPr>
      </a:lvl5pPr>
      <a:lvl6pPr marL="2284812">
        <a:defRPr>
          <a:latin typeface="+mn-lt"/>
          <a:ea typeface="+mn-ea"/>
          <a:cs typeface="+mn-cs"/>
        </a:defRPr>
      </a:lvl6pPr>
      <a:lvl7pPr marL="2741772">
        <a:defRPr>
          <a:latin typeface="+mn-lt"/>
          <a:ea typeface="+mn-ea"/>
          <a:cs typeface="+mn-cs"/>
        </a:defRPr>
      </a:lvl7pPr>
      <a:lvl8pPr marL="3198740">
        <a:defRPr>
          <a:latin typeface="+mn-lt"/>
          <a:ea typeface="+mn-ea"/>
          <a:cs typeface="+mn-cs"/>
        </a:defRPr>
      </a:lvl8pPr>
      <a:lvl9pPr marL="365570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6364"/>
            <a:ext cx="10693400" cy="660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4"/>
          <p:cNvSpPr txBox="1">
            <a:spLocks noChangeArrowheads="1"/>
          </p:cNvSpPr>
          <p:nvPr/>
        </p:nvSpPr>
        <p:spPr bwMode="auto">
          <a:xfrm>
            <a:off x="334963" y="1279525"/>
            <a:ext cx="81359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Организация инклюзивного образования 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общеобразовательных организациях Кузбасса </a:t>
            </a:r>
          </a:p>
          <a:p>
            <a:pPr algn="ctr"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условиях сетевого взаимодействия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7107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90" y="276225"/>
            <a:ext cx="9286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200025"/>
            <a:ext cx="9221787" cy="984885"/>
          </a:xfrm>
        </p:spPr>
        <p:txBody>
          <a:bodyPr/>
          <a:lstStyle/>
          <a:p>
            <a:pPr lvl="0" defTabSz="11679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2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мероприятия по развитию инклюзивного образования в 2020 году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683" y="1343025"/>
            <a:ext cx="9677400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3500" y="1724025"/>
            <a:ext cx="4620879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2398" y="5530426"/>
            <a:ext cx="4692802" cy="4074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59129" y="2139523"/>
            <a:ext cx="4340584" cy="5829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43587" y="3666369"/>
            <a:ext cx="4684713" cy="9590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08700" y="2984066"/>
            <a:ext cx="4291013" cy="6823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2312" y="2858603"/>
            <a:ext cx="4471987" cy="67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82904" y="4877700"/>
            <a:ext cx="4812071" cy="9956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0265" y="5937896"/>
            <a:ext cx="4840748" cy="992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43332" y="6729247"/>
            <a:ext cx="4729751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2400" dirty="0">
              <a:solidFill>
                <a:srgbClr val="1F497D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74699" y="4373776"/>
            <a:ext cx="4648200" cy="10078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4699" y="3570685"/>
            <a:ext cx="4566444" cy="7218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3" name="Google Shape;150;p16"/>
          <p:cNvSpPr txBox="1"/>
          <p:nvPr/>
        </p:nvSpPr>
        <p:spPr>
          <a:xfrm>
            <a:off x="393700" y="1472620"/>
            <a:ext cx="10006013" cy="5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r>
              <a:rPr lang="ru-RU" sz="2350" dirty="0">
                <a:solidFill>
                  <a:prstClr val="black"/>
                </a:solidFill>
              </a:rPr>
              <a:t>•</a:t>
            </a:r>
            <a:r>
              <a:rPr lang="ru-RU" sz="2350" b="1" dirty="0">
                <a:solidFill>
                  <a:prstClr val="black"/>
                </a:solidFill>
              </a:rPr>
              <a:t>	</a:t>
            </a:r>
            <a:r>
              <a:rPr lang="ru-RU" sz="2400" b="1" dirty="0">
                <a:solidFill>
                  <a:srgbClr val="002060"/>
                </a:solidFill>
              </a:rPr>
              <a:t>организовать зональные семинары на базе школ – лауреатов регионального этапа всероссийского конкурса «Лучшая инклюзивная школа» </a:t>
            </a: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endParaRPr lang="ru-RU" sz="800" b="1" dirty="0">
              <a:solidFill>
                <a:srgbClr val="002060"/>
              </a:solidFill>
            </a:endParaRPr>
          </a:p>
          <a:p>
            <a:pPr indent="92075" algn="just" defTabSz="266700"/>
            <a:r>
              <a:rPr lang="ru-RU" sz="2400" b="1" dirty="0">
                <a:solidFill>
                  <a:srgbClr val="002060"/>
                </a:solidFill>
              </a:rPr>
              <a:t>•	привлекать к разработке программ развития инклюзивных школ области членов регионального отделения </a:t>
            </a:r>
            <a:r>
              <a:rPr lang="ru-RU" sz="2400" b="1" dirty="0" smtClean="0">
                <a:solidFill>
                  <a:srgbClr val="002060"/>
                </a:solidFill>
              </a:rPr>
              <a:t>ВОРДИ</a:t>
            </a:r>
          </a:p>
          <a:p>
            <a:pPr indent="92075" algn="just" defTabSz="266700"/>
            <a:endParaRPr lang="ru-RU" sz="800" b="1" dirty="0" smtClean="0">
              <a:solidFill>
                <a:srgbClr val="002060"/>
              </a:solidFill>
            </a:endParaRPr>
          </a:p>
          <a:p>
            <a:pPr indent="92075" algn="just" defTabSz="2667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проработать вопрос по открытию к 1 сентября 2020 года ресурсных классов в инклюзивных школах</a:t>
            </a:r>
            <a:endParaRPr lang="ru-RU" sz="2400" b="1" dirty="0">
              <a:solidFill>
                <a:srgbClr val="002060"/>
              </a:solidFill>
            </a:endParaRPr>
          </a:p>
          <a:p>
            <a:pPr indent="92075" algn="just" defTabSz="266700"/>
            <a:endParaRPr lang="ru-RU" sz="800" b="1" dirty="0">
              <a:solidFill>
                <a:srgbClr val="002060"/>
              </a:solidFill>
            </a:endParaRP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•	  организовать работу по созданию ресурсных центров на базе отдельных общеобразовательных организаций, реализующих АООП (коррекционных)</a:t>
            </a: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endParaRPr lang="ru-RU" sz="800" b="1" dirty="0">
              <a:solidFill>
                <a:srgbClr val="002060"/>
              </a:solidFill>
            </a:endParaRP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endParaRPr lang="ru-RU" sz="800" b="1" dirty="0">
              <a:solidFill>
                <a:srgbClr val="002060"/>
              </a:solidFill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• центру инклюзивного образования разработать и начать реализацию плана работы  методических объединений узких специалистов в соответствии с запросом муниципалитетов  </a:t>
            </a: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endParaRPr lang="ru-RU" sz="2300" dirty="0">
              <a:solidFill>
                <a:srgbClr val="002060"/>
              </a:solidFill>
            </a:endParaRPr>
          </a:p>
          <a:p>
            <a:pPr indent="97200" algn="just">
              <a:spcBef>
                <a:spcPts val="0"/>
              </a:spcBef>
              <a:spcAft>
                <a:spcPts val="0"/>
              </a:spcAft>
            </a:pPr>
            <a:endParaRPr lang="ru-RU" sz="2350" dirty="0">
              <a:solidFill>
                <a:srgbClr val="002060"/>
              </a:solidFill>
            </a:endParaRPr>
          </a:p>
          <a:p>
            <a:pPr indent="97200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200025"/>
            <a:ext cx="9221787" cy="1292662"/>
          </a:xfrm>
        </p:spPr>
        <p:txBody>
          <a:bodyPr/>
          <a:lstStyle/>
          <a:p>
            <a:pPr lvl="0" defTabSz="11679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Региональный этап </a:t>
            </a:r>
            <a:br>
              <a:rPr lang="ru-RU" sz="2800" b="1" kern="12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b="1" kern="12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Всероссийского конкурса </a:t>
            </a:r>
            <a:br>
              <a:rPr lang="ru-RU" sz="2800" b="1" kern="12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b="1" kern="12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«Лучшая инклюзивная школа России»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22313" y="1560513"/>
            <a:ext cx="9677400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3500" y="1724025"/>
            <a:ext cx="4620879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2398" y="5530426"/>
            <a:ext cx="4692802" cy="4074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59129" y="2139523"/>
            <a:ext cx="4340584" cy="5829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43587" y="3666369"/>
            <a:ext cx="4684713" cy="9590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08700" y="2984066"/>
            <a:ext cx="4291013" cy="6823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2312" y="2858603"/>
            <a:ext cx="4471987" cy="67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82904" y="4877700"/>
            <a:ext cx="4812071" cy="9956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0265" y="5937896"/>
            <a:ext cx="4840748" cy="992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43332" y="6729247"/>
            <a:ext cx="4729751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2400" dirty="0">
              <a:solidFill>
                <a:srgbClr val="1F497D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74699" y="4373776"/>
            <a:ext cx="4648200" cy="10078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4699" y="3570685"/>
            <a:ext cx="4566444" cy="7218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3" name="Google Shape;150;p16"/>
          <p:cNvSpPr txBox="1"/>
          <p:nvPr/>
        </p:nvSpPr>
        <p:spPr>
          <a:xfrm>
            <a:off x="386992" y="1472620"/>
            <a:ext cx="10207983" cy="5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</a:rPr>
              <a:t>I место</a:t>
            </a:r>
            <a:endParaRPr lang="ru-RU" sz="2800" dirty="0">
              <a:solidFill>
                <a:prstClr val="black"/>
              </a:solidFill>
            </a:endParaRP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</a:rPr>
              <a:t>МАОУ «Средняя общеобразовательная школа № 110»  </a:t>
            </a: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</a:rPr>
              <a:t>г.  Новокузнецк, директор Васькова Анжелика Ивановна</a:t>
            </a: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</a:rPr>
              <a:t>МБОУ «Средняя общеобразовательная школа №1» г. Калтан, директор Петухова Лариса Анатольевна</a:t>
            </a: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II место</a:t>
            </a:r>
            <a:endParaRPr lang="ru-RU" sz="2800" dirty="0">
              <a:solidFill>
                <a:prstClr val="black"/>
              </a:solidFill>
            </a:endParaRP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</a:rPr>
              <a:t>МБОУ «</a:t>
            </a:r>
            <a:r>
              <a:rPr lang="ru-RU" sz="2400" dirty="0" err="1">
                <a:solidFill>
                  <a:srgbClr val="0070C0"/>
                </a:solidFill>
              </a:rPr>
              <a:t>Терентьевская</a:t>
            </a:r>
            <a:r>
              <a:rPr lang="ru-RU" sz="2400" dirty="0">
                <a:solidFill>
                  <a:srgbClr val="0070C0"/>
                </a:solidFill>
              </a:rPr>
              <a:t> средняя общеобразовательная школа» </a:t>
            </a:r>
            <a:r>
              <a:rPr lang="ru-RU" sz="2400" dirty="0" err="1">
                <a:solidFill>
                  <a:srgbClr val="0070C0"/>
                </a:solidFill>
              </a:rPr>
              <a:t>Прокопьевский</a:t>
            </a:r>
            <a:r>
              <a:rPr lang="ru-RU" sz="2400" dirty="0">
                <a:solidFill>
                  <a:srgbClr val="0070C0"/>
                </a:solidFill>
              </a:rPr>
              <a:t> МР, директор Каширина Наталья Алексеевна</a:t>
            </a: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</a:rPr>
              <a:t>МБОУ «Средняя общеобразовательная школа №12»                           г. Анжеро-Судженск, директор  </a:t>
            </a:r>
            <a:r>
              <a:rPr lang="ru-RU" sz="2400" dirty="0" err="1">
                <a:solidFill>
                  <a:srgbClr val="C00000"/>
                </a:solidFill>
              </a:rPr>
              <a:t>Таскаева</a:t>
            </a:r>
            <a:r>
              <a:rPr lang="ru-RU" sz="2400" dirty="0">
                <a:solidFill>
                  <a:srgbClr val="C00000"/>
                </a:solidFill>
              </a:rPr>
              <a:t> Марина Александровна </a:t>
            </a: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III место</a:t>
            </a:r>
            <a:endParaRPr lang="ru-RU" sz="2800" dirty="0">
              <a:solidFill>
                <a:prstClr val="black"/>
              </a:solidFill>
            </a:endParaRP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</a:rPr>
              <a:t>МБОУ «Средняя общеобразовательная школа № 1» </a:t>
            </a:r>
            <a:r>
              <a:rPr lang="ru-RU" sz="2400" dirty="0" err="1">
                <a:solidFill>
                  <a:srgbClr val="0070C0"/>
                </a:solidFill>
              </a:rPr>
              <a:t>Яшкинский</a:t>
            </a:r>
            <a:r>
              <a:rPr lang="ru-RU" sz="2400" dirty="0">
                <a:solidFill>
                  <a:srgbClr val="0070C0"/>
                </a:solidFill>
              </a:rPr>
              <a:t> МР директор </a:t>
            </a:r>
            <a:r>
              <a:rPr lang="ru-RU" sz="2400" dirty="0" err="1">
                <a:solidFill>
                  <a:srgbClr val="0070C0"/>
                </a:solidFill>
              </a:rPr>
              <a:t>Ошарина</a:t>
            </a:r>
            <a:r>
              <a:rPr lang="ru-RU" sz="2400" dirty="0">
                <a:solidFill>
                  <a:srgbClr val="0070C0"/>
                </a:solidFill>
              </a:rPr>
              <a:t> Светлана Анатольевна </a:t>
            </a: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</a:rPr>
              <a:t>МБОУ «Средняя общеобразовательная школа №101»                                      г. Новокузнецк, директор </a:t>
            </a:r>
            <a:r>
              <a:rPr lang="ru-RU" sz="2400" dirty="0" err="1">
                <a:solidFill>
                  <a:srgbClr val="C00000"/>
                </a:solidFill>
              </a:rPr>
              <a:t>Раткин</a:t>
            </a:r>
            <a:r>
              <a:rPr lang="ru-RU" sz="2400" dirty="0">
                <a:solidFill>
                  <a:srgbClr val="C00000"/>
                </a:solidFill>
              </a:rPr>
              <a:t> Михаил Викторович</a:t>
            </a:r>
          </a:p>
        </p:txBody>
      </p:sp>
    </p:spTree>
    <p:extLst>
      <p:ext uri="{BB962C8B-B14F-4D97-AF65-F5344CB8AC3E}">
        <p14:creationId xmlns:p14="http://schemas.microsoft.com/office/powerpoint/2010/main" val="137204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200025"/>
            <a:ext cx="9221787" cy="984885"/>
          </a:xfrm>
        </p:spPr>
        <p:txBody>
          <a:bodyPr/>
          <a:lstStyle/>
          <a:p>
            <a:pPr lvl="0" defTabSz="11679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2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Актуальные задачи развития </a:t>
            </a:r>
            <a:br>
              <a:rPr lang="ru-RU" sz="3200" b="1" kern="12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kern="12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инклюзивного образования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683" y="1343025"/>
            <a:ext cx="9677400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3500" y="1724025"/>
            <a:ext cx="4620879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2398" y="5530426"/>
            <a:ext cx="4692802" cy="4074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59129" y="2139523"/>
            <a:ext cx="4340584" cy="5829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43587" y="3666369"/>
            <a:ext cx="4684713" cy="9590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08700" y="2984066"/>
            <a:ext cx="4291013" cy="6823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2312" y="2858603"/>
            <a:ext cx="4471987" cy="67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82904" y="4877700"/>
            <a:ext cx="4812071" cy="9956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0265" y="5937896"/>
            <a:ext cx="4840748" cy="992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43332" y="6729247"/>
            <a:ext cx="4729751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2400" dirty="0">
              <a:solidFill>
                <a:srgbClr val="1F497D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74699" y="4373776"/>
            <a:ext cx="4648200" cy="10078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4699" y="3570685"/>
            <a:ext cx="4566444" cy="7218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3" name="Google Shape;150;p16"/>
          <p:cNvSpPr txBox="1"/>
          <p:nvPr/>
        </p:nvSpPr>
        <p:spPr>
          <a:xfrm>
            <a:off x="393700" y="1472620"/>
            <a:ext cx="10006013" cy="5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r>
              <a:rPr lang="ru-RU" sz="2350" dirty="0">
                <a:solidFill>
                  <a:prstClr val="black"/>
                </a:solidFill>
              </a:rPr>
              <a:t>•	</a:t>
            </a:r>
            <a:r>
              <a:rPr lang="ru-RU" sz="2300" dirty="0">
                <a:solidFill>
                  <a:srgbClr val="002060"/>
                </a:solidFill>
              </a:rPr>
              <a:t>продолжить формирование школьной команды специалистов, осуществляющих психолого-педагогическое сопровождение детей с ОВЗ и инвалидностью;</a:t>
            </a: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</a:endParaRPr>
          </a:p>
          <a:p>
            <a:pPr indent="92075" algn="just" defTabSz="266700"/>
            <a:r>
              <a:rPr lang="ru-RU" sz="2300" dirty="0">
                <a:solidFill>
                  <a:srgbClr val="002060"/>
                </a:solidFill>
              </a:rPr>
              <a:t>•	активизировать работу по получению лицензии для реализации адаптированной основной общеобразовательной программы образования обучающихся с умственной отсталостью (интеллектуальными нарушениями);</a:t>
            </a:r>
          </a:p>
          <a:p>
            <a:pPr indent="92075" algn="just" defTabSz="266700"/>
            <a:endParaRPr lang="ru-RU" sz="800" dirty="0">
              <a:solidFill>
                <a:srgbClr val="002060"/>
              </a:solidFill>
            </a:endParaRP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</a:rPr>
              <a:t>•	проанализировать вопрос использования оборудования, полученного в рамках программы «Доступная среда», организовать его передачу для использования в другие образовательные организации;</a:t>
            </a: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</a:endParaRP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</a:rPr>
              <a:t>•	продолжить работу по обеспечению доступности организаций общего образования (архитектурная, коммуникационная, реабилитационная);</a:t>
            </a: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</a:endParaRP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</a:rPr>
              <a:t>•	в целях поддержки детей с разными образовательными потребностями создать сеть региональных и муниципальных ресурсных центров</a:t>
            </a:r>
          </a:p>
          <a:p>
            <a:pPr indent="97200" algn="just">
              <a:spcBef>
                <a:spcPts val="0"/>
              </a:spcBef>
              <a:spcAft>
                <a:spcPts val="0"/>
              </a:spcAft>
            </a:pPr>
            <a:endParaRPr lang="ru-RU" sz="2350" dirty="0">
              <a:solidFill>
                <a:srgbClr val="002060"/>
              </a:solidFill>
            </a:endParaRPr>
          </a:p>
          <a:p>
            <a:pPr indent="97200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3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200025"/>
            <a:ext cx="9221787" cy="1292662"/>
          </a:xfrm>
        </p:spPr>
        <p:txBody>
          <a:bodyPr/>
          <a:lstStyle/>
          <a:p>
            <a:pPr lvl="0" defTabSz="11679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>
                <a:solidFill>
                  <a:srgbClr val="4F81BD">
                    <a:lumMod val="75000"/>
                  </a:srgbClr>
                </a:solidFill>
                <a:latin typeface="Arial Black" pitchFamily="34" charset="0"/>
                <a:ea typeface="+mn-ea"/>
                <a:cs typeface="Arial" pitchFamily="34" charset="0"/>
              </a:rPr>
              <a:t>Количество специалистов общеобразовательных организаций в сравнении с прошлым учебным годом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22313" y="1560513"/>
            <a:ext cx="9677400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3500" y="1724025"/>
            <a:ext cx="4620879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2398" y="5530426"/>
            <a:ext cx="4692802" cy="4074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59129" y="2139523"/>
            <a:ext cx="4340584" cy="5829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43587" y="3666369"/>
            <a:ext cx="4684713" cy="9590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08700" y="2984066"/>
            <a:ext cx="4291013" cy="6823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2312" y="2858603"/>
            <a:ext cx="4471987" cy="67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82904" y="4877700"/>
            <a:ext cx="4812071" cy="9956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0265" y="5937896"/>
            <a:ext cx="4840748" cy="992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43332" y="6729247"/>
            <a:ext cx="4729751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2400" dirty="0">
              <a:solidFill>
                <a:srgbClr val="1F497D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74699" y="4373776"/>
            <a:ext cx="4648200" cy="10078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4699" y="3570685"/>
            <a:ext cx="4566444" cy="7218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3" name="Google Shape;150;p16"/>
          <p:cNvSpPr txBox="1"/>
          <p:nvPr/>
        </p:nvSpPr>
        <p:spPr>
          <a:xfrm>
            <a:off x="720265" y="1560513"/>
            <a:ext cx="9679448" cy="5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97200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236418"/>
              </p:ext>
            </p:extLst>
          </p:nvPr>
        </p:nvGraphicFramePr>
        <p:xfrm>
          <a:off x="729423" y="1617311"/>
          <a:ext cx="9657837" cy="5859045"/>
        </p:xfrm>
        <a:graphic>
          <a:graphicData uri="http://schemas.openxmlformats.org/drawingml/2006/table">
            <a:tbl>
              <a:tblPr/>
              <a:tblGrid>
                <a:gridCol w="1412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740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0698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60482">
                <a:tc rowSpan="3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Должность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2018/2019 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17970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2019/2020 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ставок по штатному расписанию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Фактическое количество специалистов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4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штате 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Специалисты ОО, работающие на других основаниях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Сетевое взаимодей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ствие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штате ОО (в том числе внутреннее совмещение)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 договора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705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Учитель-дефектолог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70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Учитель-логопед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70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Педагог-психолог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705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Социальный педагог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213,75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197,75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705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Медицинский работник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80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200025"/>
            <a:ext cx="9221787" cy="1046440"/>
          </a:xfrm>
        </p:spPr>
        <p:txBody>
          <a:bodyPr/>
          <a:lstStyle/>
          <a:p>
            <a:pPr defTabSz="914400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Статистика инклюзивного образования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22313" y="1560513"/>
            <a:ext cx="9677400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3500" y="1724025"/>
            <a:ext cx="4620879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2398" y="5530426"/>
            <a:ext cx="4692802" cy="4074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/>
              <a:t/>
            </a:r>
            <a:br>
              <a:rPr lang="ru-RU" kern="0" dirty="0"/>
            </a:br>
            <a:endParaRPr lang="ru-RU" kern="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59129" y="2139523"/>
            <a:ext cx="4340584" cy="5829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43587" y="3666369"/>
            <a:ext cx="4684713" cy="9590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/>
              <a:t/>
            </a:r>
            <a:br>
              <a:rPr lang="ru-RU" kern="0" dirty="0"/>
            </a:br>
            <a:endParaRPr lang="ru-RU" kern="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08700" y="2984066"/>
            <a:ext cx="4291013" cy="6823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2312" y="2858603"/>
            <a:ext cx="4471987" cy="67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82904" y="4877700"/>
            <a:ext cx="4812071" cy="9956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0265" y="5937896"/>
            <a:ext cx="4840748" cy="992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/>
              <a:t/>
            </a:r>
            <a:br>
              <a:rPr lang="ru-RU" kern="0" dirty="0"/>
            </a:br>
            <a:endParaRPr lang="ru-RU" kern="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43332" y="6729247"/>
            <a:ext cx="4729751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24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74699" y="4373776"/>
            <a:ext cx="4648200" cy="10078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4699" y="3570685"/>
            <a:ext cx="4566444" cy="7218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/>
          </a:p>
        </p:txBody>
      </p:sp>
      <p:sp>
        <p:nvSpPr>
          <p:cNvPr id="23" name="Google Shape;150;p16"/>
          <p:cNvSpPr txBox="1"/>
          <p:nvPr/>
        </p:nvSpPr>
        <p:spPr>
          <a:xfrm>
            <a:off x="720265" y="1560513"/>
            <a:ext cx="9679448" cy="5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9720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CB0E7FFC-88EC-4BC9-909D-6D235C5AF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16365"/>
              </p:ext>
            </p:extLst>
          </p:nvPr>
        </p:nvGraphicFramePr>
        <p:xfrm>
          <a:off x="1170236" y="1902185"/>
          <a:ext cx="8158622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712">
                  <a:extLst>
                    <a:ext uri="{9D8B030D-6E8A-4147-A177-3AD203B41FA5}">
                      <a16:colId xmlns="" xmlns:a16="http://schemas.microsoft.com/office/drawing/2014/main" val="3015053903"/>
                    </a:ext>
                  </a:extLst>
                </a:gridCol>
                <a:gridCol w="1896406">
                  <a:extLst>
                    <a:ext uri="{9D8B030D-6E8A-4147-A177-3AD203B41FA5}">
                      <a16:colId xmlns="" xmlns:a16="http://schemas.microsoft.com/office/drawing/2014/main" val="4254219187"/>
                    </a:ext>
                  </a:extLst>
                </a:gridCol>
                <a:gridCol w="1873252">
                  <a:extLst>
                    <a:ext uri="{9D8B030D-6E8A-4147-A177-3AD203B41FA5}">
                      <a16:colId xmlns="" xmlns:a16="http://schemas.microsoft.com/office/drawing/2014/main" val="3681264393"/>
                    </a:ext>
                  </a:extLst>
                </a:gridCol>
                <a:gridCol w="1873252">
                  <a:extLst>
                    <a:ext uri="{9D8B030D-6E8A-4147-A177-3AD203B41FA5}">
                      <a16:colId xmlns="" xmlns:a16="http://schemas.microsoft.com/office/drawing/2014/main" val="3415888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2017-2018 учебный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2018-2019 учебный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2019-2020 учебный год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06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/>
                        <a:t>Количество 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328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8984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/>
                        <a:t>Дети с ОВЗ</a:t>
                      </a:r>
                    </a:p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2761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2064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3736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8647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/>
                        <a:t>Дети – инвалиды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1223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1864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2383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3142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86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200025"/>
            <a:ext cx="9221787" cy="984885"/>
          </a:xfrm>
        </p:spPr>
        <p:txBody>
          <a:bodyPr/>
          <a:lstStyle/>
          <a:p>
            <a:pPr defTabSz="914400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Количество обучающихся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с официальным статусом ОВЗ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22313" y="1560513"/>
            <a:ext cx="9677400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3500" y="1724025"/>
            <a:ext cx="4620879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2398" y="5530426"/>
            <a:ext cx="4692802" cy="4074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/>
              <a:t/>
            </a:r>
            <a:br>
              <a:rPr lang="ru-RU" kern="0" dirty="0"/>
            </a:br>
            <a:endParaRPr lang="ru-RU" kern="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59129" y="2139523"/>
            <a:ext cx="4340584" cy="5829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43587" y="3666369"/>
            <a:ext cx="4684713" cy="9590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/>
              <a:t/>
            </a:r>
            <a:br>
              <a:rPr lang="ru-RU" kern="0" dirty="0"/>
            </a:br>
            <a:endParaRPr lang="ru-RU" kern="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08700" y="2984066"/>
            <a:ext cx="4291013" cy="6823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2312" y="2858603"/>
            <a:ext cx="4471987" cy="67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82904" y="4877700"/>
            <a:ext cx="4812071" cy="9956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0265" y="5937896"/>
            <a:ext cx="4840748" cy="992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/>
              <a:t/>
            </a:r>
            <a:br>
              <a:rPr lang="ru-RU" kern="0" dirty="0"/>
            </a:br>
            <a:endParaRPr lang="ru-RU" kern="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43332" y="6729247"/>
            <a:ext cx="4729751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24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74699" y="4373776"/>
            <a:ext cx="4648200" cy="10078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4699" y="3570685"/>
            <a:ext cx="4566444" cy="7218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548918"/>
              </p:ext>
            </p:extLst>
          </p:nvPr>
        </p:nvGraphicFramePr>
        <p:xfrm>
          <a:off x="1674292" y="1724030"/>
          <a:ext cx="7711008" cy="5598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2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49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33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7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№ класса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детей с ОВЗ в 2018\2019 учебном году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детей с ОВЗ в 2019\2020 учебном году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6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6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6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6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6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8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6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6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6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11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F14B3FB5-5169-417B-AA11-BFF3D569A853}"/>
              </a:ext>
            </a:extLst>
          </p:cNvPr>
          <p:cNvCxnSpPr/>
          <p:nvPr/>
        </p:nvCxnSpPr>
        <p:spPr>
          <a:xfrm>
            <a:off x="4914652" y="3530934"/>
            <a:ext cx="2664296" cy="322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669D141-CE35-46A2-B3D3-C6AB09DCCCA0}"/>
              </a:ext>
            </a:extLst>
          </p:cNvPr>
          <p:cNvCxnSpPr/>
          <p:nvPr/>
        </p:nvCxnSpPr>
        <p:spPr>
          <a:xfrm>
            <a:off x="4913939" y="3931602"/>
            <a:ext cx="2665009" cy="3609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39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200025"/>
            <a:ext cx="9221787" cy="1292662"/>
          </a:xfrm>
        </p:spPr>
        <p:txBody>
          <a:bodyPr/>
          <a:lstStyle/>
          <a:p>
            <a:pPr defTabSz="11679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организации, 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которых  есть дети с ОВЗ, но  не разработаны адаптированные образовательные программы</a:t>
            </a:r>
            <a:endParaRPr lang="ru-RU" sz="2800" b="1" kern="120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22313" y="1560513"/>
            <a:ext cx="9677400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3500" y="1724025"/>
            <a:ext cx="4620879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2398" y="5530426"/>
            <a:ext cx="4692802" cy="4074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59129" y="2139523"/>
            <a:ext cx="4340584" cy="5829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43587" y="3666369"/>
            <a:ext cx="4684713" cy="9590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08700" y="2984066"/>
            <a:ext cx="4291013" cy="6823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2312" y="2858603"/>
            <a:ext cx="4471987" cy="67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82904" y="4877700"/>
            <a:ext cx="4812071" cy="9956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0265" y="5937896"/>
            <a:ext cx="4840748" cy="992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43332" y="6729247"/>
            <a:ext cx="4729751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2400" dirty="0">
              <a:solidFill>
                <a:srgbClr val="1F497D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74699" y="4373776"/>
            <a:ext cx="4648200" cy="10078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4699" y="3570685"/>
            <a:ext cx="4566444" cy="7218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3" name="Google Shape;150;p16"/>
          <p:cNvSpPr txBox="1"/>
          <p:nvPr/>
        </p:nvSpPr>
        <p:spPr>
          <a:xfrm>
            <a:off x="320317" y="1560513"/>
            <a:ext cx="9850919" cy="5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800" b="1" dirty="0"/>
              <a:t>Мыски</a:t>
            </a:r>
            <a:r>
              <a:rPr lang="ru-RU" sz="2800" dirty="0"/>
              <a:t> –№6;</a:t>
            </a:r>
            <a:endParaRPr lang="ru-RU" dirty="0"/>
          </a:p>
          <a:p>
            <a:r>
              <a:rPr lang="ru-RU" sz="2800" b="1" dirty="0"/>
              <a:t>Новокузнецк</a:t>
            </a:r>
            <a:r>
              <a:rPr lang="ru-RU" sz="2800" dirty="0"/>
              <a:t> –№14, №93, №92, №73, №23, №71;</a:t>
            </a:r>
            <a:endParaRPr lang="ru-RU" dirty="0"/>
          </a:p>
          <a:p>
            <a:r>
              <a:rPr lang="ru-RU" sz="2800" b="1" dirty="0"/>
              <a:t>Новокузнецкий МР </a:t>
            </a:r>
            <a:r>
              <a:rPr lang="ru-RU" sz="2800" dirty="0"/>
              <a:t>– </a:t>
            </a:r>
            <a:r>
              <a:rPr lang="ru-RU" sz="2800" dirty="0" err="1"/>
              <a:t>Сидоровская</a:t>
            </a:r>
            <a:r>
              <a:rPr lang="ru-RU" sz="2800" dirty="0"/>
              <a:t>, </a:t>
            </a:r>
            <a:r>
              <a:rPr lang="ru-RU" sz="2800" dirty="0" err="1"/>
              <a:t>Металлурговская</a:t>
            </a:r>
            <a:r>
              <a:rPr lang="ru-RU" sz="2800" dirty="0"/>
              <a:t>;</a:t>
            </a:r>
            <a:endParaRPr lang="ru-RU" dirty="0"/>
          </a:p>
          <a:p>
            <a:r>
              <a:rPr lang="ru-RU" sz="2800" b="1" dirty="0" err="1"/>
              <a:t>Топкинский</a:t>
            </a:r>
            <a:r>
              <a:rPr lang="ru-RU" sz="2800" b="1" dirty="0"/>
              <a:t> МО </a:t>
            </a:r>
            <a:r>
              <a:rPr lang="ru-RU" sz="2800" dirty="0"/>
              <a:t>–№1, №4, №9;</a:t>
            </a:r>
            <a:endParaRPr lang="ru-RU" dirty="0"/>
          </a:p>
          <a:p>
            <a:r>
              <a:rPr lang="ru-RU" sz="2800" b="1" dirty="0"/>
              <a:t>Березовский</a:t>
            </a:r>
            <a:r>
              <a:rPr lang="ru-RU" sz="2800" dirty="0"/>
              <a:t> –№16;</a:t>
            </a:r>
            <a:endParaRPr lang="ru-RU" dirty="0"/>
          </a:p>
          <a:p>
            <a:r>
              <a:rPr lang="ru-RU" sz="2800" b="1" dirty="0"/>
              <a:t>Междуреченск</a:t>
            </a:r>
            <a:r>
              <a:rPr lang="ru-RU" sz="2800" dirty="0"/>
              <a:t> –№24, №14, №15, №19, №2;</a:t>
            </a:r>
            <a:endParaRPr lang="ru-RU" dirty="0"/>
          </a:p>
          <a:p>
            <a:r>
              <a:rPr lang="ru-RU" sz="2800" b="1" dirty="0"/>
              <a:t>Кемерово</a:t>
            </a:r>
            <a:r>
              <a:rPr lang="ru-RU" sz="2800" dirty="0"/>
              <a:t> –№11, №39, №96, №90, №68, №15, №49, №35, №34;</a:t>
            </a:r>
            <a:endParaRPr lang="ru-RU" dirty="0"/>
          </a:p>
          <a:p>
            <a:r>
              <a:rPr lang="ru-RU" sz="2800" b="1" dirty="0"/>
              <a:t>Кемеровский МО </a:t>
            </a:r>
            <a:r>
              <a:rPr lang="ru-RU" sz="2800" dirty="0"/>
              <a:t>–– </a:t>
            </a:r>
            <a:r>
              <a:rPr lang="ru-RU" sz="2800" dirty="0" err="1"/>
              <a:t>Арсентьевская</a:t>
            </a:r>
            <a:r>
              <a:rPr lang="ru-RU" sz="2800" dirty="0"/>
              <a:t>, Береговская, </a:t>
            </a:r>
            <a:r>
              <a:rPr lang="ru-RU" sz="2800" dirty="0" err="1"/>
              <a:t>Елыкаевская</a:t>
            </a:r>
            <a:r>
              <a:rPr lang="ru-RU" sz="2800" dirty="0"/>
              <a:t>;</a:t>
            </a:r>
            <a:endParaRPr lang="ru-RU" dirty="0"/>
          </a:p>
          <a:p>
            <a:r>
              <a:rPr lang="ru-RU" sz="2800" b="1" dirty="0"/>
              <a:t>Киселевск</a:t>
            </a:r>
            <a:r>
              <a:rPr lang="ru-RU" sz="2800" dirty="0"/>
              <a:t> –№3, №28;</a:t>
            </a:r>
            <a:endParaRPr lang="ru-RU" dirty="0"/>
          </a:p>
          <a:p>
            <a:r>
              <a:rPr lang="ru-RU" sz="2800" b="1" dirty="0"/>
              <a:t>Промышленновский МО </a:t>
            </a:r>
            <a:r>
              <a:rPr lang="ru-RU" sz="2800" dirty="0"/>
              <a:t>–№56;</a:t>
            </a:r>
            <a:endParaRPr lang="ru-RU" dirty="0"/>
          </a:p>
          <a:p>
            <a:r>
              <a:rPr lang="ru-RU" sz="2800" b="1" dirty="0"/>
              <a:t>Белово</a:t>
            </a:r>
            <a:r>
              <a:rPr lang="ru-RU" sz="2800" dirty="0"/>
              <a:t> –№32, №16, №14</a:t>
            </a:r>
            <a:endParaRPr lang="ru-RU" dirty="0"/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3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200025"/>
            <a:ext cx="9221787" cy="1477328"/>
          </a:xfrm>
        </p:spPr>
        <p:txBody>
          <a:bodyPr/>
          <a:lstStyle/>
          <a:p>
            <a:pPr defTabSz="914400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Количество педагогов, прошедших программы повышения квалификация по инклюзивному образованию в 2019 году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683" y="1647825"/>
            <a:ext cx="9677400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3500" y="1724025"/>
            <a:ext cx="4620879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2398" y="5530426"/>
            <a:ext cx="4692802" cy="4074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59129" y="2139523"/>
            <a:ext cx="4340584" cy="5829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43587" y="3666369"/>
            <a:ext cx="4684713" cy="9590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08700" y="2984066"/>
            <a:ext cx="4291013" cy="6823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2312" y="2858603"/>
            <a:ext cx="4471987" cy="67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82904" y="4877700"/>
            <a:ext cx="4812071" cy="9956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0265" y="5937896"/>
            <a:ext cx="4840748" cy="992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43332" y="6729247"/>
            <a:ext cx="4729751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2400" dirty="0">
              <a:solidFill>
                <a:srgbClr val="1F497D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4699" y="3570685"/>
            <a:ext cx="4566444" cy="7218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7BA4D872-66C9-471C-9FAE-55F727A1A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874960"/>
              </p:ext>
            </p:extLst>
          </p:nvPr>
        </p:nvGraphicFramePr>
        <p:xfrm>
          <a:off x="1183291" y="2357972"/>
          <a:ext cx="8787797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2741">
                  <a:extLst>
                    <a:ext uri="{9D8B030D-6E8A-4147-A177-3AD203B41FA5}">
                      <a16:colId xmlns="" xmlns:a16="http://schemas.microsoft.com/office/drawing/2014/main" val="1569513812"/>
                    </a:ext>
                  </a:extLst>
                </a:gridCol>
                <a:gridCol w="4505056">
                  <a:extLst>
                    <a:ext uri="{9D8B030D-6E8A-4147-A177-3AD203B41FA5}">
                      <a16:colId xmlns="" xmlns:a16="http://schemas.microsoft.com/office/drawing/2014/main" val="1940710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переподготовка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курсы повышения квалификации образования </a:t>
                      </a:r>
                    </a:p>
                    <a:p>
                      <a:pPr algn="ctr"/>
                      <a:r>
                        <a:rPr lang="ru-RU" sz="32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72 часов 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936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3600" b="1" dirty="0">
                          <a:solidFill>
                            <a:srgbClr val="FF0000"/>
                          </a:solidFill>
                        </a:rPr>
                        <a:t>231 человек </a:t>
                      </a:r>
                    </a:p>
                    <a:p>
                      <a:pPr algn="ctr"/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967 человек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9687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89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200025"/>
            <a:ext cx="9221787" cy="1477328"/>
          </a:xfrm>
        </p:spPr>
        <p:txBody>
          <a:bodyPr/>
          <a:lstStyle/>
          <a:p>
            <a:pPr defTabSz="914400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Сетевое взаимодействие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как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усилия разных образовательных учреждений по централизации ресурсов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krobat ExtraBold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683" y="1647825"/>
            <a:ext cx="9677400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3500" y="1724025"/>
            <a:ext cx="4620879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59129" y="2139523"/>
            <a:ext cx="4340584" cy="5829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43587" y="3666369"/>
            <a:ext cx="4684713" cy="9590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08700" y="2984066"/>
            <a:ext cx="4291013" cy="6823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2312" y="2858603"/>
            <a:ext cx="4471987" cy="67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82904" y="4877700"/>
            <a:ext cx="4812071" cy="9956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0265" y="5937896"/>
            <a:ext cx="4840748" cy="992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>
                <a:solidFill>
                  <a:srgbClr val="1F497D"/>
                </a:solidFill>
              </a:rPr>
              <a:t/>
            </a:r>
            <a:br>
              <a:rPr lang="ru-RU" kern="0" dirty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43332" y="6729247"/>
            <a:ext cx="4729751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2400" dirty="0">
              <a:solidFill>
                <a:srgbClr val="1F497D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4699" y="3570685"/>
            <a:ext cx="4566444" cy="7218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7BA4D872-66C9-471C-9FAE-55F727A1A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997862"/>
              </p:ext>
            </p:extLst>
          </p:nvPr>
        </p:nvGraphicFramePr>
        <p:xfrm>
          <a:off x="1169961" y="2148385"/>
          <a:ext cx="872884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788">
                  <a:extLst>
                    <a:ext uri="{9D8B030D-6E8A-4147-A177-3AD203B41FA5}">
                      <a16:colId xmlns="" xmlns:a16="http://schemas.microsoft.com/office/drawing/2014/main" val="1569513812"/>
                    </a:ext>
                  </a:extLst>
                </a:gridCol>
                <a:gridCol w="4505056">
                  <a:extLst>
                    <a:ext uri="{9D8B030D-6E8A-4147-A177-3AD203B41FA5}">
                      <a16:colId xmlns="" xmlns:a16="http://schemas.microsoft.com/office/drawing/2014/main" val="1940710150"/>
                    </a:ext>
                  </a:extLst>
                </a:gridCol>
              </a:tblGrid>
              <a:tr h="17152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восполнение недостающих кадровых ресурсов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«двусторонняя полезность»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936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изучение опыта успешных в этом направлении школ</a:t>
                      </a:r>
                      <a:endParaRPr lang="ru-RU" sz="3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документальное и финансовое сопровождение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9687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361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490</Words>
  <Application>Microsoft Office PowerPoint</Application>
  <PresentationFormat>Произвольный</PresentationFormat>
  <Paragraphs>202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Региональный этап  Всероссийского конкурса  «Лучшая инклюзивная школа России»</vt:lpstr>
      <vt:lpstr>Актуальные задачи развития  инклюзивного образования</vt:lpstr>
      <vt:lpstr>Количество специалистов общеобразовательных организаций в сравнении с прошлым учебным годом</vt:lpstr>
      <vt:lpstr> Статистика инклюзивного образования </vt:lpstr>
      <vt:lpstr>Количество обучающихся  с официальным статусом ОВЗ</vt:lpstr>
      <vt:lpstr>Общеобразовательные организации,  в которых  есть дети с ОВЗ, но  не разработаны адаптированные образовательные программы</vt:lpstr>
      <vt:lpstr>Количество педагогов, прошедших программы повышения квалификация по инклюзивному образованию в 2019 году </vt:lpstr>
      <vt:lpstr>Сетевое взаимодействие  как усилия разных образовательных учреждений по централизации ресурсов</vt:lpstr>
      <vt:lpstr>Основные мероприятия по развитию инклюзивного образования в 2020 году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Презентация_НОЦ _Кузбасс_27.10.18.cdr</dc:title>
  <dc:creator>sambr</dc:creator>
  <cp:lastModifiedBy>Гавриленко</cp:lastModifiedBy>
  <cp:revision>148</cp:revision>
  <cp:lastPrinted>2018-12-04T07:15:12Z</cp:lastPrinted>
  <dcterms:created xsi:type="dcterms:W3CDTF">2018-11-08T12:43:49Z</dcterms:created>
  <dcterms:modified xsi:type="dcterms:W3CDTF">2020-02-17T04:26:58Z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2018-10-28T00:00:00Z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2018-11-08T00:00:00Z</vt:filetime>
  </property>
</Properties>
</file>