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0" r:id="rId2"/>
    <p:sldId id="309" r:id="rId3"/>
    <p:sldId id="293" r:id="rId4"/>
    <p:sldId id="310" r:id="rId5"/>
    <p:sldId id="320" r:id="rId6"/>
    <p:sldId id="315" r:id="rId7"/>
    <p:sldId id="322" r:id="rId8"/>
    <p:sldId id="321" r:id="rId9"/>
    <p:sldId id="323" r:id="rId10"/>
    <p:sldId id="311" r:id="rId11"/>
    <p:sldId id="297" r:id="rId12"/>
    <p:sldId id="299" r:id="rId13"/>
    <p:sldId id="291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1FE8-0133-453C-AB85-276D0AE4FEE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B645-1E81-4482-B5F3-E53817A50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1FE8-0133-453C-AB85-276D0AE4FEE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B645-1E81-4482-B5F3-E53817A50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1FE8-0133-453C-AB85-276D0AE4FEE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B645-1E81-4482-B5F3-E53817A50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1FE8-0133-453C-AB85-276D0AE4FEE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B645-1E81-4482-B5F3-E53817A50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1FE8-0133-453C-AB85-276D0AE4FEE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B645-1E81-4482-B5F3-E53817A50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1FE8-0133-453C-AB85-276D0AE4FEE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B645-1E81-4482-B5F3-E53817A50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1FE8-0133-453C-AB85-276D0AE4FEE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B645-1E81-4482-B5F3-E53817A50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1FE8-0133-453C-AB85-276D0AE4FEE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B645-1E81-4482-B5F3-E53817A50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1FE8-0133-453C-AB85-276D0AE4FEE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B645-1E81-4482-B5F3-E53817A50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1FE8-0133-453C-AB85-276D0AE4FEE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7B645-1E81-4482-B5F3-E53817A505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31FE8-0133-453C-AB85-276D0AE4FEE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47B645-1E81-4482-B5F3-E53817A505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531FE8-0133-453C-AB85-276D0AE4FEE0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47B645-1E81-4482-B5F3-E53817A5050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prstClr val="black"/>
                </a:solidFill>
              </a:rPr>
              <a:t/>
            </a:r>
            <a:br>
              <a:rPr lang="ru-RU" sz="2400" dirty="0" smtClean="0">
                <a:solidFill>
                  <a:prstClr val="black"/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35960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3000" b="1" dirty="0" smtClean="0"/>
              <a:t>Организация сетевого взаимодействия</a:t>
            </a:r>
          </a:p>
          <a:p>
            <a:pPr algn="ctr">
              <a:buNone/>
            </a:pPr>
            <a:r>
              <a:rPr lang="ru-RU" sz="3000" b="1" dirty="0" smtClean="0"/>
              <a:t> в системе инклюзивного образования </a:t>
            </a:r>
          </a:p>
          <a:p>
            <a:pPr algn="ctr">
              <a:buNone/>
            </a:pPr>
            <a:r>
              <a:rPr lang="ru-RU" sz="3000" b="1" dirty="0" smtClean="0"/>
              <a:t>в Крапивинском муниципальном округе</a:t>
            </a:r>
          </a:p>
          <a:p>
            <a:pPr marL="0" indent="0" algn="ctr">
              <a:buNone/>
            </a:pPr>
            <a:endParaRPr lang="ru-RU" sz="3000" dirty="0" smtClean="0"/>
          </a:p>
          <a:p>
            <a:endParaRPr lang="ru-RU" dirty="0" smtClean="0"/>
          </a:p>
          <a:p>
            <a:endParaRPr lang="ru-RU" dirty="0"/>
          </a:p>
          <a:p>
            <a:pPr marL="0" algn="r">
              <a:spcBef>
                <a:spcPts val="0"/>
              </a:spcBef>
              <a:buNone/>
            </a:pPr>
            <a:r>
              <a:rPr lang="ru-RU" sz="1800" dirty="0" smtClean="0"/>
              <a:t>Т.А. </a:t>
            </a:r>
            <a:r>
              <a:rPr lang="ru-RU" sz="1800" dirty="0" err="1" smtClean="0"/>
              <a:t>Вальвач</a:t>
            </a:r>
            <a:r>
              <a:rPr lang="ru-RU" sz="1800" dirty="0" smtClean="0"/>
              <a:t>, </a:t>
            </a:r>
          </a:p>
          <a:p>
            <a:pPr marL="0" algn="r">
              <a:spcBef>
                <a:spcPts val="0"/>
              </a:spcBef>
              <a:buNone/>
            </a:pPr>
            <a:r>
              <a:rPr lang="ru-RU" sz="1800" dirty="0" smtClean="0"/>
              <a:t>директор </a:t>
            </a:r>
          </a:p>
          <a:p>
            <a:pPr marL="0" algn="r">
              <a:spcBef>
                <a:spcPts val="0"/>
              </a:spcBef>
              <a:buNone/>
            </a:pPr>
            <a:r>
              <a:rPr lang="ru-RU" sz="1800" dirty="0" smtClean="0"/>
              <a:t>МБОУ «Борисовская средняя </a:t>
            </a:r>
          </a:p>
          <a:p>
            <a:pPr marL="0" algn="r">
              <a:spcBef>
                <a:spcPts val="0"/>
              </a:spcBef>
              <a:buNone/>
            </a:pPr>
            <a:r>
              <a:rPr lang="ru-RU" sz="1800" dirty="0" smtClean="0"/>
              <a:t>общеобразовательная школа»</a:t>
            </a:r>
          </a:p>
          <a:p>
            <a:pPr marL="0" algn="r">
              <a:spcBef>
                <a:spcPts val="0"/>
              </a:spcBef>
            </a:pPr>
            <a:endParaRPr lang="ru-RU" sz="1800" dirty="0" smtClean="0"/>
          </a:p>
        </p:txBody>
      </p:sp>
      <p:pic>
        <p:nvPicPr>
          <p:cNvPr id="5" name="Picture 2" descr="C:\Users\director_1\Pictures\300 ЛЕТ 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899592" cy="7334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83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b="1" dirty="0" smtClean="0"/>
              <a:t> </a:t>
            </a:r>
            <a:r>
              <a:rPr lang="ru-RU" sz="2200" b="1" dirty="0" smtClean="0">
                <a:solidFill>
                  <a:schemeClr val="tx1"/>
                </a:solidFill>
              </a:rPr>
              <a:t>ФЕДЕРАЛЬНАЯ СЛУЖБА ПО НАДЗОРУ В СФЕРЕ ОБРАЗОВАНИЯ И НАУКИ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ПИСЬМО </a:t>
            </a:r>
            <a:r>
              <a:rPr lang="ru-RU" sz="2200" b="1" dirty="0" smtClean="0">
                <a:solidFill>
                  <a:schemeClr val="tx1"/>
                </a:solidFill>
              </a:rPr>
              <a:t/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от </a:t>
            </a:r>
            <a:r>
              <a:rPr lang="ru-RU" sz="2200" b="1" dirty="0" smtClean="0">
                <a:solidFill>
                  <a:schemeClr val="tx1"/>
                </a:solidFill>
              </a:rPr>
              <a:t>7 августа 2018 г. N 05-283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ОБ ОБУЧЕНИИ ЛИЦ, НАХОДЯЩИХСЯ НА ДОМАШНЕМ ОБУЧЕНИИ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Рособрнадзор</a:t>
            </a:r>
            <a:r>
              <a:rPr lang="ru-RU" sz="2000" dirty="0" smtClean="0"/>
              <a:t> </a:t>
            </a:r>
            <a:r>
              <a:rPr lang="ru-RU" sz="2000" dirty="0" smtClean="0"/>
              <a:t>обращает особое внимание, что в настоящее время учебная нагрузка </a:t>
            </a:r>
            <a:r>
              <a:rPr lang="ru-RU" sz="2000" dirty="0" smtClean="0"/>
              <a:t>на домашнем обучении, определяется </a:t>
            </a:r>
            <a:r>
              <a:rPr lang="ru-RU" sz="2000" dirty="0" smtClean="0"/>
              <a:t>индивидуально согласно учебному плану, разработанному в соответствии с ФГОС, </a:t>
            </a:r>
            <a:r>
              <a:rPr lang="ru-RU" sz="2000" dirty="0" smtClean="0"/>
              <a:t>рекомендациям ПМПК. </a:t>
            </a:r>
          </a:p>
          <a:p>
            <a:pPr>
              <a:buNone/>
            </a:pPr>
            <a:r>
              <a:rPr lang="ru-RU" sz="2000" dirty="0" smtClean="0"/>
              <a:t>Максимальный </a:t>
            </a:r>
            <a:r>
              <a:rPr lang="ru-RU" sz="2000" dirty="0" smtClean="0"/>
              <a:t>общий объем недельной образовательной нагрузки обучающихся установлен </a:t>
            </a:r>
            <a:r>
              <a:rPr lang="ru-RU" sz="2000" dirty="0" err="1" smtClean="0"/>
              <a:t>СанПиН</a:t>
            </a:r>
            <a:r>
              <a:rPr lang="ru-RU" sz="2000" dirty="0" smtClean="0"/>
              <a:t> 2.4.2.2821-10 , </a:t>
            </a:r>
            <a:r>
              <a:rPr lang="ru-RU" sz="2000" dirty="0" smtClean="0"/>
              <a:t>для </a:t>
            </a:r>
            <a:r>
              <a:rPr lang="ru-RU" sz="2000" dirty="0" smtClean="0"/>
              <a:t>обучающихся с ограниченными возможностями здоровья </a:t>
            </a:r>
            <a:r>
              <a:rPr lang="ru-RU" sz="2000" dirty="0" err="1" smtClean="0"/>
              <a:t>СанПиН</a:t>
            </a:r>
            <a:r>
              <a:rPr lang="ru-RU" sz="2000" dirty="0" smtClean="0"/>
              <a:t> 2.4.2.2821-15</a:t>
            </a:r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56176" y="544522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ege.pskgu.ru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3"/>
            <a:ext cx="8820472" cy="54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director_1\Pictures\300 ЛЕТ 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899592" cy="7334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58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20891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director_1\Pictures\300 ЛЕТ 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899592" cy="7334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66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10097"/>
            <a:ext cx="8352928" cy="6347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director_1\Pictures\300 ЛЕТ 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899592" cy="7334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78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594"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2"/>
            <a:ext cx="9017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8285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52736"/>
            <a:ext cx="903649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764704"/>
            <a:ext cx="7416824" cy="1080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Модель сетевого взаимодействия </a:t>
            </a:r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развитию инклюзивного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образования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03848" y="2636912"/>
            <a:ext cx="3456384" cy="1800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Образовательные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учреждения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Крапивинского муниципального округа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2060848"/>
            <a:ext cx="3275856" cy="15841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МБУ ДПО </a:t>
            </a:r>
            <a:r>
              <a:rPr lang="ru-RU" sz="1600" dirty="0" smtClean="0"/>
              <a:t> </a:t>
            </a:r>
            <a:r>
              <a:rPr lang="ru-RU" sz="1600" dirty="0" smtClean="0"/>
              <a:t>"Информационно-методический </a:t>
            </a:r>
            <a:r>
              <a:rPr lang="ru-RU" sz="1600" dirty="0" smtClean="0"/>
              <a:t>центр </a:t>
            </a:r>
            <a:r>
              <a:rPr lang="ru-RU" sz="1600" dirty="0" smtClean="0"/>
              <a:t>К</a:t>
            </a:r>
            <a:r>
              <a:rPr lang="ru-RU" sz="1600" dirty="0" smtClean="0"/>
              <a:t>рапивинского</a:t>
            </a:r>
            <a:r>
              <a:rPr lang="ru-RU" sz="1600" dirty="0" smtClean="0"/>
              <a:t> </a:t>
            </a:r>
            <a:endParaRPr lang="ru-RU" sz="1600" dirty="0" smtClean="0"/>
          </a:p>
          <a:p>
            <a:pPr algn="ctr"/>
            <a:r>
              <a:rPr lang="ru-RU" sz="1600" dirty="0" smtClean="0"/>
              <a:t>муниципального</a:t>
            </a:r>
            <a:r>
              <a:rPr lang="ru-RU" sz="1600" dirty="0" smtClean="0"/>
              <a:t> </a:t>
            </a:r>
            <a:r>
              <a:rPr lang="ru-RU" sz="1600" dirty="0" smtClean="0"/>
              <a:t>округа</a:t>
            </a:r>
            <a:r>
              <a:rPr lang="ru-RU" dirty="0" smtClean="0"/>
              <a:t>"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5528697"/>
            <a:ext cx="3349910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МКОУ «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Крапивинская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ОШИ»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616" y="4076675"/>
            <a:ext cx="2448272" cy="12241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Территориальная ПМПК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99992" y="5517232"/>
            <a:ext cx="2736304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МБУ «Крапивинский Центр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диагностики и консультирования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»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28184" y="4221088"/>
            <a:ext cx="2759893" cy="122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Социально- реабилитационный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центр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для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несовершеннолетних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32240" y="2636912"/>
            <a:ext cx="2088232" cy="11521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ГБУЗ КО  «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Крапивинская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районная больница»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20" name="Прямая со стрелкой 19"/>
          <p:cNvCxnSpPr>
            <a:stCxn id="7" idx="7"/>
          </p:cNvCxnSpPr>
          <p:nvPr/>
        </p:nvCxnSpPr>
        <p:spPr>
          <a:xfrm flipV="1">
            <a:off x="6154056" y="2780929"/>
            <a:ext cx="308272" cy="119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5"/>
          </p:cNvCxnSpPr>
          <p:nvPr/>
        </p:nvCxnSpPr>
        <p:spPr>
          <a:xfrm>
            <a:off x="6154056" y="4173479"/>
            <a:ext cx="92248" cy="767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4"/>
          </p:cNvCxnSpPr>
          <p:nvPr/>
        </p:nvCxnSpPr>
        <p:spPr>
          <a:xfrm>
            <a:off x="4932040" y="4437112"/>
            <a:ext cx="9012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2" idx="3"/>
          </p:cNvCxnSpPr>
          <p:nvPr/>
        </p:nvCxnSpPr>
        <p:spPr>
          <a:xfrm flipH="1">
            <a:off x="2501888" y="4149080"/>
            <a:ext cx="773968" cy="539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3275856" y="292494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0"/>
            <a:ext cx="9017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05" name="Прямая со стрелкой 4104"/>
          <p:cNvCxnSpPr/>
          <p:nvPr/>
        </p:nvCxnSpPr>
        <p:spPr>
          <a:xfrm flipH="1">
            <a:off x="3203848" y="4833156"/>
            <a:ext cx="432048" cy="68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818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073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chemeClr val="tx1"/>
                </a:solidFill>
              </a:rPr>
              <a:t>Инклюзивное образование обучающихся с ОВЗ может реализовываться через следующие модели:</a:t>
            </a:r>
            <a:endParaRPr lang="ru-RU" sz="31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/>
              <a:t>1</a:t>
            </a:r>
            <a:r>
              <a:rPr lang="ru-RU" i="1" dirty="0" smtClean="0"/>
              <a:t>)</a:t>
            </a:r>
            <a:r>
              <a:rPr lang="ru-RU" b="1" i="1" dirty="0" smtClean="0"/>
              <a:t> полная инклюзия</a:t>
            </a:r>
            <a:r>
              <a:rPr lang="ru-RU" b="1" dirty="0" smtClean="0"/>
              <a:t> </a:t>
            </a:r>
            <a:r>
              <a:rPr lang="ru-RU" dirty="0" smtClean="0"/>
              <a:t>- обучающиеся с ОВЗ посещают общеобразовательные учреждения наряду со здоровыми сверстниками и обучаются по индивидуальным учебным планам, которые могут совпадать с учебным планом соответствующего класса, а также могут посещать кружки, клубы, внеклассные общешкольные мероприятия и др.;</a:t>
            </a:r>
          </a:p>
          <a:p>
            <a:r>
              <a:rPr lang="ru-RU" dirty="0" smtClean="0"/>
              <a:t>2)</a:t>
            </a:r>
            <a:r>
              <a:rPr lang="ru-RU" b="1" dirty="0" smtClean="0"/>
              <a:t> </a:t>
            </a:r>
            <a:r>
              <a:rPr lang="ru-RU" b="1" i="1" dirty="0" smtClean="0"/>
              <a:t>частичная инклюзия</a:t>
            </a:r>
            <a:r>
              <a:rPr lang="ru-RU" b="1" dirty="0" smtClean="0"/>
              <a:t> - </a:t>
            </a:r>
            <a:r>
              <a:rPr lang="ru-RU" dirty="0" smtClean="0"/>
              <a:t>обучающиеся с ОВЗ совмещают индивидуальное обучение на дому с посещением общеобразовательного учреждения и обучаются по индивидуальным учебным планам. Также обучающиеся с ОВЗ могут посещать кружки, клубы, внеклассные общешкольные мероприятия и др. по согласованию с родителями (законными представителями);</a:t>
            </a:r>
          </a:p>
          <a:p>
            <a:r>
              <a:rPr lang="ru-RU" dirty="0" smtClean="0"/>
              <a:t>3)</a:t>
            </a:r>
            <a:r>
              <a:rPr lang="ru-RU" b="1" dirty="0" smtClean="0"/>
              <a:t> </a:t>
            </a:r>
            <a:r>
              <a:rPr lang="ru-RU" b="1" i="1" dirty="0" smtClean="0"/>
              <a:t>внеурочная инклюзия</a:t>
            </a:r>
            <a:r>
              <a:rPr lang="ru-RU" i="1" dirty="0" smtClean="0"/>
              <a:t> -</a:t>
            </a:r>
            <a:r>
              <a:rPr lang="ru-RU" dirty="0" smtClean="0"/>
              <a:t> обучающиеся с ОВЗ обучаются только на дому и посещают кружки, клубы, внеклассные общешкольные мероприятия и др. по согласованию с родителями (законными представителями);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63284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35960"/>
          </a:xfr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764704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</a:t>
            </a:r>
            <a:r>
              <a:rPr lang="ru-RU" sz="2000" dirty="0" smtClean="0"/>
              <a:t>униципальное бюджетное общеобразовательное учреждение </a:t>
            </a:r>
            <a:r>
              <a:rPr lang="ru-RU" sz="2000" b="1" dirty="0" smtClean="0"/>
              <a:t> «</a:t>
            </a:r>
            <a:r>
              <a:rPr lang="ru-RU" sz="2000" b="1" dirty="0" smtClean="0"/>
              <a:t>Борисовская средняя общеобразовательная школа»</a:t>
            </a:r>
            <a:endParaRPr lang="ru-RU" sz="2000" b="1" dirty="0"/>
          </a:p>
        </p:txBody>
      </p:sp>
      <p:pic>
        <p:nvPicPr>
          <p:cNvPr id="10" name="Picture 2" descr="C:\Users\director_1\Pictures\300 ЛЕТ 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899592" cy="7334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45110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Click="0" advTm="4175">
        <p:fade/>
      </p:transition>
    </mc:Choice>
    <mc:Fallback>
      <p:transition spd="med" advClick="0" advTm="41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02" name="Picture 2" descr="G:\Кабинет разгрузки\IMG_5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66120"/>
            <a:ext cx="3491880" cy="3491880"/>
          </a:xfrm>
          <a:prstGeom prst="rect">
            <a:avLst/>
          </a:prstGeom>
          <a:noFill/>
        </p:spPr>
      </p:pic>
      <p:pic>
        <p:nvPicPr>
          <p:cNvPr id="51203" name="Picture 3" descr="G:\Кабинет разгрузки\IMG_5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01616"/>
            <a:ext cx="3312368" cy="3312368"/>
          </a:xfrm>
          <a:prstGeom prst="rect">
            <a:avLst/>
          </a:prstGeom>
          <a:noFill/>
        </p:spPr>
      </p:pic>
      <p:pic>
        <p:nvPicPr>
          <p:cNvPr id="51204" name="Picture 4" descr="G:\Кабинет разгрузки\IMG_54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0"/>
            <a:ext cx="3284984" cy="3284984"/>
          </a:xfrm>
          <a:prstGeom prst="rect">
            <a:avLst/>
          </a:prstGeom>
          <a:noFill/>
        </p:spPr>
      </p:pic>
      <p:pic>
        <p:nvPicPr>
          <p:cNvPr id="51205" name="Picture 5" descr="G:\Кабинет разгрузки\IMG_54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32656"/>
            <a:ext cx="3024336" cy="30243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95936" y="0"/>
            <a:ext cx="3600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«Доступная</a:t>
            </a:r>
          </a:p>
          <a:p>
            <a:endParaRPr lang="ru-RU" sz="2400" b="1" dirty="0" smtClean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2400" b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среда»</a:t>
            </a:r>
            <a:endParaRPr lang="ru-RU" sz="2400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9" name="Picture 2" descr="C:\Users\director_1\Pictures\300 ЛЕТ 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0"/>
            <a:ext cx="899592" cy="7334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solidFill>
                  <a:schemeClr val="tx1"/>
                </a:solidFill>
              </a:rPr>
              <a:t>Муниципальное </a:t>
            </a:r>
            <a:r>
              <a:rPr lang="ru-RU" sz="2200" b="1" dirty="0" smtClean="0">
                <a:solidFill>
                  <a:schemeClr val="tx1"/>
                </a:solidFill>
              </a:rPr>
              <a:t>бюджетное общеобразовательное учреждение  «Борисовская средняя общеобразовательная школа»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3100" i="1" dirty="0" smtClean="0">
                <a:solidFill>
                  <a:schemeClr val="tx1"/>
                </a:solidFill>
              </a:rPr>
              <a:t>Всего 210 обучающихся, </a:t>
            </a:r>
            <a:br>
              <a:rPr lang="ru-RU" sz="3100" i="1" dirty="0" smtClean="0">
                <a:solidFill>
                  <a:schemeClr val="tx1"/>
                </a:solidFill>
              </a:rPr>
            </a:br>
            <a:r>
              <a:rPr lang="ru-RU" sz="3100" i="1" dirty="0" smtClean="0">
                <a:solidFill>
                  <a:schemeClr val="tx1"/>
                </a:solidFill>
              </a:rPr>
              <a:t>в том числе 5 детей с ОВЗ</a:t>
            </a:r>
            <a:r>
              <a:rPr lang="en-US" sz="3100" i="1" dirty="0" smtClean="0">
                <a:solidFill>
                  <a:schemeClr val="tx1"/>
                </a:solidFill>
              </a:rPr>
              <a:t> </a:t>
            </a:r>
            <a:r>
              <a:rPr lang="ru-RU" sz="3100" i="1" dirty="0" smtClean="0">
                <a:solidFill>
                  <a:schemeClr val="tx1"/>
                </a:solidFill>
              </a:rPr>
              <a:t>и инвалидностью </a:t>
            </a:r>
            <a:endParaRPr lang="ru-RU" sz="3100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492895"/>
            <a:ext cx="4038600" cy="1440161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/>
              <a:t>ДЕТЕЙ  С  ОВЗ:</a:t>
            </a:r>
          </a:p>
          <a:p>
            <a:pPr algn="ctr">
              <a:buNone/>
            </a:pPr>
            <a:r>
              <a:rPr lang="ru-RU" dirty="0" smtClean="0"/>
              <a:t>5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2492895"/>
            <a:ext cx="4038600" cy="1728193"/>
          </a:xfrm>
        </p:spPr>
        <p:txBody>
          <a:bodyPr/>
          <a:lstStyle/>
          <a:p>
            <a:r>
              <a:rPr lang="ru-RU" dirty="0" smtClean="0"/>
              <a:t>ДЕТИ – ИНВАЛИДЫ:</a:t>
            </a:r>
          </a:p>
          <a:p>
            <a:pPr>
              <a:buNone/>
            </a:pPr>
            <a:r>
              <a:rPr lang="ru-RU" dirty="0" smtClean="0"/>
              <a:t>                 5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313" y="3789040"/>
            <a:ext cx="795178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4860032" y="2276872"/>
            <a:ext cx="367240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Детей – инвалидов:</a:t>
            </a:r>
          </a:p>
          <a:p>
            <a:pPr algn="ctr"/>
            <a:r>
              <a:rPr lang="ru-RU" sz="2400" dirty="0" smtClean="0"/>
              <a:t>5</a:t>
            </a:r>
            <a:endParaRPr lang="ru-RU" sz="2400" dirty="0"/>
          </a:p>
        </p:txBody>
      </p:sp>
      <p:sp>
        <p:nvSpPr>
          <p:cNvPr id="10" name="Овал 9"/>
          <p:cNvSpPr/>
          <p:nvPr/>
        </p:nvSpPr>
        <p:spPr>
          <a:xfrm>
            <a:off x="755576" y="2348880"/>
            <a:ext cx="345638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Детей с ОВЗ :</a:t>
            </a:r>
          </a:p>
          <a:p>
            <a:pPr marL="342900" indent="-342900" algn="ctr">
              <a:buAutoNum type="arabicPlain" startAt="5"/>
            </a:pPr>
            <a:r>
              <a:rPr lang="ru-RU" dirty="0" smtClean="0"/>
              <a:t>( из них</a:t>
            </a:r>
          </a:p>
          <a:p>
            <a:pPr marL="342900" indent="-342900" algn="ctr"/>
            <a:r>
              <a:rPr lang="ru-RU" dirty="0" smtClean="0"/>
              <a:t> 2 обувающихся с УО (СИПР) )</a:t>
            </a:r>
            <a:endParaRPr lang="ru-RU" dirty="0"/>
          </a:p>
        </p:txBody>
      </p:sp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 flipH="1">
            <a:off x="3502224" y="1988840"/>
            <a:ext cx="1008112" cy="4206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</p:cNvCxnSpPr>
          <p:nvPr/>
        </p:nvCxnSpPr>
        <p:spPr>
          <a:xfrm>
            <a:off x="4510336" y="1988840"/>
            <a:ext cx="1584176" cy="346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904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 </a:t>
            </a:r>
            <a:r>
              <a:rPr lang="ru-RU" sz="2200" b="1" dirty="0" smtClean="0"/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НЕДЕЛЬНЫЙ УЧЕБНЫЙ ПЛАН АООП (ВАРИАНТ 2)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ДЛЯ ОБУЧАЮЩИХСЯ  С УМЕРЕННОЙ УМСТВЕННОЙ ОТСТАЛОСТЬЮ,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НАХОДЯЩИХСЯ НА ДОМАШНЕМ ОБУЧЕНИИ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2200" b="1" i="1" dirty="0" smtClean="0">
                <a:solidFill>
                  <a:schemeClr val="tx1"/>
                </a:solidFill>
              </a:rPr>
              <a:t>(для разработки СИПР)</a:t>
            </a:r>
            <a:r>
              <a:rPr lang="ru-RU" sz="1800" b="1" i="1" dirty="0" smtClean="0">
                <a:solidFill>
                  <a:schemeClr val="tx1"/>
                </a:solidFill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r>
              <a:rPr lang="ru-RU" sz="1600" dirty="0" smtClean="0"/>
              <a:t>С/Р – самостоятельная работа 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t="9273" r="32052"/>
          <a:stretch>
            <a:fillRect/>
          </a:stretch>
        </p:blipFill>
        <p:spPr bwMode="auto">
          <a:xfrm>
            <a:off x="0" y="1340768"/>
            <a:ext cx="889248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693</TotalTime>
  <Words>171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 </vt:lpstr>
      <vt:lpstr>Слайд 2</vt:lpstr>
      <vt:lpstr>   </vt:lpstr>
      <vt:lpstr>Слайд 4</vt:lpstr>
      <vt:lpstr>      Инклюзивное образование обучающихся с ОВЗ может реализовываться через следующие модели:</vt:lpstr>
      <vt:lpstr>   </vt:lpstr>
      <vt:lpstr> </vt:lpstr>
      <vt:lpstr>     Муниципальное бюджетное общеобразовательное учреждение  «Борисовская средняя общеобразовательная школа» Всего 210 обучающихся,  в том числе 5 детей с ОВЗ и инвалидностью </vt:lpstr>
      <vt:lpstr>             НЕДЕЛЬНЫЙ УЧЕБНЫЙ ПЛАН АООП (ВАРИАНТ 2)  ДЛЯ ОБУЧАЮЩИХСЯ  С УМЕРЕННОЙ УМСТВЕННОЙ ОТСТАЛОСТЬЮ,  НАХОДЯЩИХСЯ НА ДОМАШНЕМ ОБУЧЕНИИ  (для разработки СИПР)  </vt:lpstr>
      <vt:lpstr>        ФЕДЕРАЛЬНАЯ СЛУЖБА ПО НАДЗОРУ В СФЕРЕ ОБРАЗОВАНИЯ И НАУКИ ПИСЬМО  от 7 августа 2018 г. N 05-283 ОБ ОБУЧЕНИИ ЛИЦ, НАХОДЯЩИХСЯ НА ДОМАШНЕМ ОБУЧЕНИИ</vt:lpstr>
      <vt:lpstr> </vt:lpstr>
      <vt:lpstr> </vt:lpstr>
      <vt:lpstr> 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director_1</dc:creator>
  <cp:lastModifiedBy>Венера</cp:lastModifiedBy>
  <cp:revision>61</cp:revision>
  <dcterms:created xsi:type="dcterms:W3CDTF">2020-02-12T04:48:45Z</dcterms:created>
  <dcterms:modified xsi:type="dcterms:W3CDTF">2020-02-16T22:03:19Z</dcterms:modified>
</cp:coreProperties>
</file>