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84" r:id="rId3"/>
    <p:sldId id="317" r:id="rId4"/>
    <p:sldId id="318" r:id="rId5"/>
    <p:sldId id="320" r:id="rId6"/>
    <p:sldId id="305" r:id="rId7"/>
  </p:sldIdLst>
  <p:sldSz cx="12192000" cy="685800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1D3"/>
    <a:srgbClr val="15B9E5"/>
    <a:srgbClr val="404888"/>
    <a:srgbClr val="F595AE"/>
    <a:srgbClr val="69D4F1"/>
    <a:srgbClr val="386CC8"/>
    <a:srgbClr val="3667C0"/>
    <a:srgbClr val="2A549E"/>
    <a:srgbClr val="E30967"/>
    <a:srgbClr val="686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7"/>
    <p:restoredTop sz="95210" autoAdjust="0"/>
  </p:normalViewPr>
  <p:slideViewPr>
    <p:cSldViewPr snapToGrid="0" snapToObjects="1">
      <p:cViewPr>
        <p:scale>
          <a:sx n="70" d="100"/>
          <a:sy n="70" d="100"/>
        </p:scale>
        <p:origin x="-2364" y="-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559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559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79E75B3E-F336-4BB2-875B-A99FBE247146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032"/>
            <a:ext cx="4278842" cy="339559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3" y="6457032"/>
            <a:ext cx="4278842" cy="339559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F17FB1B1-6BD8-41BE-A4D5-1064D1F9E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4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0DB6987C-180A-4E1E-A402-A61330604B56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0708" tIns="45354" rIns="90708" bIns="453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0EE0B7AC-83D3-496C-B2C6-A2F5533A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0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537831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886639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218769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128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561699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478739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70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73358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73872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23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22" y="0"/>
            <a:ext cx="5262778" cy="68562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6" y="484376"/>
            <a:ext cx="5355355" cy="12893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445692"/>
            <a:ext cx="8083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defRPr sz="3400" b="1">
                <a:solidFill>
                  <a:srgbClr val="40488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3200" b="1" dirty="0" smtClean="0">
                <a:solidFill>
                  <a:srgbClr val="404888"/>
                </a:solidFill>
                <a:latin typeface="Verdana"/>
                <a:ea typeface="Verdana"/>
                <a:cs typeface="Verdana"/>
                <a:sym typeface="Calibri"/>
              </a:rPr>
              <a:t>Работа классов (групп) педагогической направленности </a:t>
            </a:r>
            <a:endParaRPr lang="ru-RU" sz="3200" b="1" dirty="0">
              <a:solidFill>
                <a:srgbClr val="404888"/>
              </a:solidFill>
              <a:latin typeface="Verdana"/>
              <a:ea typeface="Verdana"/>
              <a:cs typeface="Verdana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943532"/>
            <a:ext cx="6635170" cy="634947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ru-RU" dirty="0" smtClean="0">
                <a:solidFill>
                  <a:srgbClr val="6968D0"/>
                </a:solidFill>
                <a:latin typeface="Verdana"/>
                <a:ea typeface="Verdana"/>
                <a:cs typeface="Verdana"/>
                <a:sym typeface="Calibri"/>
              </a:rPr>
              <a:t>начальник управления  общего образования </a:t>
            </a:r>
          </a:p>
          <a:p>
            <a:r>
              <a:rPr lang="ru-RU" dirty="0" smtClean="0">
                <a:solidFill>
                  <a:srgbClr val="6968D0"/>
                </a:solidFill>
                <a:latin typeface="Verdana"/>
                <a:ea typeface="Verdana"/>
                <a:cs typeface="Verdana"/>
                <a:sym typeface="Calibri"/>
              </a:rPr>
              <a:t>Министерства образования и науки Кузбасса </a:t>
            </a:r>
            <a:endParaRPr lang="ru-RU" dirty="0">
              <a:solidFill>
                <a:srgbClr val="6968D0"/>
              </a:solidFill>
              <a:latin typeface="Verdana"/>
              <a:ea typeface="Verdana"/>
              <a:cs typeface="Verdana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492688"/>
            <a:ext cx="8117780" cy="45028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ru-RU" sz="2400" b="1" dirty="0" err="1" smtClean="0">
                <a:solidFill>
                  <a:srgbClr val="6968D0"/>
                </a:solidFill>
                <a:latin typeface="Verdana"/>
                <a:ea typeface="Verdana"/>
                <a:cs typeface="Verdana"/>
                <a:sym typeface="Calibri"/>
              </a:rPr>
              <a:t>Гераськина</a:t>
            </a:r>
            <a:r>
              <a:rPr lang="ru-RU" sz="2400" b="1" smtClean="0">
                <a:solidFill>
                  <a:srgbClr val="6968D0"/>
                </a:solidFill>
                <a:latin typeface="Verdana"/>
                <a:ea typeface="Verdana"/>
                <a:cs typeface="Verdana"/>
                <a:sym typeface="Calibri"/>
              </a:rPr>
              <a:t> Марина Петровна</a:t>
            </a:r>
            <a:endParaRPr lang="ru-RU" sz="2400" b="1" dirty="0">
              <a:solidFill>
                <a:srgbClr val="6968D0"/>
              </a:solidFill>
              <a:latin typeface="Verdana"/>
              <a:ea typeface="Verdana"/>
              <a:cs typeface="Verdan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4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03385" y="407502"/>
            <a:ext cx="8018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3200" b="1" dirty="0">
                <a:solidFill>
                  <a:srgbClr val="404888"/>
                </a:solidFill>
                <a:latin typeface="Verdana"/>
                <a:ea typeface="Verdana"/>
                <a:cs typeface="Verdana"/>
                <a:sym typeface="Verdana"/>
              </a:rPr>
              <a:t>Понятие и задачи современной профориентации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922" y="4304617"/>
            <a:ext cx="882355" cy="75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 rot="5400000">
            <a:off x="1130829" y="1010253"/>
            <a:ext cx="45719" cy="1584175"/>
          </a:xfrm>
          <a:prstGeom prst="rect">
            <a:avLst/>
          </a:prstGeom>
          <a:solidFill>
            <a:srgbClr val="627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78115" y="1779481"/>
            <a:ext cx="11772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2936" y="2313477"/>
            <a:ext cx="4467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«оказать содействие ребенку в выборе будущей профессии»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011319" y="2667419"/>
            <a:ext cx="61421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824026" y="1739468"/>
            <a:ext cx="11772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Стало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90010" y="2227033"/>
            <a:ext cx="5977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«сформировать осознанную способность выбора и построения образовательной и профессиональной траектории</a:t>
            </a:r>
          </a:p>
        </p:txBody>
      </p:sp>
      <p:cxnSp>
        <p:nvCxnSpPr>
          <p:cNvPr id="16" name="Прямая со стрелкой 15"/>
          <p:cNvCxnSpPr>
            <a:endCxn id="22" idx="0"/>
          </p:cNvCxnSpPr>
          <p:nvPr/>
        </p:nvCxnSpPr>
        <p:spPr>
          <a:xfrm flipH="1">
            <a:off x="7125421" y="3242696"/>
            <a:ext cx="225426" cy="398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F1BD1619-1616-4A8F-98B4-D769E165E5A0}"/>
              </a:ext>
            </a:extLst>
          </p:cNvPr>
          <p:cNvCxnSpPr>
            <a:cxnSpLocks/>
          </p:cNvCxnSpPr>
          <p:nvPr/>
        </p:nvCxnSpPr>
        <p:spPr>
          <a:xfrm>
            <a:off x="6449146" y="4122840"/>
            <a:ext cx="1352551" cy="573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352936" y="4216660"/>
            <a:ext cx="2613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обучающийся</a:t>
            </a:r>
          </a:p>
          <a:p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семья</a:t>
            </a:r>
          </a:p>
          <a:p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школа</a:t>
            </a:r>
          </a:p>
          <a:p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социальная среда</a:t>
            </a:r>
          </a:p>
          <a:p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работодатели</a:t>
            </a:r>
          </a:p>
          <a:p>
            <a:endParaRPr lang="ru-RU" dirty="0" smtClean="0">
              <a:solidFill>
                <a:srgbClr val="3B4555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3048686" y="4117563"/>
            <a:ext cx="213236" cy="2488744"/>
          </a:xfrm>
          <a:prstGeom prst="leftBrac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3354974" y="4223823"/>
            <a:ext cx="84582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FontTx/>
              <a:buChar char="-"/>
            </a:pPr>
            <a:r>
              <a:rPr lang="ru-RU" sz="1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Оказать содействие ребенку в выявлении и развитии личностных качеств, которые помогут ему в профессиональном самоопределении и становлении как профессионала</a:t>
            </a:r>
          </a:p>
          <a:p>
            <a:pPr indent="-342900">
              <a:buFontTx/>
              <a:buChar char="-"/>
            </a:pPr>
            <a:endParaRPr lang="ru-RU" sz="1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342900">
              <a:buFontTx/>
              <a:buChar char="-"/>
            </a:pPr>
            <a:r>
              <a:rPr lang="ru-RU" sz="1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Сориентировать в мире профессий с учетом потребностей экономики страны, региона и отдельных отраслей, ключевых направлений развития профессий, появления новых профессий и компетенций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27363" y="3640871"/>
            <a:ext cx="1196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F1BD1619-1616-4A8F-98B4-D769E165E5A0}"/>
              </a:ext>
            </a:extLst>
          </p:cNvPr>
          <p:cNvCxnSpPr>
            <a:cxnSpLocks/>
          </p:cNvCxnSpPr>
          <p:nvPr/>
        </p:nvCxnSpPr>
        <p:spPr>
          <a:xfrm>
            <a:off x="2064137" y="2193004"/>
            <a:ext cx="1352551" cy="573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F1BD1619-1616-4A8F-98B4-D769E165E5A0}"/>
              </a:ext>
            </a:extLst>
          </p:cNvPr>
          <p:cNvCxnSpPr>
            <a:cxnSpLocks/>
          </p:cNvCxnSpPr>
          <p:nvPr/>
        </p:nvCxnSpPr>
        <p:spPr>
          <a:xfrm>
            <a:off x="7648718" y="2170355"/>
            <a:ext cx="1352551" cy="573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5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996" y="1192834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746558" y="1110564"/>
            <a:ext cx="457179" cy="30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02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988" y="169067"/>
            <a:ext cx="10158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3200" b="1" dirty="0" smtClean="0">
                <a:solidFill>
                  <a:srgbClr val="404888"/>
                </a:solidFill>
                <a:latin typeface="Verdana"/>
                <a:ea typeface="Verdana"/>
                <a:cs typeface="Verdana"/>
                <a:sym typeface="Verdana"/>
              </a:rPr>
              <a:t>Территориальное закрепление </a:t>
            </a:r>
            <a:endParaRPr lang="ru-RU" sz="3200" b="1" dirty="0">
              <a:solidFill>
                <a:srgbClr val="404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344" y="81011"/>
            <a:ext cx="75037" cy="1259418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66381" y="1500610"/>
            <a:ext cx="1813035" cy="1623590"/>
          </a:xfrm>
          <a:prstGeom prst="roundRect">
            <a:avLst/>
          </a:prstGeom>
          <a:solidFill>
            <a:srgbClr val="15B9E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</a:rPr>
              <a:t>ГПОУ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«Анжеро-Судженский </a:t>
            </a:r>
            <a:r>
              <a:rPr lang="ru-RU" sz="1200" b="1" i="1" dirty="0">
                <a:latin typeface="Verdana" panose="020B0604030504040204" pitchFamily="34" charset="0"/>
                <a:ea typeface="Verdana" panose="020B0604030504040204" pitchFamily="34" charset="0"/>
              </a:rPr>
              <a:t>педагогический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 колледж»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40168" y="1500610"/>
            <a:ext cx="1813035" cy="1623590"/>
          </a:xfrm>
          <a:prstGeom prst="roundRect">
            <a:avLst/>
          </a:prstGeom>
          <a:solidFill>
            <a:srgbClr val="15B9E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ГПОУ</a:t>
            </a:r>
            <a:endParaRPr lang="ru-RU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Беловский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 педагогический колледж»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40491" y="1500610"/>
            <a:ext cx="1813035" cy="1623590"/>
          </a:xfrm>
          <a:prstGeom prst="roundRect">
            <a:avLst/>
          </a:prstGeom>
          <a:solidFill>
            <a:srgbClr val="15B9E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ГПОУ</a:t>
            </a:r>
            <a:endParaRPr lang="ru-RU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«Кемеровский педагогический колледж»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179323" y="1500610"/>
            <a:ext cx="1813035" cy="1623590"/>
          </a:xfrm>
          <a:prstGeom prst="roundRect">
            <a:avLst/>
          </a:prstGeom>
          <a:solidFill>
            <a:srgbClr val="15B9E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ГПОУ</a:t>
            </a:r>
            <a:r>
              <a:rPr lang="ru-RU" sz="10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</a:rPr>
              <a:t>«Новокузнецкий педагогический колледж»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22973" y="1500610"/>
            <a:ext cx="1813035" cy="1623590"/>
          </a:xfrm>
          <a:prstGeom prst="roundRect">
            <a:avLst/>
          </a:prstGeom>
          <a:solidFill>
            <a:srgbClr val="15B9E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ГПОУ</a:t>
            </a:r>
            <a:endParaRPr lang="ru-RU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«Киселевский педагогический колледж»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88192" y="1500610"/>
            <a:ext cx="1813035" cy="1623590"/>
          </a:xfrm>
          <a:prstGeom prst="roundRect">
            <a:avLst/>
          </a:prstGeom>
          <a:solidFill>
            <a:srgbClr val="15B9E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1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ru-RU" sz="1050" dirty="0" smtClean="0">
                <a:latin typeface="Verdana" panose="020B0604030504040204" pitchFamily="34" charset="0"/>
                <a:ea typeface="Verdana" panose="020B0604030504040204" pitchFamily="34" charset="0"/>
              </a:rPr>
              <a:t>ГПОУ</a:t>
            </a:r>
          </a:p>
          <a:p>
            <a:pPr lvl="0" algn="ctr"/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</a:rPr>
              <a:t>Мариинский педагогический колледж имени императрицы Марии </a:t>
            </a: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Александровны»</a:t>
            </a:r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6503" y="3308390"/>
            <a:ext cx="1932595" cy="1623590"/>
          </a:xfrm>
          <a:prstGeom prst="roundRect">
            <a:avLst/>
          </a:prstGeom>
          <a:solidFill>
            <a:srgbClr val="6271D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ru-RU" sz="1050" b="1" dirty="0" err="1">
                <a:latin typeface="Verdana" panose="020B0604030504040204" pitchFamily="34" charset="0"/>
                <a:ea typeface="Verdana" panose="020B0604030504040204" pitchFamily="34" charset="0"/>
              </a:rPr>
              <a:t>Анжеро-судженский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</a:rPr>
              <a:t> ГО</a:t>
            </a:r>
          </a:p>
          <a:p>
            <a:pPr lvl="0">
              <a:lnSpc>
                <a:spcPct val="150000"/>
              </a:lnSpc>
            </a:pPr>
            <a:r>
              <a:rPr lang="ru-RU" sz="1050" b="1" dirty="0" err="1">
                <a:latin typeface="Verdana" panose="020B0604030504040204" pitchFamily="34" charset="0"/>
                <a:ea typeface="Verdana" panose="020B0604030504040204" pitchFamily="34" charset="0"/>
              </a:rPr>
              <a:t>Яйский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</a:rPr>
              <a:t> МО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70290" y="3308390"/>
            <a:ext cx="1932595" cy="1623590"/>
          </a:xfrm>
          <a:prstGeom prst="roundRect">
            <a:avLst/>
          </a:prstGeom>
          <a:solidFill>
            <a:srgbClr val="6271D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ru-RU" sz="1050" b="1" dirty="0" err="1">
                <a:latin typeface="Verdana" panose="020B0604030504040204" pitchFamily="34" charset="0"/>
                <a:ea typeface="Verdana" panose="020B0604030504040204" pitchFamily="34" charset="0"/>
              </a:rPr>
              <a:t>Беловский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</a:rPr>
              <a:t> ГО</a:t>
            </a:r>
          </a:p>
          <a:p>
            <a:pPr lvl="0">
              <a:lnSpc>
                <a:spcPct val="150000"/>
              </a:lnSpc>
            </a:pPr>
            <a:r>
              <a:rPr lang="ru-RU" sz="1050" b="1" dirty="0" err="1">
                <a:latin typeface="Verdana" panose="020B0604030504040204" pitchFamily="34" charset="0"/>
                <a:ea typeface="Verdana" panose="020B0604030504040204" pitchFamily="34" charset="0"/>
              </a:rPr>
              <a:t>Беловский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</a:rPr>
              <a:t> МР</a:t>
            </a:r>
          </a:p>
          <a:p>
            <a:pPr lvl="0">
              <a:lnSpc>
                <a:spcPct val="150000"/>
              </a:lnSpc>
            </a:pP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</a:rPr>
              <a:t>Ленинск-Кузнецкий ГО</a:t>
            </a:r>
          </a:p>
          <a:p>
            <a:pPr lvl="0">
              <a:lnSpc>
                <a:spcPct val="150000"/>
              </a:lnSpc>
            </a:pP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</a:rPr>
              <a:t>Ленинск-Кузнецкий </a:t>
            </a:r>
            <a:r>
              <a:rPr lang="ru-RU" sz="10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МО</a:t>
            </a:r>
            <a:endParaRPr lang="ru-RU" sz="105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70613" y="3308390"/>
            <a:ext cx="1932595" cy="1623590"/>
          </a:xfrm>
          <a:prstGeom prst="roundRect">
            <a:avLst/>
          </a:prstGeom>
          <a:solidFill>
            <a:srgbClr val="6271D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ru-RU" sz="10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</a:rPr>
              <a:t>. Кемерово</a:t>
            </a:r>
          </a:p>
          <a:p>
            <a:pPr lvl="0">
              <a:lnSpc>
                <a:spcPct val="150000"/>
              </a:lnSpc>
            </a:pPr>
            <a:r>
              <a:rPr lang="ru-RU" sz="1050" b="1" dirty="0" err="1">
                <a:latin typeface="Verdana" panose="020B0604030504040204" pitchFamily="34" charset="0"/>
                <a:ea typeface="Verdana" panose="020B0604030504040204" pitchFamily="34" charset="0"/>
              </a:rPr>
              <a:t>Юргинский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</a:rPr>
              <a:t> ГО</a:t>
            </a:r>
          </a:p>
          <a:p>
            <a:pPr lvl="0">
              <a:lnSpc>
                <a:spcPct val="150000"/>
              </a:lnSpc>
            </a:pP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</a:rPr>
              <a:t>Березовский ГО</a:t>
            </a:r>
          </a:p>
          <a:p>
            <a:pPr lvl="0">
              <a:lnSpc>
                <a:spcPct val="150000"/>
              </a:lnSpc>
            </a:pPr>
            <a:r>
              <a:rPr lang="ru-RU" sz="10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Промышленновский МО</a:t>
            </a:r>
            <a:endParaRPr lang="ru-RU" sz="105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</a:rPr>
              <a:t>Крапивинский МР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109445" y="3308390"/>
            <a:ext cx="1932595" cy="1623590"/>
          </a:xfrm>
          <a:prstGeom prst="roundRect">
            <a:avLst/>
          </a:prstGeom>
          <a:solidFill>
            <a:srgbClr val="6271D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0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Междуреченский ГО</a:t>
            </a:r>
          </a:p>
          <a:p>
            <a:pPr>
              <a:lnSpc>
                <a:spcPct val="150000"/>
              </a:lnSpc>
            </a:pPr>
            <a:r>
              <a:rPr lang="ru-RU" sz="10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Новокузнецкий ГО</a:t>
            </a:r>
          </a:p>
          <a:p>
            <a:pPr>
              <a:lnSpc>
                <a:spcPct val="150000"/>
              </a:lnSpc>
            </a:pPr>
            <a:r>
              <a:rPr lang="ru-RU" sz="10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Новокузнецкий МР</a:t>
            </a:r>
          </a:p>
          <a:p>
            <a:pPr>
              <a:lnSpc>
                <a:spcPct val="150000"/>
              </a:lnSpc>
            </a:pPr>
            <a:r>
              <a:rPr lang="ru-RU" sz="105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Таштагольский</a:t>
            </a:r>
            <a:r>
              <a:rPr lang="ru-RU" sz="10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МР</a:t>
            </a:r>
          </a:p>
          <a:p>
            <a:pPr>
              <a:lnSpc>
                <a:spcPct val="150000"/>
              </a:lnSpc>
            </a:pPr>
            <a:r>
              <a:rPr lang="ru-RU" sz="105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Осинниковский</a:t>
            </a:r>
            <a:r>
              <a:rPr lang="ru-RU" sz="10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ГО</a:t>
            </a:r>
          </a:p>
          <a:p>
            <a:pPr>
              <a:lnSpc>
                <a:spcPct val="150000"/>
              </a:lnSpc>
            </a:pPr>
            <a:endParaRPr lang="ru-RU" sz="105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53094" y="3308390"/>
            <a:ext cx="1932595" cy="1623590"/>
          </a:xfrm>
          <a:prstGeom prst="roundRect">
            <a:avLst/>
          </a:prstGeom>
          <a:solidFill>
            <a:srgbClr val="6271D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ru-RU" sz="10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Киселевский ГО</a:t>
            </a:r>
          </a:p>
          <a:p>
            <a:pPr lvl="0">
              <a:lnSpc>
                <a:spcPct val="150000"/>
              </a:lnSpc>
            </a:pPr>
            <a:r>
              <a:rPr lang="ru-RU" sz="105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Прокопьевский</a:t>
            </a:r>
            <a:r>
              <a:rPr lang="ru-RU" sz="10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</a:rPr>
              <a:t>ГО</a:t>
            </a:r>
          </a:p>
          <a:p>
            <a:pPr lvl="0">
              <a:lnSpc>
                <a:spcPct val="150000"/>
              </a:lnSpc>
            </a:pPr>
            <a:r>
              <a:rPr lang="ru-RU" sz="1050" b="1" dirty="0" err="1">
                <a:latin typeface="Verdana" panose="020B0604030504040204" pitchFamily="34" charset="0"/>
                <a:ea typeface="Verdana" panose="020B0604030504040204" pitchFamily="34" charset="0"/>
              </a:rPr>
              <a:t>Прокопьевский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</a:rPr>
              <a:t> МО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118314" y="3308390"/>
            <a:ext cx="1932595" cy="1623590"/>
          </a:xfrm>
          <a:prstGeom prst="roundRect">
            <a:avLst/>
          </a:prstGeom>
          <a:solidFill>
            <a:srgbClr val="6271D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ru-RU" sz="10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Мариинский ГО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1344" y="5060731"/>
            <a:ext cx="11850696" cy="16711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AutoNum type="arabicParenR"/>
            </a:pP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Приказом </a:t>
            </a:r>
            <a:r>
              <a:rPr lang="ru-RU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МОиН</a:t>
            </a: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Кузбасса от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09.06.2020 № 976 утвержден состав региональной рабочей группы по организационно - методическому сопровождению реализации инновационного проекта «Опережающая система подготовки педагогических кадров в условиях образовательно-педагогического кластера» и перечень общеобразовательных организаций, рекомендованных  к участию в инновационном проекте. </a:t>
            </a:r>
            <a:endParaRPr lang="ru-RU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AutoNum type="arabicParenR"/>
            </a:pP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2) Приказом №1962 от 23.12.2020 внесены изменения в предыдущий приказ и утверждено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закрепление</a:t>
            </a:r>
          </a:p>
          <a:p>
            <a:pPr lvl="0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ОО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– участников проекта за профессиональными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колледжами</a:t>
            </a:r>
            <a:endParaRPr lang="ru-RU" sz="1400" dirty="0"/>
          </a:p>
        </p:txBody>
      </p:sp>
      <p:cxnSp>
        <p:nvCxnSpPr>
          <p:cNvPr id="5" name="Прямая со стрелкой 4"/>
          <p:cNvCxnSpPr>
            <a:stCxn id="2" idx="2"/>
            <a:endCxn id="22" idx="0"/>
          </p:cNvCxnSpPr>
          <p:nvPr/>
        </p:nvCxnSpPr>
        <p:spPr>
          <a:xfrm flipH="1">
            <a:off x="1162801" y="3124200"/>
            <a:ext cx="10098" cy="184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2" idx="2"/>
            <a:endCxn id="23" idx="0"/>
          </p:cNvCxnSpPr>
          <p:nvPr/>
        </p:nvCxnSpPr>
        <p:spPr>
          <a:xfrm flipH="1">
            <a:off x="3136588" y="3124200"/>
            <a:ext cx="10098" cy="184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3" idx="2"/>
            <a:endCxn id="24" idx="0"/>
          </p:cNvCxnSpPr>
          <p:nvPr/>
        </p:nvCxnSpPr>
        <p:spPr>
          <a:xfrm flipH="1">
            <a:off x="5136911" y="3124200"/>
            <a:ext cx="10098" cy="184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5" idx="2"/>
            <a:endCxn id="26" idx="0"/>
          </p:cNvCxnSpPr>
          <p:nvPr/>
        </p:nvCxnSpPr>
        <p:spPr>
          <a:xfrm flipH="1">
            <a:off x="7119392" y="3124200"/>
            <a:ext cx="10099" cy="184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6" idx="2"/>
            <a:endCxn id="27" idx="0"/>
          </p:cNvCxnSpPr>
          <p:nvPr/>
        </p:nvCxnSpPr>
        <p:spPr>
          <a:xfrm flipH="1">
            <a:off x="9084612" y="3124200"/>
            <a:ext cx="10098" cy="184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4" idx="2"/>
            <a:endCxn id="25" idx="0"/>
          </p:cNvCxnSpPr>
          <p:nvPr/>
        </p:nvCxnSpPr>
        <p:spPr>
          <a:xfrm flipH="1">
            <a:off x="11075743" y="3124200"/>
            <a:ext cx="10098" cy="184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7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473" y="236603"/>
            <a:ext cx="2168035" cy="17482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7807" y="517788"/>
            <a:ext cx="58989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800" b="1" dirty="0" smtClean="0">
                <a:solidFill>
                  <a:srgbClr val="404888"/>
                </a:solidFill>
                <a:latin typeface="Verdana"/>
                <a:ea typeface="Verdana"/>
                <a:cs typeface="Verdana"/>
                <a:sym typeface="Verdana"/>
              </a:rPr>
              <a:t>Основания для сетевого взаимодействия </a:t>
            </a:r>
            <a:endParaRPr lang="ru-RU" sz="2800" b="1" dirty="0">
              <a:solidFill>
                <a:srgbClr val="404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7" name="Прямая соединительная линия 26"/>
          <p:cNvCxnSpPr>
            <a:stCxn id="28" idx="3"/>
            <a:endCxn id="30" idx="1"/>
          </p:cNvCxnSpPr>
          <p:nvPr/>
        </p:nvCxnSpPr>
        <p:spPr>
          <a:xfrm flipV="1">
            <a:off x="2634018" y="2749900"/>
            <a:ext cx="395786" cy="142689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38624" y="3058260"/>
            <a:ext cx="2495394" cy="2237071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273-ФЗ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от 29.12.2012</a:t>
            </a:r>
          </a:p>
          <a:p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«Об образовании в Российской Федерации»</a:t>
            </a:r>
          </a:p>
          <a:p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Статья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15. Сетевая форма реализации образовательных программ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029804" y="1623187"/>
            <a:ext cx="3234518" cy="225342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Письмо Министерства образования и науки </a:t>
            </a: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РФ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от 28.08.2015 № </a:t>
            </a: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АК-2563/05 </a:t>
            </a:r>
            <a:endParaRPr lang="ru-RU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«О </a:t>
            </a: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методических </a:t>
            </a: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рекомендациях»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29803" y="4167920"/>
            <a:ext cx="3234519" cy="2328414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инистерство науки и высшего образования российской федерации министерство просвещения российской федерации Приказ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05.08.2020 № 882/391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«Об организации и осуществлении образовательной деятельности при сетевой форме реализации образовательных программ» 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25230" y="2082967"/>
            <a:ext cx="5315278" cy="418765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700" b="1" noProof="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1700" b="1" noProof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Сетевое</a:t>
            </a:r>
            <a:r>
              <a:rPr kumimoji="0" lang="ru-RU" sz="17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взаимодействие предполагает</a:t>
            </a:r>
          </a:p>
          <a:p>
            <a:pPr lvl="0"/>
            <a:endParaRPr kumimoji="0" lang="ru-RU" sz="17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разработку участниками сети модульной </a:t>
            </a:r>
            <a:r>
              <a:rPr lang="ru-RU" sz="17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структуры образовательной программы для совместной </a:t>
            </a:r>
            <a:r>
              <a:rPr lang="ru-RU" sz="17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7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kumimoji="0" lang="ru-RU" sz="17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освоение профориентации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kumimoji="0" lang="ru-RU" sz="1700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сетевых проектов и мероприятий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7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17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нормативно-правовой базы </a:t>
            </a:r>
            <a:r>
              <a:rPr lang="ru-RU" sz="17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сети</a:t>
            </a:r>
          </a:p>
          <a:p>
            <a:pPr lvl="0" algn="just"/>
            <a:endParaRPr lang="ru-RU" sz="17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финансовую </a:t>
            </a:r>
            <a:r>
              <a:rPr lang="ru-RU" sz="17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составляющую</a:t>
            </a:r>
            <a:endParaRPr kumimoji="0" lang="ru-RU" sz="17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700" b="1" baseline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" name="Прямая соединительная линия 38"/>
          <p:cNvCxnSpPr>
            <a:stCxn id="28" idx="3"/>
            <a:endCxn id="33" idx="1"/>
          </p:cNvCxnSpPr>
          <p:nvPr/>
        </p:nvCxnSpPr>
        <p:spPr>
          <a:xfrm>
            <a:off x="2634018" y="4176796"/>
            <a:ext cx="395785" cy="115533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905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177717" y="2061965"/>
            <a:ext cx="7455066" cy="458648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200"/>
              </a:spcAft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Педагогическая олимпиада К.Д. Ушинского - 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мероприятие федеральных проектов </a:t>
            </a:r>
          </a:p>
          <a:p>
            <a:pPr lvl="0">
              <a:spcAft>
                <a:spcPts val="200"/>
              </a:spcAft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«Успех каждого ребенка» 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«Учитель будущего»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, реализуемых в рамках национального проекта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«Образование»</a:t>
            </a:r>
          </a:p>
          <a:p>
            <a:pPr lvl="0">
              <a:spcAft>
                <a:spcPts val="200"/>
              </a:spcAft>
            </a:pPr>
            <a:endParaRPr lang="ru-R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2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Региональный этап 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26 февраля 2021</a:t>
            </a:r>
          </a:p>
          <a:p>
            <a:pPr lvl="0">
              <a:spcAft>
                <a:spcPts val="200"/>
              </a:spcAft>
            </a:pPr>
            <a:endParaRPr lang="ru-RU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2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Заключительный этап 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12 марта 2021 </a:t>
            </a:r>
          </a:p>
          <a:p>
            <a:pPr lvl="0">
              <a:spcAft>
                <a:spcPts val="200"/>
              </a:spcAft>
            </a:pPr>
            <a:endParaRPr lang="ru-R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2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Участники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учащиеся 9-11 классов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48674" y="2153820"/>
            <a:ext cx="4138780" cy="170624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Он-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лайн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лекции ведущих ученых и педагогов Кузбасса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3988" y="169067"/>
            <a:ext cx="1044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800" b="1" dirty="0" smtClean="0">
                <a:solidFill>
                  <a:srgbClr val="404888"/>
                </a:solidFill>
                <a:latin typeface="Verdana"/>
                <a:ea typeface="Verdana"/>
                <a:cs typeface="Verdana"/>
                <a:sym typeface="Verdana"/>
              </a:rPr>
              <a:t>Мероприятия в рамках Дней науки </a:t>
            </a:r>
            <a:endParaRPr lang="ru-RU" sz="2800" b="1" dirty="0">
              <a:solidFill>
                <a:srgbClr val="404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1344" y="81011"/>
            <a:ext cx="75037" cy="1042163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175" y="74923"/>
            <a:ext cx="1099663" cy="8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405</Words>
  <Application>Microsoft Office PowerPoint</Application>
  <PresentationFormat>Произвольный</PresentationFormat>
  <Paragraphs>92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Воликова</cp:lastModifiedBy>
  <cp:revision>388</cp:revision>
  <cp:lastPrinted>2020-12-16T09:24:11Z</cp:lastPrinted>
  <dcterms:created xsi:type="dcterms:W3CDTF">2019-04-02T07:58:05Z</dcterms:created>
  <dcterms:modified xsi:type="dcterms:W3CDTF">2022-06-02T07:29:32Z</dcterms:modified>
</cp:coreProperties>
</file>