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970774720575652E-2"/>
          <c:y val="5.2406433768563743E-2"/>
          <c:w val="0.87841369547907633"/>
          <c:h val="0.65912904083192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2013-2014 уч.г</c:v>
                </c:pt>
                <c:pt idx="1">
                  <c:v>2014-2015 уч.г</c:v>
                </c:pt>
                <c:pt idx="2">
                  <c:v>2015-2016 уч.г.</c:v>
                </c:pt>
                <c:pt idx="3">
                  <c:v>2016-2017 уч.г.</c:v>
                </c:pt>
                <c:pt idx="4">
                  <c:v>2017-2018 уч.г</c:v>
                </c:pt>
                <c:pt idx="5">
                  <c:v>2018-2019 уч.г.</c:v>
                </c:pt>
                <c:pt idx="6">
                  <c:v>2019-2020 уч.г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</c:v>
                </c:pt>
                <c:pt idx="1">
                  <c:v>57</c:v>
                </c:pt>
                <c:pt idx="2">
                  <c:v>55</c:v>
                </c:pt>
                <c:pt idx="3">
                  <c:v>43</c:v>
                </c:pt>
                <c:pt idx="4">
                  <c:v>33</c:v>
                </c:pt>
                <c:pt idx="5">
                  <c:v>29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08736"/>
        <c:axId val="21193088"/>
      </c:barChart>
      <c:catAx>
        <c:axId val="2790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21193088"/>
        <c:crosses val="autoZero"/>
        <c:auto val="1"/>
        <c:lblAlgn val="ctr"/>
        <c:lblOffset val="100"/>
        <c:noMultiLvlLbl val="0"/>
      </c:catAx>
      <c:valAx>
        <c:axId val="2119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279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Black" panose="020B0A040201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BC903-72E5-423C-AC95-6A205DE0D89B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72B13-DD63-4882-96EE-FD97A094A690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0FD34B3-31AA-413F-BA2E-FE57165E7171}" type="parTrans" cxnId="{C5720145-D701-4BBB-A566-33D12109D3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D9B049-A2DD-4ED3-B1F9-EE53D5AF7FAB}" type="sibTrans" cxnId="{C5720145-D701-4BBB-A566-33D12109D36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99D0EDF-3B85-40C4-80F0-60C06010D60E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chemeClr val="tx1"/>
              </a:solidFill>
            </a:rPr>
            <a:t>Администрация Орджоникидзевского района города Новокузнецка</a:t>
          </a:r>
          <a:endParaRPr lang="ru-RU" sz="1050" i="1" dirty="0">
            <a:solidFill>
              <a:schemeClr val="tx1"/>
            </a:solidFill>
          </a:endParaRPr>
        </a:p>
      </dgm:t>
    </dgm:pt>
    <dgm:pt modelId="{CB0243EE-6898-4323-976F-CFEC03AE52B6}" type="parTrans" cxnId="{8AA96C53-7C87-4B8F-9350-144A3426D81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BA85182-CDD0-4D13-8040-EBCBCAA68818}" type="sibTrans" cxnId="{8AA96C53-7C87-4B8F-9350-144A3426D81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F34850-FF9A-47E0-9FA2-43542EFC27A3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chemeClr val="tx1"/>
              </a:solidFill>
            </a:rPr>
            <a:t>Государственное казенное профессиональное образовательное учреждение Новокузнецкий горнотранспортный колледж</a:t>
          </a:r>
          <a:endParaRPr lang="ru-RU" sz="1050" i="1" dirty="0">
            <a:solidFill>
              <a:schemeClr val="tx1"/>
            </a:solidFill>
          </a:endParaRPr>
        </a:p>
      </dgm:t>
    </dgm:pt>
    <dgm:pt modelId="{97B90A74-853A-4560-A87C-A2781F78CB2F}" type="parTrans" cxnId="{FF800C7F-D6F1-49A6-9979-6B5BE110051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AC2203-66C6-4293-81C7-D7344DEFB0D7}" type="sibTrans" cxnId="{FF800C7F-D6F1-49A6-9979-6B5BE110051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889A638-C88E-41B8-B0C0-30A2FCCB88F1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chemeClr val="tx1"/>
              </a:solidFill>
            </a:rPr>
            <a:t>ГОО  «Кузбасский региональный центр психолого-педагогической, медицинской и социальной помощи «Здоровье и развитие личности»</a:t>
          </a:r>
          <a:endParaRPr lang="ru-RU" sz="1050" i="1" dirty="0">
            <a:solidFill>
              <a:schemeClr val="tx1"/>
            </a:solidFill>
          </a:endParaRPr>
        </a:p>
      </dgm:t>
    </dgm:pt>
    <dgm:pt modelId="{EB7DB6D7-8D3B-400E-9552-C1C96FFCA49B}" type="parTrans" cxnId="{40CB2E03-4885-4AA9-898C-D9E1C98D1BA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8CC3EB-040E-4178-8D3D-7C91B0CCD3F3}" type="sibTrans" cxnId="{40CB2E03-4885-4AA9-898C-D9E1C98D1BA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DAA3E99-4E04-4BC9-822D-9FF9E9F1C197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chemeClr val="tx1"/>
              </a:solidFill>
            </a:rPr>
            <a:t>Государственное специальное (коррекционное) образовательное учреждение для обучающихся, воспитанников с ограниченными возможностями здоровья «Кемеровская специальная (коррекционная)общеобразовательная школа </a:t>
          </a:r>
          <a:r>
            <a:rPr lang="en-US" sz="1050" b="1" i="1" dirty="0" smtClean="0">
              <a:solidFill>
                <a:schemeClr val="tx1"/>
              </a:solidFill>
            </a:rPr>
            <a:t>I </a:t>
          </a:r>
          <a:r>
            <a:rPr lang="ru-RU" sz="1050" b="1" i="1" dirty="0" smtClean="0">
              <a:solidFill>
                <a:schemeClr val="tx1"/>
              </a:solidFill>
            </a:rPr>
            <a:t>и </a:t>
          </a:r>
          <a:r>
            <a:rPr lang="en-US" sz="1050" b="1" i="1" dirty="0" smtClean="0">
              <a:solidFill>
                <a:schemeClr val="tx1"/>
              </a:solidFill>
            </a:rPr>
            <a:t>II</a:t>
          </a:r>
          <a:r>
            <a:rPr lang="ru-RU" sz="1050" b="1" i="1" dirty="0" smtClean="0">
              <a:solidFill>
                <a:schemeClr val="tx1"/>
              </a:solidFill>
            </a:rPr>
            <a:t> видов</a:t>
          </a:r>
          <a:r>
            <a:rPr lang="ru-RU" sz="1050" b="1" i="1" dirty="0" smtClean="0">
              <a:solidFill>
                <a:schemeClr val="bg1"/>
              </a:solidFill>
            </a:rPr>
            <a:t>»</a:t>
          </a:r>
          <a:endParaRPr lang="ru-RU" sz="1050" i="1" dirty="0">
            <a:solidFill>
              <a:schemeClr val="bg1"/>
            </a:solidFill>
          </a:endParaRPr>
        </a:p>
      </dgm:t>
    </dgm:pt>
    <dgm:pt modelId="{0A6E7A45-C7D4-4CB0-A3C8-9CA40B979C20}" type="parTrans" cxnId="{B8D4E415-6BC6-4CBF-81A3-954F1DF259A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585A6A5-CCC5-469B-B743-929B470B30BD}" type="sibTrans" cxnId="{B8D4E415-6BC6-4CBF-81A3-954F1DF259A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3A6D772-07B3-4087-9BC8-25FE8E4F26CF}">
      <dgm:prSet custT="1"/>
      <dgm:spPr/>
      <dgm:t>
        <a:bodyPr/>
        <a:lstStyle/>
        <a:p>
          <a:r>
            <a:rPr lang="ru-RU" sz="1050" b="1" i="1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«Городская станция юных натуралистов»</a:t>
          </a:r>
          <a:endParaRPr lang="ru-RU" sz="1050" i="1" dirty="0">
            <a:solidFill>
              <a:schemeClr val="tx1"/>
            </a:solidFill>
          </a:endParaRPr>
        </a:p>
      </dgm:t>
    </dgm:pt>
    <dgm:pt modelId="{4C38C68D-0625-47A4-9F4B-ADBC35F913E4}" type="parTrans" cxnId="{D527A4E6-C189-4C01-80AD-FC1F14FB0A1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F6F5C2B-5C30-4895-87D2-FC1DF7237633}" type="sibTrans" cxnId="{D527A4E6-C189-4C01-80AD-FC1F14FB0A1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FA37801-F557-4CBC-AA5B-691B42C363B0}">
      <dgm:prSet custT="1"/>
      <dgm:spPr/>
      <dgm:t>
        <a:bodyPr/>
        <a:lstStyle/>
        <a:p>
          <a:r>
            <a:rPr lang="ru-RU" sz="1050" b="1" i="1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«Дом творчества «Вектор»</a:t>
          </a:r>
          <a:endParaRPr lang="ru-RU" sz="1050" b="1" i="1" dirty="0">
            <a:solidFill>
              <a:schemeClr val="tx1"/>
            </a:solidFill>
          </a:endParaRPr>
        </a:p>
      </dgm:t>
    </dgm:pt>
    <dgm:pt modelId="{4C068BD0-89A3-4CC0-9D55-096D6589A8B5}" type="parTrans" cxnId="{118F4980-D46C-4F03-AE5A-3E97F8BFA80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9F36AD9-0340-4C59-AAD5-870B45BBECE6}" type="sibTrans" cxnId="{118F4980-D46C-4F03-AE5A-3E97F8BFA80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853BC9B-4B1E-4743-BB95-0AB66B22A071}" type="pres">
      <dgm:prSet presAssocID="{C43BC903-72E5-423C-AC95-6A205DE0D8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DAEA80-3F72-4AF1-9CF3-38B24794D25C}" type="pres">
      <dgm:prSet presAssocID="{C43BC903-72E5-423C-AC95-6A205DE0D89B}" presName="radial" presStyleCnt="0">
        <dgm:presLayoutVars>
          <dgm:animLvl val="ctr"/>
        </dgm:presLayoutVars>
      </dgm:prSet>
      <dgm:spPr/>
    </dgm:pt>
    <dgm:pt modelId="{6A5690AB-A2AC-4DA1-8A36-DD366B195F64}" type="pres">
      <dgm:prSet presAssocID="{D6B72B13-DD63-4882-96EE-FD97A094A690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3DD2F51E-A803-4D9E-86CA-F85784023032}" type="pres">
      <dgm:prSet presAssocID="{899D0EDF-3B85-40C4-80F0-60C06010D60E}" presName="node" presStyleLbl="vennNode1" presStyleIdx="1" presStyleCnt="7" custScaleX="211491" custScaleY="114769" custRadScaleRad="101623" custRadScaleInc="-1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E38E0-5017-4D04-8C88-D5900D879135}" type="pres">
      <dgm:prSet presAssocID="{92F34850-FF9A-47E0-9FA2-43542EFC27A3}" presName="node" presStyleLbl="vennNode1" presStyleIdx="2" presStyleCnt="7" custAng="20631789" custScaleX="211491" custScaleY="124248" custRadScaleRad="147636" custRadScaleInc="1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ABC01-CA6C-4A92-9A2E-D1C6F0273EF9}" type="pres">
      <dgm:prSet presAssocID="{A889A638-C88E-41B8-B0C0-30A2FCCB88F1}" presName="node" presStyleLbl="vennNode1" presStyleIdx="3" presStyleCnt="7" custAng="1502159" custScaleX="211491" custScaleY="117366" custRadScaleRad="131586" custRadScaleInc="-11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4ABD4-223E-4778-A4D8-6F1BC676CA9E}" type="pres">
      <dgm:prSet presAssocID="{EFA37801-F557-4CBC-AA5B-691B42C363B0}" presName="node" presStyleLbl="vennNode1" presStyleIdx="4" presStyleCnt="7" custScaleX="211491" custScaleY="115853" custRadScaleRad="97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4FDA9-1795-46DD-B164-9B9CFCF2F4C9}" type="pres">
      <dgm:prSet presAssocID="{B3A6D772-07B3-4087-9BC8-25FE8E4F26CF}" presName="node" presStyleLbl="vennNode1" presStyleIdx="5" presStyleCnt="7" custAng="20335700" custScaleX="211491" custScaleY="128599" custRadScaleRad="150298" custRadScaleInc="1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BE23D-8048-4A2D-9AB8-3C4A4BAA525E}" type="pres">
      <dgm:prSet presAssocID="{1DAA3E99-4E04-4BC9-822D-9FF9E9F1C197}" presName="node" presStyleLbl="vennNode1" presStyleIdx="6" presStyleCnt="7" custAng="962267" custScaleX="211491" custScaleY="129765" custRadScaleRad="145730" custRadScaleInc="-1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6719F-5AD3-44D1-AABA-FCAD0C5CE10D}" type="presOf" srcId="{92F34850-FF9A-47E0-9FA2-43542EFC27A3}" destId="{55EE38E0-5017-4D04-8C88-D5900D879135}" srcOrd="0" destOrd="0" presId="urn:microsoft.com/office/officeart/2005/8/layout/radial3"/>
    <dgm:cxn modelId="{BDE57F84-AFCC-4541-B0B1-3715019266FD}" type="presOf" srcId="{A889A638-C88E-41B8-B0C0-30A2FCCB88F1}" destId="{F92ABC01-CA6C-4A92-9A2E-D1C6F0273EF9}" srcOrd="0" destOrd="0" presId="urn:microsoft.com/office/officeart/2005/8/layout/radial3"/>
    <dgm:cxn modelId="{B8D4E415-6BC6-4CBF-81A3-954F1DF259AB}" srcId="{D6B72B13-DD63-4882-96EE-FD97A094A690}" destId="{1DAA3E99-4E04-4BC9-822D-9FF9E9F1C197}" srcOrd="5" destOrd="0" parTransId="{0A6E7A45-C7D4-4CB0-A3C8-9CA40B979C20}" sibTransId="{4585A6A5-CCC5-469B-B743-929B470B30BD}"/>
    <dgm:cxn modelId="{2737077D-AFD1-4D15-99B0-17F9019FDC92}" type="presOf" srcId="{899D0EDF-3B85-40C4-80F0-60C06010D60E}" destId="{3DD2F51E-A803-4D9E-86CA-F85784023032}" srcOrd="0" destOrd="0" presId="urn:microsoft.com/office/officeart/2005/8/layout/radial3"/>
    <dgm:cxn modelId="{C5720145-D701-4BBB-A566-33D12109D366}" srcId="{C43BC903-72E5-423C-AC95-6A205DE0D89B}" destId="{D6B72B13-DD63-4882-96EE-FD97A094A690}" srcOrd="0" destOrd="0" parTransId="{C0FD34B3-31AA-413F-BA2E-FE57165E7171}" sibTransId="{EDD9B049-A2DD-4ED3-B1F9-EE53D5AF7FAB}"/>
    <dgm:cxn modelId="{EB85740C-EF01-42B6-9A79-D4FFB0EE47AB}" type="presOf" srcId="{1DAA3E99-4E04-4BC9-822D-9FF9E9F1C197}" destId="{2BABE23D-8048-4A2D-9AB8-3C4A4BAA525E}" srcOrd="0" destOrd="0" presId="urn:microsoft.com/office/officeart/2005/8/layout/radial3"/>
    <dgm:cxn modelId="{A72ECF82-EC7B-48C8-84D7-C8FF65448561}" type="presOf" srcId="{C43BC903-72E5-423C-AC95-6A205DE0D89B}" destId="{6853BC9B-4B1E-4743-BB95-0AB66B22A071}" srcOrd="0" destOrd="0" presId="urn:microsoft.com/office/officeart/2005/8/layout/radial3"/>
    <dgm:cxn modelId="{27117B2B-5838-4D44-9293-45A001F31575}" type="presOf" srcId="{EFA37801-F557-4CBC-AA5B-691B42C363B0}" destId="{ED84ABD4-223E-4778-A4D8-6F1BC676CA9E}" srcOrd="0" destOrd="0" presId="urn:microsoft.com/office/officeart/2005/8/layout/radial3"/>
    <dgm:cxn modelId="{717F279D-D409-4959-95D9-7556F4AE6BFD}" type="presOf" srcId="{B3A6D772-07B3-4087-9BC8-25FE8E4F26CF}" destId="{22D4FDA9-1795-46DD-B164-9B9CFCF2F4C9}" srcOrd="0" destOrd="0" presId="urn:microsoft.com/office/officeart/2005/8/layout/radial3"/>
    <dgm:cxn modelId="{E197AEC4-B48A-472F-898B-C9D57391FA10}" type="presOf" srcId="{D6B72B13-DD63-4882-96EE-FD97A094A690}" destId="{6A5690AB-A2AC-4DA1-8A36-DD366B195F64}" srcOrd="0" destOrd="0" presId="urn:microsoft.com/office/officeart/2005/8/layout/radial3"/>
    <dgm:cxn modelId="{D527A4E6-C189-4C01-80AD-FC1F14FB0A13}" srcId="{D6B72B13-DD63-4882-96EE-FD97A094A690}" destId="{B3A6D772-07B3-4087-9BC8-25FE8E4F26CF}" srcOrd="4" destOrd="0" parTransId="{4C38C68D-0625-47A4-9F4B-ADBC35F913E4}" sibTransId="{BF6F5C2B-5C30-4895-87D2-FC1DF7237633}"/>
    <dgm:cxn modelId="{118F4980-D46C-4F03-AE5A-3E97F8BFA808}" srcId="{D6B72B13-DD63-4882-96EE-FD97A094A690}" destId="{EFA37801-F557-4CBC-AA5B-691B42C363B0}" srcOrd="3" destOrd="0" parTransId="{4C068BD0-89A3-4CC0-9D55-096D6589A8B5}" sibTransId="{89F36AD9-0340-4C59-AAD5-870B45BBECE6}"/>
    <dgm:cxn modelId="{FF800C7F-D6F1-49A6-9979-6B5BE1100515}" srcId="{D6B72B13-DD63-4882-96EE-FD97A094A690}" destId="{92F34850-FF9A-47E0-9FA2-43542EFC27A3}" srcOrd="1" destOrd="0" parTransId="{97B90A74-853A-4560-A87C-A2781F78CB2F}" sibTransId="{B7AC2203-66C6-4293-81C7-D7344DEFB0D7}"/>
    <dgm:cxn modelId="{40CB2E03-4885-4AA9-898C-D9E1C98D1BAC}" srcId="{D6B72B13-DD63-4882-96EE-FD97A094A690}" destId="{A889A638-C88E-41B8-B0C0-30A2FCCB88F1}" srcOrd="2" destOrd="0" parTransId="{EB7DB6D7-8D3B-400E-9552-C1C96FFCA49B}" sibTransId="{B58CC3EB-040E-4178-8D3D-7C91B0CCD3F3}"/>
    <dgm:cxn modelId="{8AA96C53-7C87-4B8F-9350-144A3426D814}" srcId="{D6B72B13-DD63-4882-96EE-FD97A094A690}" destId="{899D0EDF-3B85-40C4-80F0-60C06010D60E}" srcOrd="0" destOrd="0" parTransId="{CB0243EE-6898-4323-976F-CFEC03AE52B6}" sibTransId="{4BA85182-CDD0-4D13-8040-EBCBCAA68818}"/>
    <dgm:cxn modelId="{37005EA4-76BD-4163-AB08-6647D04217F4}" type="presParOf" srcId="{6853BC9B-4B1E-4743-BB95-0AB66B22A071}" destId="{CEDAEA80-3F72-4AF1-9CF3-38B24794D25C}" srcOrd="0" destOrd="0" presId="urn:microsoft.com/office/officeart/2005/8/layout/radial3"/>
    <dgm:cxn modelId="{DA588577-1C45-4144-A498-756177B97DC9}" type="presParOf" srcId="{CEDAEA80-3F72-4AF1-9CF3-38B24794D25C}" destId="{6A5690AB-A2AC-4DA1-8A36-DD366B195F64}" srcOrd="0" destOrd="0" presId="urn:microsoft.com/office/officeart/2005/8/layout/radial3"/>
    <dgm:cxn modelId="{2CEF02A0-3DBD-48E3-AB55-55F44C28C062}" type="presParOf" srcId="{CEDAEA80-3F72-4AF1-9CF3-38B24794D25C}" destId="{3DD2F51E-A803-4D9E-86CA-F85784023032}" srcOrd="1" destOrd="0" presId="urn:microsoft.com/office/officeart/2005/8/layout/radial3"/>
    <dgm:cxn modelId="{5BC2BED6-582B-4942-A791-ACE6004C528E}" type="presParOf" srcId="{CEDAEA80-3F72-4AF1-9CF3-38B24794D25C}" destId="{55EE38E0-5017-4D04-8C88-D5900D879135}" srcOrd="2" destOrd="0" presId="urn:microsoft.com/office/officeart/2005/8/layout/radial3"/>
    <dgm:cxn modelId="{299A9F30-F073-45D1-AD0F-BBD1159B12C8}" type="presParOf" srcId="{CEDAEA80-3F72-4AF1-9CF3-38B24794D25C}" destId="{F92ABC01-CA6C-4A92-9A2E-D1C6F0273EF9}" srcOrd="3" destOrd="0" presId="urn:microsoft.com/office/officeart/2005/8/layout/radial3"/>
    <dgm:cxn modelId="{39FBC6C4-701E-4FBF-811A-8948729A7AC1}" type="presParOf" srcId="{CEDAEA80-3F72-4AF1-9CF3-38B24794D25C}" destId="{ED84ABD4-223E-4778-A4D8-6F1BC676CA9E}" srcOrd="4" destOrd="0" presId="urn:microsoft.com/office/officeart/2005/8/layout/radial3"/>
    <dgm:cxn modelId="{783FB3DF-9441-419D-BCD2-FBAD7EE4A16E}" type="presParOf" srcId="{CEDAEA80-3F72-4AF1-9CF3-38B24794D25C}" destId="{22D4FDA9-1795-46DD-B164-9B9CFCF2F4C9}" srcOrd="5" destOrd="0" presId="urn:microsoft.com/office/officeart/2005/8/layout/radial3"/>
    <dgm:cxn modelId="{0106FF4A-AC0A-4732-AE24-59CFA0C13E00}" type="presParOf" srcId="{CEDAEA80-3F72-4AF1-9CF3-38B24794D25C}" destId="{2BABE23D-8048-4A2D-9AB8-3C4A4BAA525E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690AB-A2AC-4DA1-8A36-DD366B195F64}">
      <dsp:nvSpPr>
        <dsp:cNvPr id="0" name=""/>
        <dsp:cNvSpPr/>
      </dsp:nvSpPr>
      <dsp:spPr>
        <a:xfrm>
          <a:off x="4053191" y="1102109"/>
          <a:ext cx="2754904" cy="275490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chemeClr val="bg1"/>
            </a:solidFill>
          </a:endParaRPr>
        </a:p>
      </dsp:txBody>
      <dsp:txXfrm>
        <a:off x="4456637" y="1505555"/>
        <a:ext cx="1948012" cy="1948012"/>
      </dsp:txXfrm>
    </dsp:sp>
    <dsp:sp modelId="{3DD2F51E-A803-4D9E-86CA-F85784023032}">
      <dsp:nvSpPr>
        <dsp:cNvPr id="0" name=""/>
        <dsp:cNvSpPr/>
      </dsp:nvSpPr>
      <dsp:spPr>
        <a:xfrm>
          <a:off x="3948027" y="-104959"/>
          <a:ext cx="2913187" cy="1580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</a:rPr>
            <a:t>Администрация Орджоникидзевского района города Новокузнецка</a:t>
          </a:r>
          <a:endParaRPr lang="ru-RU" sz="1050" i="1" kern="1200" dirty="0">
            <a:solidFill>
              <a:schemeClr val="tx1"/>
            </a:solidFill>
          </a:endParaRPr>
        </a:p>
      </dsp:txBody>
      <dsp:txXfrm>
        <a:off x="4374653" y="126557"/>
        <a:ext cx="2059935" cy="1117856"/>
      </dsp:txXfrm>
    </dsp:sp>
    <dsp:sp modelId="{55EE38E0-5017-4D04-8C88-D5900D879135}">
      <dsp:nvSpPr>
        <dsp:cNvPr id="0" name=""/>
        <dsp:cNvSpPr/>
      </dsp:nvSpPr>
      <dsp:spPr>
        <a:xfrm rot="20631789">
          <a:off x="6420207" y="607989"/>
          <a:ext cx="2913187" cy="1711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</a:rPr>
            <a:t>Государственное казенное профессиональное образовательное учреждение Новокузнецкий горнотранспортный колледж</a:t>
          </a:r>
          <a:endParaRPr lang="ru-RU" sz="1050" i="1" kern="1200" dirty="0">
            <a:solidFill>
              <a:schemeClr val="tx1"/>
            </a:solidFill>
          </a:endParaRPr>
        </a:p>
      </dsp:txBody>
      <dsp:txXfrm>
        <a:off x="6846833" y="858626"/>
        <a:ext cx="2059935" cy="1210183"/>
      </dsp:txXfrm>
    </dsp:sp>
    <dsp:sp modelId="{F92ABC01-CA6C-4A92-9A2E-D1C6F0273EF9}">
      <dsp:nvSpPr>
        <dsp:cNvPr id="0" name=""/>
        <dsp:cNvSpPr/>
      </dsp:nvSpPr>
      <dsp:spPr>
        <a:xfrm rot="1502159">
          <a:off x="6144822" y="2599079"/>
          <a:ext cx="2913187" cy="16166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</a:rPr>
            <a:t>ГОО  «Кузбасский региональный центр психолого-педагогической, медицинской и социальной помощи «Здоровье и развитие личности»</a:t>
          </a:r>
          <a:endParaRPr lang="ru-RU" sz="1050" i="1" kern="1200" dirty="0">
            <a:solidFill>
              <a:schemeClr val="tx1"/>
            </a:solidFill>
          </a:endParaRPr>
        </a:p>
      </dsp:txBody>
      <dsp:txXfrm>
        <a:off x="6571448" y="2835833"/>
        <a:ext cx="2059935" cy="1143152"/>
      </dsp:txXfrm>
    </dsp:sp>
    <dsp:sp modelId="{ED84ABD4-223E-4778-A4D8-6F1BC676CA9E}">
      <dsp:nvSpPr>
        <dsp:cNvPr id="0" name=""/>
        <dsp:cNvSpPr/>
      </dsp:nvSpPr>
      <dsp:spPr>
        <a:xfrm>
          <a:off x="3974050" y="3431127"/>
          <a:ext cx="2913187" cy="15958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«Дом творчества «Вектор»</a:t>
          </a:r>
          <a:endParaRPr lang="ru-RU" sz="1050" b="1" i="1" kern="1200" dirty="0">
            <a:solidFill>
              <a:schemeClr val="tx1"/>
            </a:solidFill>
          </a:endParaRPr>
        </a:p>
      </dsp:txBody>
      <dsp:txXfrm>
        <a:off x="4400676" y="3664829"/>
        <a:ext cx="2059935" cy="1128415"/>
      </dsp:txXfrm>
    </dsp:sp>
    <dsp:sp modelId="{22D4FDA9-1795-46DD-B164-9B9CFCF2F4C9}">
      <dsp:nvSpPr>
        <dsp:cNvPr id="0" name=""/>
        <dsp:cNvSpPr/>
      </dsp:nvSpPr>
      <dsp:spPr>
        <a:xfrm rot="20335700">
          <a:off x="1494796" y="2654151"/>
          <a:ext cx="2913187" cy="17713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</a:rPr>
            <a:t>Муниципальное бюджетное учреждение дополнительного образования «Городская станция юных натуралистов»</a:t>
          </a:r>
          <a:endParaRPr lang="ru-RU" sz="1050" i="1" kern="1200" dirty="0">
            <a:solidFill>
              <a:schemeClr val="tx1"/>
            </a:solidFill>
          </a:endParaRPr>
        </a:p>
      </dsp:txBody>
      <dsp:txXfrm>
        <a:off x="1921422" y="2913565"/>
        <a:ext cx="2059935" cy="1252562"/>
      </dsp:txXfrm>
    </dsp:sp>
    <dsp:sp modelId="{2BABE23D-8048-4A2D-9AB8-3C4A4BAA525E}">
      <dsp:nvSpPr>
        <dsp:cNvPr id="0" name=""/>
        <dsp:cNvSpPr/>
      </dsp:nvSpPr>
      <dsp:spPr>
        <a:xfrm rot="962267">
          <a:off x="1541051" y="628668"/>
          <a:ext cx="2913187" cy="17874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>
              <a:solidFill>
                <a:schemeClr val="tx1"/>
              </a:solidFill>
            </a:rPr>
            <a:t>Государственное специальное (коррекционное) образовательное учреждение для обучающихся, воспитанников с ограниченными возможностями здоровья «Кемеровская специальная (коррекционная)общеобразовательная школа </a:t>
          </a:r>
          <a:r>
            <a:rPr lang="en-US" sz="1050" b="1" i="1" kern="1200" dirty="0" smtClean="0">
              <a:solidFill>
                <a:schemeClr val="tx1"/>
              </a:solidFill>
            </a:rPr>
            <a:t>I </a:t>
          </a:r>
          <a:r>
            <a:rPr lang="ru-RU" sz="1050" b="1" i="1" kern="1200" dirty="0" smtClean="0">
              <a:solidFill>
                <a:schemeClr val="tx1"/>
              </a:solidFill>
            </a:rPr>
            <a:t>и </a:t>
          </a:r>
          <a:r>
            <a:rPr lang="en-US" sz="1050" b="1" i="1" kern="1200" dirty="0" smtClean="0">
              <a:solidFill>
                <a:schemeClr val="tx1"/>
              </a:solidFill>
            </a:rPr>
            <a:t>II</a:t>
          </a:r>
          <a:r>
            <a:rPr lang="ru-RU" sz="1050" b="1" i="1" kern="1200" dirty="0" smtClean="0">
              <a:solidFill>
                <a:schemeClr val="tx1"/>
              </a:solidFill>
            </a:rPr>
            <a:t> видов</a:t>
          </a:r>
          <a:r>
            <a:rPr lang="ru-RU" sz="1050" b="1" i="1" kern="1200" dirty="0" smtClean="0">
              <a:solidFill>
                <a:schemeClr val="bg1"/>
              </a:solidFill>
            </a:rPr>
            <a:t>»</a:t>
          </a:r>
          <a:endParaRPr lang="ru-RU" sz="1050" i="1" kern="1200" dirty="0">
            <a:solidFill>
              <a:schemeClr val="bg1"/>
            </a:solidFill>
          </a:endParaRPr>
        </a:p>
      </dsp:txBody>
      <dsp:txXfrm>
        <a:off x="1967677" y="890434"/>
        <a:ext cx="2059935" cy="126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3FBF8-6E7E-4D2F-93F2-CCAAA58F47E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731C8-DFE0-42F9-9C8C-6174B8AD5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40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D0EB-A197-4610-873D-5103758C9EDA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4A605-AC01-422E-B061-6A93F780B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3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564E8-C31A-4AEC-BCA0-E809DC6E12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4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5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C838-633C-4A96-910B-84E80195C94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A6F2-6B78-4A08-9CA8-E5F304A13E3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0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586F-4CEF-4E24-B5B9-74A60C7972F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BE57-9CFC-4394-91BB-91544336E7B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3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CF08-2163-42C1-9CE9-7F102A5DCD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C86D-58C9-47DE-925F-0BBC96B6CD5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42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6A3E-AC44-4ACD-BADB-8E47748559C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8C5A-BA76-44AA-BFAE-8195040FB11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733D-9F9B-42D0-A733-D1A1487C717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DCBC-6CE5-4BCB-B255-416EC978336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0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EC80-E88E-467D-8478-A467069F325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0430-B8E8-4378-A322-9292A01C07C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2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4E5A-BC89-438F-B5F6-067133580F9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B772-83D8-4340-873D-AB90FD14BCD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7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AA12-93AF-4485-8F22-423A4F5EC4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5C0B-BE81-46E8-9FE8-F8BFAF3B89A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6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3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9B20-E323-45F0-B01B-817DF4ADF9F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42A5A-109F-42A5-9349-8F863D0E0AE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4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A6D2-ECE5-4EC7-AC05-74A62276821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8E5A-5FCA-40D7-B718-9C9F479D1C1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17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FB5E-0B44-44B0-8E70-97593399279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4494-B660-487F-82C1-91EF6B8B6E8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0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2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4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6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4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8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0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4CAD-84AD-4FB4-872A-F29AC9B610F9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28B5-B3FA-4B76-BBA1-C18A74037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FFD"/>
            </a:gs>
            <a:gs pos="28999">
              <a:srgbClr val="85C2FF"/>
            </a:gs>
            <a:gs pos="63000">
              <a:srgbClr val="82CD6C"/>
            </a:gs>
            <a:gs pos="100000">
              <a:srgbClr val="FFB37A"/>
            </a:gs>
            <a:gs pos="100000">
              <a:srgbClr val="81D31A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7764F5-1DAC-4756-AA8C-8F334E77EF1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13.02.2020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014FB1-F914-44BB-B37C-7A81A27E706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124693"/>
            <a:ext cx="11816861" cy="61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9" y="124693"/>
            <a:ext cx="2146414" cy="18252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351248"/>
            <a:ext cx="12192001" cy="50675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51800" y="6386821"/>
            <a:ext cx="12243800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Муниципальное автономное общеобразовательное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учреждение "</a:t>
            </a:r>
            <a:r>
              <a:rPr lang="ru-RU" sz="16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Средняя общеобразовательная школа № 110"</a:t>
            </a:r>
          </a:p>
        </p:txBody>
      </p:sp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225" y="4647504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49760" y="544285"/>
            <a:ext cx="8975726" cy="1117371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Программы сопровождения</a:t>
            </a:r>
            <a:endParaRPr lang="ru-RU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519926" y="1487643"/>
            <a:ext cx="1167207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buBlip>
                <a:blip r:embed="rId2"/>
              </a:buBlip>
              <a:defRPr/>
            </a:pPr>
            <a:r>
              <a:rPr lang="ru-RU" sz="2000" dirty="0"/>
              <a:t>Психодиагностическое и логопедическое обследование детей с ОВЗ</a:t>
            </a:r>
          </a:p>
          <a:p>
            <a:pPr>
              <a:lnSpc>
                <a:spcPct val="250000"/>
              </a:lnSpc>
              <a:buBlip>
                <a:blip r:embed="rId2"/>
              </a:buBlip>
              <a:defRPr/>
            </a:pPr>
            <a:r>
              <a:rPr lang="ru-RU" sz="2000" dirty="0"/>
              <a:t>Коррекция эмоциональных состояний младших школьников и младших подростков с ОВЗ</a:t>
            </a:r>
          </a:p>
          <a:p>
            <a:pPr>
              <a:lnSpc>
                <a:spcPct val="250000"/>
              </a:lnSpc>
              <a:buBlip>
                <a:blip r:embed="rId2"/>
              </a:buBlip>
              <a:defRPr/>
            </a:pPr>
            <a:r>
              <a:rPr lang="ru-RU" sz="2000" dirty="0" err="1"/>
              <a:t>Психокоррекция</a:t>
            </a:r>
            <a:r>
              <a:rPr lang="ru-RU" sz="2000" dirty="0"/>
              <a:t> детско-родительских отношений на основе </a:t>
            </a:r>
            <a:r>
              <a:rPr lang="ru-RU" sz="2000" dirty="0" err="1"/>
              <a:t>сказкотерапии</a:t>
            </a:r>
            <a:r>
              <a:rPr lang="ru-RU" sz="2000" dirty="0"/>
              <a:t> </a:t>
            </a:r>
          </a:p>
          <a:p>
            <a:pPr>
              <a:lnSpc>
                <a:spcPct val="250000"/>
              </a:lnSpc>
              <a:buBlip>
                <a:blip r:embed="rId2"/>
              </a:buBlip>
              <a:defRPr/>
            </a:pPr>
            <a:r>
              <a:rPr lang="ru-RU" sz="2000" dirty="0"/>
              <a:t>Психологическое сопровождение детей с ОВЗ на этапе профессионального </a:t>
            </a:r>
            <a:r>
              <a:rPr lang="ru-RU" sz="2000" dirty="0" smtClean="0"/>
              <a:t>самоопределение</a:t>
            </a:r>
          </a:p>
          <a:p>
            <a:pPr>
              <a:lnSpc>
                <a:spcPct val="250000"/>
              </a:lnSpc>
              <a:buBlip>
                <a:blip r:embed="rId2"/>
              </a:buBlip>
              <a:defRPr/>
            </a:pPr>
            <a:r>
              <a:rPr lang="ru-RU" sz="2000" dirty="0"/>
              <a:t>Предупреждение и коррекция нарушений устной и письменной речи у детей с ОВЗ младшего школьного возраста</a:t>
            </a:r>
          </a:p>
          <a:p>
            <a:pPr marL="46037" indent="0">
              <a:lnSpc>
                <a:spcPct val="250000"/>
              </a:lnSpc>
              <a:buNone/>
              <a:defRPr/>
            </a:pPr>
            <a:endParaRPr lang="ru-RU" sz="2000" dirty="0"/>
          </a:p>
          <a:p>
            <a:pPr>
              <a:lnSpc>
                <a:spcPct val="250000"/>
              </a:lnSpc>
              <a:buBlip>
                <a:blip r:embed="rId2"/>
              </a:buBlip>
              <a:defRPr/>
            </a:pPr>
            <a:endParaRPr lang="ru-RU" sz="3200" dirty="0" smtClean="0"/>
          </a:p>
          <a:p>
            <a:pPr marL="46037" indent="0">
              <a:lnSpc>
                <a:spcPct val="250000"/>
              </a:lnSpc>
              <a:buNone/>
              <a:defRPr/>
            </a:pPr>
            <a:endParaRPr lang="ru-RU" alt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>
              <a:lnSpc>
                <a:spcPct val="250000"/>
              </a:lnSpc>
              <a:buNone/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>
              <a:lnSpc>
                <a:spcPct val="250000"/>
              </a:lnSpc>
              <a:buNone/>
              <a:defRPr/>
            </a:pP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  <a:buBlip>
                <a:blip r:embed="rId2"/>
              </a:buBlip>
              <a:defRPr/>
            </a:pP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70" y="64032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8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427" y="7373"/>
            <a:ext cx="10972800" cy="613315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3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Тьюторское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сопровождение</a:t>
            </a:r>
          </a:p>
        </p:txBody>
      </p:sp>
      <p:sp>
        <p:nvSpPr>
          <p:cNvPr id="20486" name="Объект 2"/>
          <p:cNvSpPr>
            <a:spLocks noGrp="1"/>
          </p:cNvSpPr>
          <p:nvPr>
            <p:ph idx="4294967295"/>
          </p:nvPr>
        </p:nvSpPr>
        <p:spPr>
          <a:xfrm>
            <a:off x="527050" y="549275"/>
            <a:ext cx="11590867" cy="1873250"/>
          </a:xfrm>
        </p:spPr>
        <p:txBody>
          <a:bodyPr/>
          <a:lstStyle/>
          <a:p>
            <a:pPr>
              <a:lnSpc>
                <a:spcPct val="200000"/>
              </a:lnSpc>
              <a:buFont typeface="Georgia" pitchFamily="18" charset="0"/>
              <a:buBlip>
                <a:blip r:embed="rId2"/>
              </a:buBlip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 персональное сопровождение в образовательном пространстве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200000"/>
              </a:lnSpc>
              <a:buFont typeface="Georgia" pitchFamily="18" charset="0"/>
              <a:buBlip>
                <a:blip r:embed="rId2"/>
              </a:buBlip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координирует поиск информации учащимися для самообразования;</a:t>
            </a:r>
          </a:p>
          <a:p>
            <a:pPr>
              <a:lnSpc>
                <a:spcPct val="200000"/>
              </a:lnSpc>
              <a:buFont typeface="Georgia" pitchFamily="18" charset="0"/>
              <a:buBlip>
                <a:blip r:embed="rId2"/>
              </a:buBlip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сопровождает процесс формирования их личности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200000"/>
              </a:lnSpc>
              <a:buFont typeface="Georgia" pitchFamily="18" charset="0"/>
              <a:buBlip>
                <a:blip r:embed="rId2"/>
              </a:buBlip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координирует направления предпрофильной подготовки и профильного обучения </a:t>
            </a:r>
          </a:p>
          <a:p>
            <a:pPr marL="46037" indent="0">
              <a:lnSpc>
                <a:spcPts val="2000"/>
              </a:lnSpc>
              <a:buFont typeface="Georgia" pitchFamily="18" charset="0"/>
              <a:buNone/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Georgia" pitchFamily="18" charset="0"/>
              <a:buBlip>
                <a:blip r:embed="rId2"/>
              </a:buBlip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Georgia" pitchFamily="18" charset="0"/>
              <a:buBlip>
                <a:blip r:embed="rId2"/>
              </a:buBlip>
              <a:defRPr/>
            </a:pPr>
            <a:endParaRPr lang="ru-RU" alt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Объект 2"/>
          <p:cNvSpPr txBox="1">
            <a:spLocks/>
          </p:cNvSpPr>
          <p:nvPr/>
        </p:nvSpPr>
        <p:spPr bwMode="auto">
          <a:xfrm>
            <a:off x="139701" y="3024188"/>
            <a:ext cx="120523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ru-RU" altLang="ru-RU" sz="3000">
              <a:solidFill>
                <a:schemeClr val="tx1"/>
              </a:solidFill>
            </a:endParaRPr>
          </a:p>
        </p:txBody>
      </p:sp>
      <p:pic>
        <p:nvPicPr>
          <p:cNvPr id="2253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34" y="3524892"/>
            <a:ext cx="2153354" cy="128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75" y="4899819"/>
            <a:ext cx="2559049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34" y="4917137"/>
            <a:ext cx="172296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6427" y="3862719"/>
            <a:ext cx="10972800" cy="613315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4294967295"/>
          </p:nvPr>
        </p:nvSpPr>
        <p:spPr>
          <a:xfrm>
            <a:off x="3119968" y="4292600"/>
            <a:ext cx="8828617" cy="2305050"/>
          </a:xfrm>
        </p:spPr>
        <p:txBody>
          <a:bodyPr>
            <a:noAutofit/>
          </a:bodyPr>
          <a:lstStyle/>
          <a:p>
            <a:pPr marL="68263" indent="0">
              <a:lnSpc>
                <a:spcPts val="1700"/>
              </a:lnSpc>
              <a:buFont typeface="Wingdings 3" pitchFamily="18" charset="2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2" name="Рисунок 5" descr="IMG_096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r="8086"/>
          <a:stretch>
            <a:fillRect/>
          </a:stretch>
        </p:blipFill>
        <p:spPr bwMode="auto">
          <a:xfrm>
            <a:off x="8592796" y="4917137"/>
            <a:ext cx="3241488" cy="159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Содержимое 4" descr="IMG_093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09" y="3559555"/>
            <a:ext cx="113952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Рисунок 5" descr="IMG_093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02" y="3547679"/>
            <a:ext cx="1137244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167" y="3511164"/>
            <a:ext cx="254211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70" y="64032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-1" y="6336786"/>
            <a:ext cx="12192001" cy="50675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-51800" y="6386821"/>
            <a:ext cx="12243800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Муниципальное автономное общеобразовательное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учреждение "</a:t>
            </a:r>
            <a:r>
              <a:rPr lang="ru-RU" sz="16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Средняя общеобразовательная школа № 110"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70" y="433754"/>
            <a:ext cx="6071822" cy="57991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43" y="519769"/>
            <a:ext cx="5807627" cy="5604669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5060041" y="116447"/>
            <a:ext cx="1473311" cy="1458535"/>
            <a:chOff x="69904" y="4548086"/>
            <a:chExt cx="1473311" cy="145853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9904" y="4548086"/>
              <a:ext cx="1473311" cy="1458535"/>
            </a:xfrm>
            <a:prstGeom prst="rect">
              <a:avLst/>
            </a:prstGeom>
            <a:solidFill>
              <a:srgbClr val="00B0EE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6619" l="0" r="978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65" y="5055693"/>
              <a:ext cx="1000747" cy="85474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73560" y="4647847"/>
              <a:ext cx="126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charset="0"/>
                </a:rPr>
                <a:t>МАОУ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charset="0"/>
                </a:rPr>
                <a:t>«СОШ №110»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0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-1" y="6336786"/>
            <a:ext cx="12192001" cy="50675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/>
            <a:bevelB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-51800" y="6386821"/>
            <a:ext cx="12243800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Муниципальное автономное общеобразовательное </a:t>
            </a:r>
            <a:r>
              <a:rPr lang="ru-RU" sz="16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учреждение "</a:t>
            </a:r>
            <a:r>
              <a:rPr lang="ru-RU" sz="16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Средняя общеобразовательная школа № 110"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3" y="519769"/>
            <a:ext cx="5521569" cy="5604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23" y="480647"/>
            <a:ext cx="5920153" cy="575221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060041" y="116447"/>
            <a:ext cx="1473311" cy="1458535"/>
            <a:chOff x="69904" y="4548086"/>
            <a:chExt cx="1473311" cy="145853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9904" y="4548086"/>
              <a:ext cx="1473311" cy="1458535"/>
            </a:xfrm>
            <a:prstGeom prst="rect">
              <a:avLst/>
            </a:prstGeom>
            <a:solidFill>
              <a:srgbClr val="00B0EE"/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6619" l="0" r="978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65" y="5055693"/>
              <a:ext cx="1000747" cy="85474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3560" y="4647847"/>
              <a:ext cx="1265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charset="0"/>
                </a:rPr>
                <a:t>МАОУ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Arial" charset="0"/>
                </a:rPr>
                <a:t>«СОШ №110»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4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03280" cy="9912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Narrow" panose="020B0606020202030204" pitchFamily="34" charset="0"/>
              </a:rPr>
              <a:t>Количество детей-инвалидов, обучающихся в с применением дистанционных образовательных </a:t>
            </a:r>
            <a:r>
              <a:rPr lang="ru-RU" sz="3600" dirty="0">
                <a:latin typeface="Arial Narrow" panose="020B0606020202030204" pitchFamily="34" charset="0"/>
              </a:rPr>
              <a:t>технологий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56255867"/>
              </p:ext>
            </p:extLst>
          </p:nvPr>
        </p:nvGraphicFramePr>
        <p:xfrm>
          <a:off x="2727960" y="1630680"/>
          <a:ext cx="6781800" cy="481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300"/>
            <a:ext cx="180498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70" y="5465390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49760" y="544285"/>
            <a:ext cx="8975726" cy="1117371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Условия организации обучения детей с ОВЗ, в том числе детей с инвалидностью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775520" y="2060848"/>
            <a:ext cx="872420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Georgia" pitchFamily="18" charset="0"/>
              <a:buBlip>
                <a:blip r:embed="rId2"/>
              </a:buBlip>
              <a:defRPr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бучение на дому</a:t>
            </a:r>
            <a:endParaRPr lang="ru-RU" alt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Georgia" pitchFamily="18" charset="0"/>
              <a:buBlip>
                <a:blip r:embed="rId2"/>
              </a:buBlip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инклюзивное обучение</a:t>
            </a:r>
          </a:p>
          <a:p>
            <a:pPr>
              <a:lnSpc>
                <a:spcPct val="150000"/>
              </a:lnSpc>
              <a:buFont typeface="Georgia" pitchFamily="18" charset="0"/>
              <a:buBlip>
                <a:blip r:embed="rId2"/>
              </a:buBlip>
              <a:defRPr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обучение с применением дистанционных</a:t>
            </a:r>
          </a:p>
          <a:p>
            <a:pPr marL="46037" indent="0">
              <a:lnSpc>
                <a:spcPct val="150000"/>
              </a:lnSpc>
              <a:buNone/>
              <a:defRPr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образовательных технологий</a:t>
            </a:r>
          </a:p>
          <a:p>
            <a:pPr>
              <a:lnSpc>
                <a:spcPct val="150000"/>
              </a:lnSpc>
              <a:buFont typeface="Georgia" pitchFamily="18" charset="0"/>
              <a:buBlip>
                <a:blip r:embed="rId2"/>
              </a:buBlip>
              <a:defRPr/>
            </a:pP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их сочетание</a:t>
            </a:r>
          </a:p>
          <a:p>
            <a:pPr marL="46037" indent="0">
              <a:lnSpc>
                <a:spcPts val="2000"/>
              </a:lnSpc>
              <a:buNone/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>
              <a:lnSpc>
                <a:spcPts val="2000"/>
              </a:lnSpc>
              <a:buNone/>
              <a:defRPr/>
            </a:pP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Blip>
                <a:blip r:embed="rId2"/>
              </a:buBlip>
              <a:defRPr/>
            </a:pP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70" y="64032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4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49760" y="544285"/>
            <a:ext cx="8975726" cy="1117371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Программы обучения</a:t>
            </a:r>
            <a:endParaRPr lang="ru-RU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775520" y="2060848"/>
            <a:ext cx="872420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Blip>
                <a:blip r:embed="rId2"/>
              </a:buBlip>
              <a:defRPr/>
            </a:pPr>
            <a:r>
              <a:rPr lang="ru-RU" sz="3200" dirty="0"/>
              <a:t>«Развитие познавательной сферы»</a:t>
            </a:r>
          </a:p>
          <a:p>
            <a:pPr>
              <a:lnSpc>
                <a:spcPct val="150000"/>
              </a:lnSpc>
              <a:buBlip>
                <a:blip r:embed="rId2"/>
              </a:buBlip>
              <a:defRPr/>
            </a:pPr>
            <a:r>
              <a:rPr lang="ru-RU" sz="3200" dirty="0"/>
              <a:t>«Коррекция недостатков устной и письменной речи»</a:t>
            </a:r>
          </a:p>
          <a:p>
            <a:pPr>
              <a:lnSpc>
                <a:spcPct val="150000"/>
              </a:lnSpc>
              <a:buBlip>
                <a:blip r:embed="rId2"/>
              </a:buBlip>
              <a:defRPr/>
            </a:pPr>
            <a:r>
              <a:rPr lang="ru-RU" sz="3200" dirty="0"/>
              <a:t>«Социально-бытовая ориентировка»</a:t>
            </a:r>
          </a:p>
          <a:p>
            <a:pPr marL="46037" indent="0">
              <a:lnSpc>
                <a:spcPct val="150000"/>
              </a:lnSpc>
              <a:buNone/>
              <a:defRPr/>
            </a:pPr>
            <a:endParaRPr lang="ru-RU" altLang="ru-RU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>
              <a:lnSpc>
                <a:spcPts val="2000"/>
              </a:lnSpc>
              <a:buNone/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>
              <a:lnSpc>
                <a:spcPts val="2000"/>
              </a:lnSpc>
              <a:buNone/>
              <a:defRPr/>
            </a:pP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Blip>
                <a:blip r:embed="rId2"/>
              </a:buBlip>
              <a:defRPr/>
            </a:pPr>
            <a:endParaRPr lang="ru-RU" alt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70" y="64032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1800" y="6336786"/>
            <a:ext cx="12243800" cy="506752"/>
            <a:chOff x="-51800" y="6336786"/>
            <a:chExt cx="12243800" cy="5067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" y="6336786"/>
              <a:ext cx="12192001" cy="506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bevelT/>
              <a:bevelB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1800" y="6386821"/>
              <a:ext cx="12243800" cy="35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rgbClr val="0000FF"/>
                  </a:solidFill>
                  <a:latin typeface="Times New Roman"/>
                  <a:ea typeface="Calibri"/>
                  <a:cs typeface="Times New Roman"/>
                </a:rPr>
                <a:t>Муниципальное автономное общеобразовательное 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/>
                  <a:ea typeface="Calibri"/>
                  <a:cs typeface="Times New Roman"/>
                </a:rPr>
                <a:t>учреждение "</a:t>
              </a:r>
              <a:r>
                <a:rPr lang="ru-RU" sz="1600" b="1" dirty="0">
                  <a:solidFill>
                    <a:srgbClr val="0000FF"/>
                  </a:solidFill>
                  <a:latin typeface="Times New Roman"/>
                  <a:ea typeface="Calibri"/>
                  <a:cs typeface="Times New Roman"/>
                </a:rPr>
                <a:t>Средняя общеобразовательная школа № 110"</a:t>
              </a:r>
            </a:p>
          </p:txBody>
        </p:sp>
      </p:grpSp>
      <p:sp>
        <p:nvSpPr>
          <p:cNvPr id="8" name="Заголовок 6"/>
          <p:cNvSpPr txBox="1">
            <a:spLocks/>
          </p:cNvSpPr>
          <p:nvPr/>
        </p:nvSpPr>
        <p:spPr>
          <a:xfrm>
            <a:off x="1713046" y="166588"/>
            <a:ext cx="8440425" cy="1005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70" y="64032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262" y="1171744"/>
            <a:ext cx="112340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</a:t>
            </a:r>
            <a:r>
              <a:rPr lang="ru-RU" sz="1600" dirty="0"/>
              <a:t>З</a:t>
            </a:r>
            <a:r>
              <a:rPr lang="ru-RU" sz="1600" dirty="0" smtClean="0"/>
              <a:t>-273 «Об образовании в РФ»</a:t>
            </a:r>
          </a:p>
          <a:p>
            <a:pPr algn="just"/>
            <a:r>
              <a:rPr lang="ru-RU" sz="1600" dirty="0" smtClean="0"/>
              <a:t>Статья </a:t>
            </a:r>
            <a:r>
              <a:rPr lang="ru-RU" sz="1600" dirty="0"/>
              <a:t>15. Сетевая форма реализации образовательных программ</a:t>
            </a:r>
          </a:p>
          <a:p>
            <a:pPr algn="just"/>
            <a:r>
              <a:rPr lang="ru-RU" sz="1600" dirty="0" smtClean="0"/>
              <a:t>1.Сетевая </a:t>
            </a:r>
            <a:r>
              <a:rPr lang="ru-RU" sz="1600" dirty="0"/>
              <a:t>форма реализации образовательных программ (далее - сетевая форма) обеспечивает возможность освоения обучающимся образовательной программы с использованием ресурсов нескольких </a:t>
            </a:r>
            <a:r>
              <a:rPr lang="ru-RU" sz="1600" dirty="0" smtClean="0"/>
              <a:t>организаций…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Статья </a:t>
            </a:r>
            <a:r>
              <a:rPr lang="ru-RU" sz="1600" dirty="0"/>
              <a:t>79. Организация получения образования обучающимися с ограниченными возможностями здоровья</a:t>
            </a:r>
          </a:p>
          <a:p>
            <a:pPr algn="just"/>
            <a:r>
              <a:rPr lang="ru-RU" sz="1600" dirty="0"/>
              <a:t>3. Под специальными условиями для получения образования обучающимися с ограниченными возможностями здоровья </a:t>
            </a:r>
            <a:r>
              <a:rPr lang="ru-RU" sz="1600" dirty="0" smtClean="0"/>
              <a:t>… понимаются </a:t>
            </a:r>
            <a:r>
              <a:rPr lang="ru-RU" sz="1600" dirty="0"/>
              <a:t>условия обучения, воспитания и развития таких обучающихся, включающие в себя </a:t>
            </a:r>
            <a:r>
              <a:rPr lang="ru-RU" sz="1600" dirty="0" smtClean="0"/>
              <a:t>… проведение </a:t>
            </a:r>
            <a:r>
              <a:rPr lang="ru-RU" sz="1600" dirty="0"/>
              <a:t>групповых и индивидуальных коррекционных занятий, обеспечение доступа в здания организаций, </a:t>
            </a:r>
            <a:r>
              <a:rPr lang="ru-RU" sz="1600" dirty="0" smtClean="0"/>
              <a:t>....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Статья </a:t>
            </a:r>
            <a:r>
              <a:rPr lang="ru-RU" sz="1600" dirty="0"/>
              <a:t>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pPr algn="just"/>
            <a:r>
              <a:rPr lang="ru-RU" sz="1600" dirty="0"/>
              <a:t>2. Психолого-педагогическая, медицинская и социальная помощь включает в себя:</a:t>
            </a:r>
          </a:p>
          <a:p>
            <a:pPr algn="just"/>
            <a:r>
              <a:rPr lang="ru-RU" sz="1600" dirty="0"/>
              <a:t>1) психолого-педагогическое консультирование обучающихся, их родителей (законных представителей) и педагогических работников;</a:t>
            </a:r>
          </a:p>
          <a:p>
            <a:pPr algn="just"/>
            <a:r>
              <a:rPr lang="ru-RU" sz="1600" dirty="0"/>
              <a:t>2) коррекционно-развивающие и компенсирующие занятия с обучающимися, логопедическую помощь обучающимся;</a:t>
            </a:r>
          </a:p>
          <a:p>
            <a:pPr algn="just"/>
            <a:r>
              <a:rPr lang="ru-RU" sz="1600" dirty="0"/>
              <a:t>3) комплекс реабилитационных и других медицинских мероприятий;</a:t>
            </a:r>
          </a:p>
          <a:p>
            <a:pPr algn="just"/>
            <a:r>
              <a:rPr lang="ru-RU" sz="1600" dirty="0"/>
              <a:t>4) помощь обучающимся в профориентации, получении профессии и социальной адаптации.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1800" y="6336786"/>
            <a:ext cx="12243800" cy="506752"/>
            <a:chOff x="-51800" y="6336786"/>
            <a:chExt cx="12243800" cy="5067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" y="6336786"/>
              <a:ext cx="12192001" cy="5067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>
              <a:bevelT/>
              <a:bevelB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51800" y="6386821"/>
              <a:ext cx="12243800" cy="35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solidFill>
                    <a:srgbClr val="0000FF"/>
                  </a:solidFill>
                  <a:latin typeface="Times New Roman"/>
                  <a:ea typeface="Calibri"/>
                  <a:cs typeface="Times New Roman"/>
                </a:rPr>
                <a:t>Муниципальное автономное общеобразовательное 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/>
                  <a:ea typeface="Calibri"/>
                  <a:cs typeface="Times New Roman"/>
                </a:rPr>
                <a:t>учреждение "</a:t>
              </a:r>
              <a:r>
                <a:rPr lang="ru-RU" sz="1600" b="1" dirty="0">
                  <a:solidFill>
                    <a:srgbClr val="0000FF"/>
                  </a:solidFill>
                  <a:latin typeface="Times New Roman"/>
                  <a:ea typeface="Calibri"/>
                  <a:cs typeface="Times New Roman"/>
                </a:rPr>
                <a:t>Средняя общеобразовательная школа № 110"</a:t>
              </a:r>
            </a:p>
          </p:txBody>
        </p:sp>
      </p:grpSp>
      <p:sp>
        <p:nvSpPr>
          <p:cNvPr id="8" name="Заголовок 6"/>
          <p:cNvSpPr txBox="1">
            <a:spLocks/>
          </p:cNvSpPr>
          <p:nvPr/>
        </p:nvSpPr>
        <p:spPr>
          <a:xfrm>
            <a:off x="1713046" y="166588"/>
            <a:ext cx="8440425" cy="1005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2629505"/>
              </p:ext>
            </p:extLst>
          </p:nvPr>
        </p:nvGraphicFramePr>
        <p:xfrm>
          <a:off x="802888" y="1171744"/>
          <a:ext cx="10861288" cy="496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19816"/>
            <a:ext cx="2910468" cy="2453268"/>
          </a:xfrm>
          <a:prstGeom prst="rect">
            <a:avLst/>
          </a:prstGeom>
        </p:spPr>
      </p:pic>
      <p:pic>
        <p:nvPicPr>
          <p:cNvPr id="13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70" y="64032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49760" y="544285"/>
            <a:ext cx="8975726" cy="1117371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endParaRPr lang="ru-RU" sz="3200" dirty="0">
              <a:ln>
                <a:solidFill>
                  <a:prstClr val="black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1775520" y="2060848"/>
            <a:ext cx="872420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indent="0" algn="just">
              <a:lnSpc>
                <a:spcPts val="2000"/>
              </a:lnSpc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- 15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 algn="just">
              <a:lnSpc>
                <a:spcPts val="2000"/>
              </a:lnSpc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учитель-логопед - 6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 algn="just">
              <a:lnSpc>
                <a:spcPts val="2000"/>
              </a:lnSpc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инструктор адаптивной физической культуры - 3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474720"/>
            <a:ext cx="3452079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30" y="3474720"/>
            <a:ext cx="3716059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441" y="3474720"/>
            <a:ext cx="3452079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26039" y="692159"/>
            <a:ext cx="897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Работа специалистов центра</a:t>
            </a:r>
            <a:endParaRPr lang="ru-RU" sz="3600" dirty="0"/>
          </a:p>
        </p:txBody>
      </p:sp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70" y="64032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овокузнецк  ЛИШ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480</Words>
  <Application>Microsoft Office PowerPoint</Application>
  <PresentationFormat>Произвольный</PresentationFormat>
  <Paragraphs>65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Новокузнецк  ЛИШ</vt:lpstr>
      <vt:lpstr>Презентация PowerPoint</vt:lpstr>
      <vt:lpstr>Презентация PowerPoint</vt:lpstr>
      <vt:lpstr>Презентация PowerPoint</vt:lpstr>
      <vt:lpstr>Количество детей-инвалидов, обучающихся в с применением дистанционных образовательных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Тьюторское  сопровождение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KUOPP-3</cp:lastModifiedBy>
  <cp:revision>14</cp:revision>
  <cp:lastPrinted>2020-02-13T04:03:21Z</cp:lastPrinted>
  <dcterms:created xsi:type="dcterms:W3CDTF">2020-02-12T16:19:19Z</dcterms:created>
  <dcterms:modified xsi:type="dcterms:W3CDTF">2020-02-13T04:46:05Z</dcterms:modified>
</cp:coreProperties>
</file>