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2" r:id="rId6"/>
    <p:sldId id="263" r:id="rId7"/>
    <p:sldId id="287" r:id="rId8"/>
    <p:sldId id="286" r:id="rId9"/>
    <p:sldId id="261" r:id="rId10"/>
    <p:sldId id="265" r:id="rId11"/>
    <p:sldId id="288" r:id="rId12"/>
    <p:sldId id="289" r:id="rId13"/>
    <p:sldId id="295" r:id="rId14"/>
    <p:sldId id="296" r:id="rId15"/>
    <p:sldId id="298" r:id="rId16"/>
    <p:sldId id="264" r:id="rId17"/>
    <p:sldId id="299" r:id="rId18"/>
    <p:sldId id="28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5A39034-CBFF-4E2C-90FB-C65F2FA65482}">
          <p14:sldIdLst>
            <p14:sldId id="256"/>
            <p14:sldId id="257"/>
            <p14:sldId id="259"/>
            <p14:sldId id="260"/>
            <p14:sldId id="262"/>
            <p14:sldId id="263"/>
            <p14:sldId id="287"/>
            <p14:sldId id="286"/>
            <p14:sldId id="261"/>
            <p14:sldId id="265"/>
            <p14:sldId id="288"/>
            <p14:sldId id="289"/>
            <p14:sldId id="295"/>
            <p14:sldId id="296"/>
            <p14:sldId id="298"/>
            <p14:sldId id="264"/>
            <p14:sldId id="299"/>
          </p14:sldIdLst>
        </p14:section>
        <p14:section name="ДИзайн" id="{5DB5D57B-F304-4587-AE55-9214D17A4B08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D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0DA1711-39B2-47A1-BD9E-1DD9B8681256}">
  <a:tblStyle styleId="{60DA1711-39B2-47A1-BD9E-1DD9B86812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89877" autoAdjust="0"/>
  </p:normalViewPr>
  <p:slideViewPr>
    <p:cSldViewPr snapToGrid="0">
      <p:cViewPr>
        <p:scale>
          <a:sx n="125" d="100"/>
          <a:sy n="125" d="100"/>
        </p:scale>
        <p:origin x="-78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6091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41451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0739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73446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1118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28093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7009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9744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2571762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228825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257175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Lora"/>
              <a:buChar char="◉"/>
              <a:defRPr sz="2400" i="1">
                <a:latin typeface="Lora"/>
                <a:ea typeface="Lora"/>
                <a:cs typeface="Lora"/>
                <a:sym typeface="Lora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●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○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Font typeface="Lora"/>
              <a:buChar char="■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cxnSp>
        <p:nvCxnSpPr>
          <p:cNvPr id="22" name="Google Shape;22;p4"/>
          <p:cNvCxnSpPr/>
          <p:nvPr/>
        </p:nvCxnSpPr>
        <p:spPr>
          <a:xfrm>
            <a:off x="4584075" y="3676500"/>
            <a:ext cx="0" cy="14805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4"/>
          <p:cNvSpPr/>
          <p:nvPr/>
        </p:nvSpPr>
        <p:spPr>
          <a:xfrm>
            <a:off x="4288500" y="3393000"/>
            <a:ext cx="567000" cy="5670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341265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Lora"/>
                <a:ea typeface="Lora"/>
                <a:cs typeface="Lora"/>
                <a:sym typeface="Lora"/>
              </a:rPr>
              <a:t>“</a:t>
            </a:r>
            <a:endParaRPr sz="3600"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297650" y="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381250" y="1651075"/>
            <a:ext cx="2334000" cy="3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834912" y="1651075"/>
            <a:ext cx="2334000" cy="3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288573" y="1651075"/>
            <a:ext cx="2334000" cy="3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46" name="Google Shape;46;p7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7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7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-6025" y="4513729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0"/>
          <p:cNvSpPr/>
          <p:nvPr/>
        </p:nvSpPr>
        <p:spPr>
          <a:xfrm>
            <a:off x="4293700" y="4235405"/>
            <a:ext cx="556500" cy="5565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937117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96631" y="1632282"/>
            <a:ext cx="7353285" cy="163769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/>
              <a:t>«Создание условий для профессионального образования и профессионального обучения детей с особыми образовательными потребностями»</a:t>
            </a:r>
            <a:endParaRPr sz="2400" dirty="0"/>
          </a:p>
        </p:txBody>
      </p:sp>
      <p:grpSp>
        <p:nvGrpSpPr>
          <p:cNvPr id="72" name="Google Shape;72;p12"/>
          <p:cNvGrpSpPr/>
          <p:nvPr/>
        </p:nvGrpSpPr>
        <p:grpSpPr>
          <a:xfrm>
            <a:off x="1287133" y="3487361"/>
            <a:ext cx="215966" cy="342399"/>
            <a:chOff x="6718575" y="2318625"/>
            <a:chExt cx="256950" cy="407375"/>
          </a:xfrm>
        </p:grpSpPr>
        <p:sp>
          <p:nvSpPr>
            <p:cNvPr id="73" name="Google Shape;73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96631" y="935002"/>
            <a:ext cx="1602190" cy="523220"/>
          </a:xfrm>
          <a:prstGeom prst="rect">
            <a:avLst/>
          </a:prstGeom>
          <a:solidFill>
            <a:srgbClr val="FFCD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Lora"/>
              </a:rPr>
              <a:t>Секция:</a:t>
            </a:r>
            <a:endParaRPr lang="ru-RU" sz="2800" b="1" dirty="0">
              <a:latin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81" y="1259983"/>
            <a:ext cx="4387044" cy="3290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4933950" y="1249940"/>
            <a:ext cx="4111900" cy="27094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/>
            <a:r>
              <a:rPr lang="ru-RU" sz="2000" dirty="0" smtClean="0"/>
              <a:t>Обустроена территория</a:t>
            </a:r>
            <a:r>
              <a:rPr lang="en-US" sz="2000" dirty="0" smtClean="0"/>
              <a:t>;</a:t>
            </a:r>
          </a:p>
          <a:p>
            <a:pPr marL="342900" indent="-342900"/>
            <a:r>
              <a:rPr lang="ru-RU" sz="2000" dirty="0" smtClean="0"/>
              <a:t>Имеется парковка для личного автотранспорта инвалидов и социального такси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342900" indent="-342900"/>
            <a:r>
              <a:rPr lang="ru-RU" sz="2000" dirty="0" smtClean="0"/>
              <a:t>Установлены пандусы и поручни во входной зоне</a:t>
            </a:r>
            <a:r>
              <a:rPr lang="en-US" sz="2000" dirty="0" smtClean="0"/>
              <a:t>;</a:t>
            </a:r>
          </a:p>
          <a:p>
            <a:pPr marL="342900" indent="-342900"/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625400" y="736700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42317" y="975119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324625" y="569176"/>
            <a:ext cx="235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Доступная </a:t>
            </a:r>
            <a:r>
              <a:rPr lang="ru-RU" sz="2000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среда</a:t>
            </a:r>
            <a:endParaRPr lang="ru-RU" sz="2000" b="1" dirty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2925" y="1253765"/>
            <a:ext cx="4584725" cy="3438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0" y="941832"/>
            <a:ext cx="4614300" cy="20077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buNone/>
            </a:pPr>
            <a:endParaRPr lang="en-US" sz="1800" dirty="0" smtClean="0"/>
          </a:p>
          <a:p>
            <a:pPr marL="342900" indent="-342900"/>
            <a:r>
              <a:rPr lang="ru-RU" sz="1800" dirty="0" smtClean="0"/>
              <a:t>Расширены дверные про</a:t>
            </a:r>
            <a:r>
              <a:rPr lang="ru-RU" sz="1800" dirty="0"/>
              <a:t>ё</a:t>
            </a:r>
            <a:r>
              <a:rPr lang="ru-RU" sz="1800" dirty="0" smtClean="0"/>
              <a:t>мы</a:t>
            </a:r>
            <a:r>
              <a:rPr lang="en-US" sz="1800" dirty="0" smtClean="0"/>
              <a:t>;</a:t>
            </a:r>
            <a:endParaRPr lang="ru-RU" sz="1800" dirty="0" smtClean="0"/>
          </a:p>
          <a:p>
            <a:pPr marL="342900" indent="-342900"/>
            <a:r>
              <a:rPr lang="ru-RU" sz="1800" dirty="0" smtClean="0"/>
              <a:t>Пол покрыт противоскользящей плиткой</a:t>
            </a:r>
            <a:r>
              <a:rPr lang="en-US" sz="1800" dirty="0" smtClean="0"/>
              <a:t>;</a:t>
            </a:r>
          </a:p>
          <a:p>
            <a:pPr marL="342900" indent="-342900"/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7863725" y="688350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080642" y="926769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476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823" y="1287863"/>
            <a:ext cx="4407802" cy="330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4857750" y="1131725"/>
            <a:ext cx="3884100" cy="1513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/>
            <a:r>
              <a:rPr lang="ru-RU" sz="2000" dirty="0" smtClean="0"/>
              <a:t>В учебных кабинетах имеются специальные оборудованные места</a:t>
            </a:r>
            <a:r>
              <a:rPr lang="en-US" sz="2000" dirty="0" smtClean="0"/>
              <a:t>;</a:t>
            </a:r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625400" y="736700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42317" y="975119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612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1402" y="1240427"/>
            <a:ext cx="4586175" cy="3439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312059" y="1285988"/>
            <a:ext cx="3789035" cy="1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spcBef>
                <a:spcPts val="0"/>
              </a:spcBef>
              <a:buSzPct val="120000"/>
            </a:pPr>
            <a:r>
              <a:rPr lang="ru-RU" sz="2000" dirty="0" smtClean="0"/>
              <a:t>Имеются </a:t>
            </a:r>
            <a:r>
              <a:rPr lang="ru-RU" sz="2000" dirty="0"/>
              <a:t>санитарные комнаты, оборудованные в соответствии с </a:t>
            </a:r>
            <a:r>
              <a:rPr lang="ru-RU" sz="2000" dirty="0" smtClean="0"/>
              <a:t>требованиями; </a:t>
            </a:r>
            <a:endParaRPr lang="ru-RU" sz="2000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7886679" y="810431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103596" y="1048850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300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452" y="1277090"/>
            <a:ext cx="4587533" cy="344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5026901" y="1142967"/>
            <a:ext cx="3790675" cy="1532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/>
            <a:r>
              <a:rPr lang="ru-RU" sz="2000" dirty="0" smtClean="0"/>
              <a:t>Для перемещения внутри здания имеются 2 универсальных подъёмника «Барс-130»</a:t>
            </a:r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625400" y="736700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42317" y="975119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83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ТО\Семинар ТОП-5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6366" y="1352025"/>
            <a:ext cx="4616466" cy="2625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281666" y="1197435"/>
            <a:ext cx="3833134" cy="27893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spcBef>
                <a:spcPts val="0"/>
              </a:spcBef>
              <a:buSzPct val="120000"/>
            </a:pPr>
            <a:r>
              <a:rPr lang="ru-RU" sz="2000" dirty="0" smtClean="0"/>
              <a:t>Информационная панель «Бегущая строка» - 4 шт.;</a:t>
            </a:r>
          </a:p>
          <a:p>
            <a:pPr marL="342900" indent="-342900">
              <a:spcBef>
                <a:spcPts val="0"/>
              </a:spcBef>
              <a:buSzPct val="120000"/>
            </a:pPr>
            <a:r>
              <a:rPr lang="ru-RU" sz="2000" dirty="0" smtClean="0"/>
              <a:t>Информационный киоск с индукционной петлёй «Исток» -  2 шт.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342900" indent="-342900">
              <a:spcBef>
                <a:spcPts val="0"/>
              </a:spcBef>
              <a:buSzPct val="120000"/>
            </a:pPr>
            <a:r>
              <a:rPr lang="ru-RU" sz="2000" dirty="0" smtClean="0"/>
              <a:t>Тактильные и цветные знаки</a:t>
            </a:r>
            <a:r>
              <a:rPr lang="en-US" sz="2000" dirty="0" smtClean="0"/>
              <a:t>;</a:t>
            </a:r>
            <a:endParaRPr lang="ru-RU" sz="2000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sz="2000" dirty="0"/>
          </a:p>
        </p:txBody>
      </p:sp>
      <p:cxnSp>
        <p:nvCxnSpPr>
          <p:cNvPr id="185" name="Google Shape;185;p21"/>
          <p:cNvCxnSpPr/>
          <p:nvPr/>
        </p:nvCxnSpPr>
        <p:spPr>
          <a:xfrm>
            <a:off x="-6450" y="1131725"/>
            <a:ext cx="9150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21"/>
          <p:cNvSpPr/>
          <p:nvPr/>
        </p:nvSpPr>
        <p:spPr>
          <a:xfrm>
            <a:off x="7897069" y="938550"/>
            <a:ext cx="790200" cy="7902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8113986" y="1176969"/>
            <a:ext cx="356204" cy="313212"/>
            <a:chOff x="1929775" y="320925"/>
            <a:chExt cx="423800" cy="372650"/>
          </a:xfrm>
        </p:grpSpPr>
        <p:sp>
          <p:nvSpPr>
            <p:cNvPr id="189" name="Google Shape;189;p21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l" t="t" r="r" b="b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l" t="t" r="r" b="b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l" t="t" r="r" b="b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l" t="t" r="r" b="b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l" t="t" r="r" b="b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35608" y="564416"/>
            <a:ext cx="4707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Информационная доступность</a:t>
            </a:r>
            <a:endParaRPr lang="ru-RU" sz="2000" b="1" dirty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ФОТО\Урок доброты и фото\20161205_122230.jpg"/>
          <p:cNvPicPr>
            <a:picLocks noChangeAspect="1" noChangeArrowheads="1"/>
          </p:cNvPicPr>
          <p:nvPr/>
        </p:nvPicPr>
        <p:blipFill rotWithShape="1">
          <a:blip r:embed="rId3"/>
          <a:srcRect t="12181"/>
          <a:stretch/>
        </p:blipFill>
        <p:spPr bwMode="auto">
          <a:xfrm>
            <a:off x="4538017" y="2118359"/>
            <a:ext cx="4189402" cy="275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1571751" y="797922"/>
            <a:ext cx="6715000" cy="16500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Для обучения лиц </a:t>
            </a:r>
          </a:p>
          <a:p>
            <a:pPr marL="0" indent="0">
              <a:buNone/>
            </a:pPr>
            <a:r>
              <a:rPr lang="ru-RU" sz="2000" dirty="0" smtClean="0"/>
              <a:t>с ОВЗ и инвалидностью используются </a:t>
            </a:r>
          </a:p>
          <a:p>
            <a:pPr marL="0" indent="0">
              <a:buNone/>
            </a:pPr>
            <a:r>
              <a:rPr lang="ru-RU" sz="2000" b="1" dirty="0" smtClean="0">
                <a:highlight>
                  <a:srgbClr val="FFCD00"/>
                </a:highlight>
              </a:rPr>
              <a:t>АОП </a:t>
            </a:r>
            <a:r>
              <a:rPr lang="ru-RU" sz="2000" dirty="0" smtClean="0"/>
              <a:t> – адаптированные образовательные программы.</a:t>
            </a:r>
            <a:endParaRPr sz="2000" dirty="0"/>
          </a:p>
        </p:txBody>
      </p:sp>
      <p:grpSp>
        <p:nvGrpSpPr>
          <p:cNvPr id="174" name="Google Shape;174;p20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75" name="Google Shape;175;p2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617220" y="1879091"/>
            <a:ext cx="2672749" cy="3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РУМЦ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РУМЦ </a:t>
            </a:r>
            <a:r>
              <a:rPr lang="ru-RU" sz="2000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Ресурсный учебно-методический центр </a:t>
            </a:r>
            <a:endParaRPr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526854" y="1932431"/>
            <a:ext cx="2723619" cy="1639444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sym typeface="Lora"/>
              </a:rPr>
              <a:t>Центр профессиональной ориентации инвалидов и лиц с ОВЗ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3"/>
          </p:nvPr>
        </p:nvSpPr>
        <p:spPr>
          <a:xfrm>
            <a:off x="6416897" y="1937385"/>
            <a:ext cx="2727103" cy="638175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Центр </a:t>
            </a:r>
            <a:r>
              <a:rPr lang="ru-RU" b="1" dirty="0" err="1" smtClean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Абилимпикс</a:t>
            </a:r>
            <a:endParaRPr lang="ru-RU" dirty="0"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5219700" y="1052740"/>
            <a:ext cx="3924300" cy="25218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3580" y="617458"/>
            <a:ext cx="6301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ysClr val="windowText" lastClr="000000"/>
                </a:solidFill>
                <a:latin typeface="Lora"/>
              </a:rPr>
              <a:t>Государственное профессиональное образовательное учреждение</a:t>
            </a:r>
          </a:p>
          <a:p>
            <a:r>
              <a:rPr lang="ru-RU" sz="1800" b="1" dirty="0" smtClean="0">
                <a:highlight>
                  <a:srgbClr val="FFCD00"/>
                </a:highlight>
                <a:latin typeface="Lora"/>
              </a:rPr>
              <a:t>«Профессиональный колледж г. Новокузнецка»</a:t>
            </a:r>
            <a:endParaRPr lang="ru-RU" sz="1800" b="1" dirty="0" smtClean="0">
              <a:latin typeface="Lor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343" y="524352"/>
            <a:ext cx="1186298" cy="11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11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 ЗА ВНИМАНИЕ!</a:t>
            </a:r>
            <a:endParaRPr dirty="0"/>
          </a:p>
        </p:txBody>
      </p:sp>
      <p:grpSp>
        <p:nvGrpSpPr>
          <p:cNvPr id="435" name="Google Shape;435;p38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436" name="Google Shape;436;p3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8"/>
          <p:cNvSpPr/>
          <p:nvPr/>
        </p:nvSpPr>
        <p:spPr>
          <a:xfrm>
            <a:off x="5650" y="4707750"/>
            <a:ext cx="9144000" cy="4356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3074" name="Picture 2" descr="C:\Documents and Settings\Admin\Рабочий стол\ФОТО\IMG_67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769" y="1451464"/>
            <a:ext cx="4744635" cy="316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CD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5650" y="4749851"/>
            <a:ext cx="9144000" cy="393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1381250" y="894356"/>
            <a:ext cx="2778921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Проблемное поле:</a:t>
            </a:r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88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13"/>
          <p:cNvSpPr txBox="1"/>
          <p:nvPr/>
        </p:nvSpPr>
        <p:spPr>
          <a:xfrm>
            <a:off x="1381250" y="1329956"/>
            <a:ext cx="6559592" cy="2742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>
                <a:latin typeface="Lora"/>
              </a:rPr>
              <a:t>1.Базовая профессиональная образовательная организация – </a:t>
            </a:r>
            <a:r>
              <a:rPr lang="ru-RU" sz="1600" dirty="0" smtClean="0">
                <a:latin typeface="Lora"/>
              </a:rPr>
              <a:t>координатор </a:t>
            </a:r>
            <a:r>
              <a:rPr lang="ru-RU" sz="1600" dirty="0">
                <a:latin typeface="Lora"/>
              </a:rPr>
              <a:t>профессионального инклюзивного </a:t>
            </a:r>
            <a:r>
              <a:rPr lang="ru-RU" sz="1600" dirty="0" smtClean="0">
                <a:latin typeface="Lora"/>
              </a:rPr>
              <a:t>образования </a:t>
            </a:r>
            <a:r>
              <a:rPr lang="ru-RU" sz="1600" dirty="0">
                <a:latin typeface="Lora"/>
              </a:rPr>
              <a:t>в Кемеровской </a:t>
            </a:r>
            <a:r>
              <a:rPr lang="ru-RU" sz="1600" dirty="0" smtClean="0">
                <a:latin typeface="Lora"/>
              </a:rPr>
              <a:t>области.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latin typeface="Lora"/>
              </a:rPr>
              <a:t>2. Технические условия организации инклюзивного образования в </a:t>
            </a:r>
            <a:r>
              <a:rPr lang="ru-RU" sz="1600" dirty="0" smtClean="0">
                <a:latin typeface="Lora"/>
              </a:rPr>
              <a:t>образовательных </a:t>
            </a:r>
            <a:r>
              <a:rPr lang="ru-RU" sz="1600" dirty="0">
                <a:latin typeface="Lora"/>
              </a:rPr>
              <a:t>учреждениях среднего </a:t>
            </a:r>
            <a:r>
              <a:rPr lang="ru-RU" sz="1600" dirty="0" smtClean="0">
                <a:latin typeface="Lora"/>
              </a:rPr>
              <a:t>профессионального </a:t>
            </a:r>
            <a:r>
              <a:rPr lang="ru-RU" sz="1600" dirty="0">
                <a:latin typeface="Lora"/>
              </a:rPr>
              <a:t>образования</a:t>
            </a:r>
            <a:r>
              <a:rPr lang="ru-RU" sz="1600" dirty="0" smtClean="0">
                <a:latin typeface="Lora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latin typeface="Lora"/>
              </a:rPr>
              <a:t>3. Психолого-педагогическое </a:t>
            </a:r>
            <a:r>
              <a:rPr lang="ru-RU" sz="1600" dirty="0" smtClean="0">
                <a:latin typeface="Lora"/>
              </a:rPr>
              <a:t>сопровождение</a:t>
            </a:r>
            <a:r>
              <a:rPr lang="en-US" sz="1600" dirty="0" smtClean="0">
                <a:latin typeface="Lora"/>
              </a:rPr>
              <a:t> </a:t>
            </a:r>
            <a:r>
              <a:rPr lang="ru-RU" sz="1600" dirty="0" smtClean="0">
                <a:latin typeface="Lora"/>
              </a:rPr>
              <a:t>инклюзивного образования.</a:t>
            </a:r>
          </a:p>
          <a:p>
            <a:pPr>
              <a:spcBef>
                <a:spcPts val="300"/>
              </a:spcBef>
            </a:pPr>
            <a:r>
              <a:rPr lang="ru-RU" sz="1600" dirty="0">
                <a:latin typeface="Lora"/>
              </a:rPr>
              <a:t>4. Создание условий для профессионального обучения лиц с нарушением интеллекта.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152" y="490156"/>
            <a:ext cx="6488875" cy="4164184"/>
          </a:xfrm>
          <a:prstGeom prst="rect">
            <a:avLst/>
          </a:prstGeom>
          <a:noFill/>
        </p:spPr>
      </p:pic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113695" y="2064417"/>
            <a:ext cx="6521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Lora"/>
              </a:rPr>
              <a:t>Государственное профессиональное </a:t>
            </a:r>
            <a:r>
              <a:rPr lang="ru-RU" sz="2000" dirty="0" smtClean="0">
                <a:solidFill>
                  <a:schemeClr val="bg1"/>
                </a:solidFill>
                <a:latin typeface="Lora"/>
              </a:rPr>
              <a:t>образовательное </a:t>
            </a:r>
            <a:r>
              <a:rPr lang="ru-RU" sz="2000" dirty="0" smtClean="0">
                <a:solidFill>
                  <a:schemeClr val="bg1"/>
                </a:solidFill>
                <a:latin typeface="Lora"/>
              </a:rPr>
              <a:t>учреждение</a:t>
            </a:r>
            <a:endParaRPr lang="ru-RU" sz="2000" dirty="0">
              <a:solidFill>
                <a:schemeClr val="bg1"/>
              </a:solidFill>
              <a:latin typeface="Lora"/>
            </a:endParaRPr>
          </a:p>
          <a:p>
            <a:r>
              <a:rPr lang="ru-RU" sz="2000" dirty="0" smtClean="0">
                <a:highlight>
                  <a:srgbClr val="FFCD00"/>
                </a:highlight>
                <a:latin typeface="Lora"/>
              </a:rPr>
              <a:t>«Профессиональный колледж г. Новокузнецка»</a:t>
            </a:r>
            <a:endParaRPr lang="ru-RU" sz="2000" dirty="0" smtClean="0">
              <a:latin typeface="Lor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82" y="143351"/>
            <a:ext cx="1784509" cy="1784509"/>
          </a:xfrm>
          <a:prstGeom prst="rect">
            <a:avLst/>
          </a:prstGeom>
        </p:spPr>
      </p:pic>
      <p:sp>
        <p:nvSpPr>
          <p:cNvPr id="10" name="Google Shape;476;p39"/>
          <p:cNvSpPr/>
          <p:nvPr/>
        </p:nvSpPr>
        <p:spPr>
          <a:xfrm>
            <a:off x="1270048" y="2405409"/>
            <a:ext cx="251793" cy="333678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952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1600201" y="914399"/>
            <a:ext cx="6015789" cy="243037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None/>
            </a:pPr>
            <a:endParaRPr lang="ru-RU" dirty="0" smtClean="0">
              <a:highlight>
                <a:srgbClr val="FFCD00"/>
              </a:highlight>
            </a:endParaRPr>
          </a:p>
          <a:p>
            <a:pPr marL="0" lvl="0" indent="0">
              <a:buNone/>
            </a:pPr>
            <a:r>
              <a:rPr lang="ru-RU" dirty="0" smtClean="0">
                <a:highlight>
                  <a:srgbClr val="FFCD00"/>
                </a:highlight>
              </a:rPr>
              <a:t>Базовая профессиональная образовательная организация,</a:t>
            </a:r>
            <a:r>
              <a:rPr lang="ru-RU" dirty="0" smtClean="0"/>
              <a:t> обеспечивающая поддержку региональной системы инклюзивного профессионального образования инвалидов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97053" y="1941233"/>
            <a:ext cx="2401846" cy="301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355" y="53553"/>
            <a:ext cx="3223240" cy="4990170"/>
          </a:xfrm>
          <a:prstGeom prst="rect">
            <a:avLst/>
          </a:prstGeom>
        </p:spPr>
      </p:pic>
      <p:cxnSp>
        <p:nvCxnSpPr>
          <p:cNvPr id="138" name="Google Shape;138;p18"/>
          <p:cNvCxnSpPr/>
          <p:nvPr/>
        </p:nvCxnSpPr>
        <p:spPr>
          <a:xfrm>
            <a:off x="-6025" y="1668728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8"/>
          <p:cNvSpPr/>
          <p:nvPr/>
        </p:nvSpPr>
        <p:spPr>
          <a:xfrm>
            <a:off x="490711" y="1344349"/>
            <a:ext cx="648758" cy="648758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356048" y="248315"/>
            <a:ext cx="6730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ighlight>
                  <a:srgbClr val="FFCD00"/>
                </a:highlight>
              </a:rPr>
              <a:t>Схема сетевого взаимодействия БПОО ГПОУ «Профессионального колледжа г. Новокузнецка» </a:t>
            </a:r>
            <a:endParaRPr lang="ru-RU" dirty="0"/>
          </a:p>
        </p:txBody>
      </p:sp>
      <p:grpSp>
        <p:nvGrpSpPr>
          <p:cNvPr id="21" name="Google Shape;857;p39"/>
          <p:cNvGrpSpPr/>
          <p:nvPr/>
        </p:nvGrpSpPr>
        <p:grpSpPr>
          <a:xfrm>
            <a:off x="588880" y="1451732"/>
            <a:ext cx="452420" cy="433992"/>
            <a:chOff x="5233525" y="4954450"/>
            <a:chExt cx="538275" cy="516350"/>
          </a:xfrm>
        </p:grpSpPr>
        <p:sp>
          <p:nvSpPr>
            <p:cNvPr id="22" name="Google Shape;858;p39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9;p39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0;p39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61;p39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62;p39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63;p39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64;p39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65;p39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66;p39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67;p39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68;p39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1450076" y="970647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Модель сетевого взаимодействия БПОО</a:t>
            </a:r>
            <a:endParaRPr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8583" y="2386263"/>
            <a:ext cx="3824317" cy="2236646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1600" dirty="0" smtClean="0">
                <a:highlight>
                  <a:srgbClr val="FFCD00"/>
                </a:highlight>
              </a:rPr>
              <a:t>Общеобразовательная организация области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ora"/>
              </a:rPr>
              <a:t>Профориентационные мероприятия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Lora"/>
              </a:rPr>
              <a:t>И</a:t>
            </a:r>
            <a:r>
              <a:rPr lang="ru-RU" sz="1400" dirty="0" smtClean="0">
                <a:latin typeface="Lora"/>
              </a:rPr>
              <a:t>нформационная работа с обучающимся школ и их родителями (законными представителями) по вопросам инклюзивного образования</a:t>
            </a:r>
            <a:endParaRPr lang="ru-RU" sz="1400" dirty="0" smtClean="0">
              <a:highlight>
                <a:srgbClr val="FFCD00"/>
              </a:highlight>
              <a:latin typeface="Lora"/>
            </a:endParaRPr>
          </a:p>
          <a:p>
            <a:pPr marL="114300" indent="0" algn="just">
              <a:buNone/>
            </a:pP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1695881" y="1658812"/>
            <a:ext cx="6341214" cy="549967"/>
          </a:xfrm>
          <a:ln w="19050">
            <a:solidFill>
              <a:srgbClr val="FFCD00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ru-RU" sz="1600" b="1" dirty="0" smtClean="0">
                <a:latin typeface="Lora"/>
              </a:rPr>
              <a:t>Департамент образования и науки Кемеровской области</a:t>
            </a:r>
            <a:endParaRPr lang="ru-RU" sz="1600" b="1" dirty="0">
              <a:latin typeface="Lora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3"/>
          </p:nvPr>
        </p:nvSpPr>
        <p:spPr>
          <a:xfrm>
            <a:off x="4982997" y="2386263"/>
            <a:ext cx="3834580" cy="2109428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1600" dirty="0" smtClean="0">
                <a:highlight>
                  <a:srgbClr val="FFCD00"/>
                </a:highlight>
              </a:rPr>
              <a:t>Общественные организации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ora"/>
              </a:rPr>
              <a:t>Консультационное взаимодействие с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ora"/>
              </a:rPr>
              <a:t>«Всероссийским обществом инвалидов»,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ora"/>
              </a:rPr>
              <a:t>«Всероссийским обществом глухих»,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Lora"/>
              </a:rPr>
              <a:t>«Всероссийским Ордена Трудового Красного Знамени общества слепых»</a:t>
            </a:r>
          </a:p>
          <a:p>
            <a:pPr marL="114300" indent="0">
              <a:buNone/>
            </a:pPr>
            <a:endParaRPr lang="ru-RU" sz="1600" dirty="0">
              <a:latin typeface="Lora"/>
            </a:endParaRPr>
          </a:p>
          <a:p>
            <a:pPr marL="114300" indent="0">
              <a:buNone/>
            </a:pPr>
            <a:endParaRPr lang="ru-RU" dirty="0">
              <a:highlight>
                <a:srgbClr val="FFCD00"/>
              </a:highlight>
            </a:endParaRPr>
          </a:p>
        </p:txBody>
      </p: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pSp>
        <p:nvGrpSpPr>
          <p:cNvPr id="160" name="Google Shape;160;p19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61" name="Google Shape;161;p1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Прямая со стрелкой 9"/>
          <p:cNvCxnSpPr/>
          <p:nvPr/>
        </p:nvCxnSpPr>
        <p:spPr>
          <a:xfrm>
            <a:off x="4625895" y="2449872"/>
            <a:ext cx="0" cy="249343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347464" y="4559300"/>
            <a:ext cx="5211" cy="38400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6904327" y="4559300"/>
            <a:ext cx="4473" cy="38400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  <p:sp>
        <p:nvSpPr>
          <p:cNvPr id="15" name="Текст 6"/>
          <p:cNvSpPr txBox="1">
            <a:spLocks/>
          </p:cNvSpPr>
          <p:nvPr/>
        </p:nvSpPr>
        <p:spPr>
          <a:xfrm>
            <a:off x="372979" y="445440"/>
            <a:ext cx="8458200" cy="549967"/>
          </a:xfrm>
          <a:prstGeom prst="rect">
            <a:avLst/>
          </a:prstGeom>
          <a:solidFill>
            <a:srgbClr val="FFCD00"/>
          </a:solidFill>
          <a:ln w="19050">
            <a:solidFill>
              <a:srgbClr val="FFCD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>
              <a:lnSpc>
                <a:spcPct val="150000"/>
              </a:lnSpc>
            </a:pPr>
            <a:r>
              <a:rPr lang="ru-RU" sz="1600" b="1" dirty="0" smtClean="0">
                <a:latin typeface="Lora"/>
              </a:rPr>
              <a:t>БПОО ГПОУ «Профессионально колледжа г. Новокузнецка»</a:t>
            </a:r>
            <a:endParaRPr lang="ru-RU" sz="1600" b="1" dirty="0">
              <a:latin typeface="Lora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372979" y="1166262"/>
            <a:ext cx="8458200" cy="3679123"/>
          </a:xfrm>
          <a:prstGeom prst="rect">
            <a:avLst/>
          </a:prstGeom>
          <a:ln w="19050">
            <a:solidFill>
              <a:srgbClr val="FFCD00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Разработка </a:t>
            </a:r>
            <a:r>
              <a:rPr lang="ru-RU" sz="1200" dirty="0">
                <a:latin typeface="Lora"/>
              </a:rPr>
              <a:t>методологических основ и технологий сопровождения инклюзивного образования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Разработка </a:t>
            </a:r>
            <a:r>
              <a:rPr lang="ru-RU" sz="1200" dirty="0">
                <a:latin typeface="Lora"/>
              </a:rPr>
              <a:t>методологии и </a:t>
            </a:r>
            <a:r>
              <a:rPr lang="ru-RU" sz="1200" dirty="0" err="1">
                <a:latin typeface="Lora"/>
              </a:rPr>
              <a:t>практикоориентированных</a:t>
            </a:r>
            <a:r>
              <a:rPr lang="ru-RU" sz="1200" dirty="0">
                <a:latin typeface="Lora"/>
              </a:rPr>
              <a:t> технологий сопровождения всех </a:t>
            </a:r>
            <a:r>
              <a:rPr lang="ru-RU" sz="1200" dirty="0" smtClean="0">
                <a:latin typeface="Lora"/>
              </a:rPr>
              <a:t>субъектов инклюзивного </a:t>
            </a:r>
            <a:r>
              <a:rPr lang="ru-RU" sz="1200" dirty="0">
                <a:latin typeface="Lora"/>
              </a:rPr>
              <a:t>процесса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Обобщение </a:t>
            </a:r>
            <a:r>
              <a:rPr lang="ru-RU" sz="1200" dirty="0">
                <a:latin typeface="Lora"/>
              </a:rPr>
              <a:t>передового опыта и эффективных технологий в области инклюзивного образования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Разработка </a:t>
            </a:r>
            <a:r>
              <a:rPr lang="ru-RU" sz="1200" dirty="0">
                <a:latin typeface="Lora"/>
              </a:rPr>
              <a:t>и реализация программ профессиональной подготовки, повышения квалификации и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Lora"/>
              </a:rPr>
              <a:t>переподготовки психолого-педагогических кадров для реализации задач сопровождения инклюзивных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Lora"/>
              </a:rPr>
              <a:t>процессов в образовании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Методическое </a:t>
            </a:r>
            <a:r>
              <a:rPr lang="ru-RU" sz="1200" dirty="0">
                <a:latin typeface="Lora"/>
              </a:rPr>
              <a:t>обеспечение деятельности специалистов сопровождения: психологов, логопедов </a:t>
            </a:r>
            <a:r>
              <a:rPr lang="ru-RU" sz="1200" dirty="0" smtClean="0">
                <a:latin typeface="Lora"/>
              </a:rPr>
              <a:t>и дефектологов</a:t>
            </a:r>
            <a:r>
              <a:rPr lang="ru-RU" sz="1200" dirty="0">
                <a:latin typeface="Lora"/>
              </a:rPr>
              <a:t>, в том числе </a:t>
            </a:r>
            <a:r>
              <a:rPr lang="ru-RU" sz="1200" dirty="0" err="1">
                <a:latin typeface="Lora"/>
              </a:rPr>
              <a:t>сурдо</a:t>
            </a:r>
            <a:r>
              <a:rPr lang="ru-RU" sz="1200" dirty="0">
                <a:latin typeface="Lora"/>
              </a:rPr>
              <a:t>- и тифлопедагогов, педагогов дополнительного образования и </a:t>
            </a:r>
            <a:r>
              <a:rPr lang="ru-RU" sz="1200" dirty="0" err="1">
                <a:latin typeface="Lora"/>
              </a:rPr>
              <a:t>тьюторов</a:t>
            </a:r>
            <a:r>
              <a:rPr lang="ru-RU" sz="1200" dirty="0">
                <a:latin typeface="Lora"/>
              </a:rPr>
              <a:t> </a:t>
            </a:r>
            <a:r>
              <a:rPr lang="ru-RU" sz="1200" dirty="0" smtClean="0">
                <a:latin typeface="Lora"/>
              </a:rPr>
              <a:t>и других </a:t>
            </a:r>
            <a:r>
              <a:rPr lang="ru-RU" sz="1200" dirty="0">
                <a:latin typeface="Lora"/>
              </a:rPr>
              <a:t>специалистов, работающих в ОУ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Создание </a:t>
            </a:r>
            <a:r>
              <a:rPr lang="ru-RU" sz="1200" dirty="0">
                <a:latin typeface="Lora"/>
              </a:rPr>
              <a:t>и поддержка базы учебно-методических материалов для инклюзивного образования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Адаптация </a:t>
            </a:r>
            <a:r>
              <a:rPr lang="ru-RU" sz="1200" dirty="0">
                <a:latin typeface="Lora"/>
              </a:rPr>
              <a:t>имеющихся учебно-методических материалов для инклюзивного образования</a:t>
            </a:r>
          </a:p>
          <a:p>
            <a:pPr marL="285750" indent="-171450">
              <a:lnSpc>
                <a:spcPct val="150000"/>
              </a:lnSpc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Lora"/>
              </a:rPr>
              <a:t>Создание </a:t>
            </a:r>
            <a:r>
              <a:rPr lang="ru-RU" sz="1200" dirty="0">
                <a:latin typeface="Lora"/>
              </a:rPr>
              <a:t>и поддержка единого портала нормативно-правовых и учебно-методических материалов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213811" y="84221"/>
            <a:ext cx="0" cy="2406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615111" y="84221"/>
            <a:ext cx="2006" cy="2406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966283" y="84221"/>
            <a:ext cx="1" cy="2406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213811" y="4845385"/>
            <a:ext cx="0" cy="2279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150767" y="4845385"/>
            <a:ext cx="2508" cy="2279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52201" y="138216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5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24661" y="514350"/>
            <a:ext cx="41783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highlight>
                  <a:srgbClr val="FFCD00"/>
                </a:highlight>
                <a:latin typeface="Lora"/>
              </a:rPr>
              <a:t>Профессиональные </a:t>
            </a:r>
            <a:r>
              <a:rPr lang="ru-RU" sz="1600" dirty="0" smtClean="0">
                <a:highlight>
                  <a:srgbClr val="FFCD00"/>
                </a:highlight>
                <a:latin typeface="Lora"/>
              </a:rPr>
              <a:t>ОО Кемеровской области</a:t>
            </a:r>
          </a:p>
          <a:p>
            <a:pPr algn="just"/>
            <a:endParaRPr lang="ru-RU" sz="1600" dirty="0" smtClean="0">
              <a:highlight>
                <a:srgbClr val="FFCD00"/>
              </a:highlight>
              <a:latin typeface="Lora"/>
            </a:endParaRP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Консультационное сопровождение и поддержка образования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Методическое сопровождение адаптации и модификации имеющихся образовательных программ и воспитательных технологий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Повышение квалификации преподавателей образовательных организации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Проведение семинаров, круглых столов, мастер-классов и конференций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Организация электронного обучения с применением дистанционных технологий по программам профессионального обучения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Lora"/>
            </a:endParaRPr>
          </a:p>
          <a:p>
            <a:pPr algn="just"/>
            <a:endParaRPr lang="ru-RU" sz="1600" dirty="0">
              <a:highlight>
                <a:srgbClr val="FFCD00"/>
              </a:highlight>
            </a:endParaRPr>
          </a:p>
          <a:p>
            <a:pPr algn="just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66511" y="478197"/>
            <a:ext cx="40576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highlight>
                  <a:srgbClr val="FFCD00"/>
                </a:highlight>
                <a:latin typeface="Lora"/>
              </a:rPr>
              <a:t>Работодатели</a:t>
            </a:r>
          </a:p>
          <a:p>
            <a:pPr algn="just"/>
            <a:endParaRPr lang="ru-RU" sz="1600" dirty="0" smtClean="0">
              <a:highlight>
                <a:srgbClr val="FFCD00"/>
              </a:highlight>
              <a:latin typeface="Lora"/>
            </a:endParaRPr>
          </a:p>
          <a:p>
            <a:pPr algn="just"/>
            <a:endParaRPr lang="ru-RU" dirty="0" smtClean="0">
              <a:highlight>
                <a:srgbClr val="FFCD00"/>
              </a:highlight>
            </a:endParaRP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Согласование имеющихся образовательных программ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Участие в проведении экзаменов и итоговой аттестации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Базы практик и трудоустройство инвалидов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Разработка и реализация программ профессиональной подготовки, повышения квалификации и переподготовки для нужд работодателей</a:t>
            </a:r>
          </a:p>
          <a:p>
            <a:pPr marL="285750" indent="-285750" algn="just">
              <a:buClr>
                <a:srgbClr val="FFCD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Lora"/>
              </a:rPr>
              <a:t>Работа в качестве экспертов на конкурсах профессионального мастерства </a:t>
            </a:r>
          </a:p>
          <a:p>
            <a:pPr marL="285750" indent="-285750">
              <a:buClr>
                <a:srgbClr val="FFCD00"/>
              </a:buClr>
              <a:buFont typeface="Arial" panose="020B0604020202020204" pitchFamily="34" charset="0"/>
              <a:buChar char="•"/>
            </a:pPr>
            <a:endParaRPr lang="ru-RU" dirty="0" smtClean="0">
              <a:latin typeface="Quattrocento Sans"/>
            </a:endParaRPr>
          </a:p>
          <a:p>
            <a:pPr marL="285750" indent="-285750">
              <a:buClr>
                <a:srgbClr val="FFCD00"/>
              </a:buClr>
              <a:buFont typeface="Arial" panose="020B0604020202020204" pitchFamily="34" charset="0"/>
              <a:buChar char="•"/>
            </a:pPr>
            <a:endParaRPr lang="ru-RU" dirty="0" smtClean="0">
              <a:latin typeface="Quattrocento Sans"/>
            </a:endParaRPr>
          </a:p>
          <a:p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13811" y="84221"/>
            <a:ext cx="0" cy="2406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862011" y="84221"/>
            <a:ext cx="0" cy="2406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oogle Shape;656;p39"/>
          <p:cNvGrpSpPr/>
          <p:nvPr/>
        </p:nvGrpSpPr>
        <p:grpSpPr>
          <a:xfrm>
            <a:off x="4395432" y="4353201"/>
            <a:ext cx="353136" cy="313738"/>
            <a:chOff x="5292575" y="3681900"/>
            <a:chExt cx="420150" cy="373275"/>
          </a:xfrm>
        </p:grpSpPr>
        <p:sp>
          <p:nvSpPr>
            <p:cNvPr id="8" name="Google Shape;657;p39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58;p39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59;p39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0;p39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1;p39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2;p39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3;p39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7445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924720"/>
            <a:ext cx="3733675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Специальные условия для инклюзивного образования </a:t>
            </a:r>
            <a:endParaRPr sz="1800" dirty="0">
              <a:highlight>
                <a:srgbClr val="FFCD00"/>
              </a:highlight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916458" y="1019750"/>
            <a:ext cx="214625" cy="214625"/>
            <a:chOff x="2594050" y="1631825"/>
            <a:chExt cx="439625" cy="439625"/>
          </a:xfrm>
        </p:grpSpPr>
        <p:sp>
          <p:nvSpPr>
            <p:cNvPr id="127" name="Google Shape;127;p1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4" name="Google Shape;125;p17"/>
          <p:cNvSpPr txBox="1">
            <a:spLocks/>
          </p:cNvSpPr>
          <p:nvPr/>
        </p:nvSpPr>
        <p:spPr>
          <a:xfrm>
            <a:off x="1724026" y="2032993"/>
            <a:ext cx="7367902" cy="48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CD00"/>
                </a:solidFill>
                <a:latin typeface="Lora"/>
              </a:rPr>
              <a:t>2) </a:t>
            </a:r>
            <a:r>
              <a:rPr lang="ru-RU" sz="1400" dirty="0" smtClean="0">
                <a:latin typeface="Lora"/>
              </a:rPr>
              <a:t>Использование специальных образовательных программ и методов обучения;</a:t>
            </a:r>
          </a:p>
          <a:p>
            <a:pPr marL="419100" indent="-342900">
              <a:spcBef>
                <a:spcPts val="0"/>
              </a:spcBef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spcBef>
                <a:spcPts val="0"/>
              </a:spcBef>
              <a:buFont typeface="Quattrocento Sans"/>
              <a:buNone/>
            </a:pPr>
            <a:endParaRPr lang="ru-RU" dirty="0"/>
          </a:p>
        </p:txBody>
      </p:sp>
      <p:sp>
        <p:nvSpPr>
          <p:cNvPr id="15" name="Google Shape;125;p17"/>
          <p:cNvSpPr txBox="1">
            <a:spLocks/>
          </p:cNvSpPr>
          <p:nvPr/>
        </p:nvSpPr>
        <p:spPr>
          <a:xfrm>
            <a:off x="369937" y="2569331"/>
            <a:ext cx="8584113" cy="48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CD00"/>
                </a:solidFill>
                <a:latin typeface="Lora"/>
              </a:rPr>
              <a:t>3) </a:t>
            </a:r>
            <a:r>
              <a:rPr lang="ru-RU" sz="1400" dirty="0" smtClean="0">
                <a:latin typeface="Lora"/>
              </a:rPr>
              <a:t>Использование специальных учебников, учебных пособий и дидактических материалов;</a:t>
            </a:r>
          </a:p>
          <a:p>
            <a:pPr marL="419100" indent="-342900"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buFont typeface="Quattrocento Sans"/>
              <a:buNone/>
            </a:pPr>
            <a:endParaRPr lang="ru-RU" dirty="0"/>
          </a:p>
        </p:txBody>
      </p:sp>
      <p:sp>
        <p:nvSpPr>
          <p:cNvPr id="16" name="Google Shape;125;p17"/>
          <p:cNvSpPr txBox="1">
            <a:spLocks/>
          </p:cNvSpPr>
          <p:nvPr/>
        </p:nvSpPr>
        <p:spPr>
          <a:xfrm>
            <a:off x="372351" y="1519215"/>
            <a:ext cx="6819024" cy="49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CD00"/>
                </a:solidFill>
                <a:latin typeface="Lora"/>
              </a:rPr>
              <a:t>1)</a:t>
            </a:r>
            <a:r>
              <a:rPr lang="en-US" sz="2000" dirty="0" smtClean="0">
                <a:solidFill>
                  <a:srgbClr val="FFCD00"/>
                </a:solidFill>
                <a:latin typeface="Lora"/>
              </a:rPr>
              <a:t> </a:t>
            </a:r>
            <a:r>
              <a:rPr lang="ru-RU" sz="1400" dirty="0" smtClean="0">
                <a:latin typeface="Lora"/>
              </a:rPr>
              <a:t>Доступная архитектурная, информационная и организационная среда;</a:t>
            </a:r>
          </a:p>
          <a:p>
            <a:pPr marL="0" indent="-342900">
              <a:spcBef>
                <a:spcPts val="0"/>
              </a:spcBef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buFont typeface="Quattrocento Sans"/>
              <a:buNone/>
            </a:pPr>
            <a:endParaRPr lang="ru-RU" dirty="0"/>
          </a:p>
        </p:txBody>
      </p:sp>
      <p:sp>
        <p:nvSpPr>
          <p:cNvPr id="17" name="Google Shape;125;p17"/>
          <p:cNvSpPr txBox="1">
            <a:spLocks/>
          </p:cNvSpPr>
          <p:nvPr/>
        </p:nvSpPr>
        <p:spPr>
          <a:xfrm>
            <a:off x="1729876" y="3105669"/>
            <a:ext cx="6819024" cy="48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CD00"/>
                </a:solidFill>
                <a:latin typeface="Lora"/>
              </a:rPr>
              <a:t>4</a:t>
            </a:r>
            <a:r>
              <a:rPr lang="en-US" sz="2000" dirty="0" smtClean="0">
                <a:solidFill>
                  <a:srgbClr val="FFCD00"/>
                </a:solidFill>
                <a:latin typeface="Lora"/>
              </a:rPr>
              <a:t>)</a:t>
            </a:r>
            <a:r>
              <a:rPr lang="ru-RU" sz="2000" dirty="0" smtClean="0">
                <a:solidFill>
                  <a:srgbClr val="FFCD00"/>
                </a:solidFill>
                <a:latin typeface="Lora"/>
              </a:rPr>
              <a:t> </a:t>
            </a:r>
            <a:r>
              <a:rPr lang="ru-RU" sz="1400" dirty="0" smtClean="0">
                <a:latin typeface="Lora"/>
              </a:rPr>
              <a:t>Использование ТСО коллективного и индивидуального пользования</a:t>
            </a:r>
            <a:r>
              <a:rPr lang="en-US" sz="1400" dirty="0" smtClean="0">
                <a:latin typeface="Lora"/>
              </a:rPr>
              <a:t>;</a:t>
            </a:r>
            <a:endParaRPr lang="ru-RU" sz="1400" dirty="0" smtClean="0">
              <a:latin typeface="Lora"/>
            </a:endParaRPr>
          </a:p>
          <a:p>
            <a:pPr marL="419100" indent="-342900"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buFont typeface="Quattrocento Sans"/>
              <a:buNone/>
            </a:pPr>
            <a:endParaRPr lang="ru-RU" dirty="0"/>
          </a:p>
        </p:txBody>
      </p:sp>
      <p:sp>
        <p:nvSpPr>
          <p:cNvPr id="18" name="Google Shape;125;p17"/>
          <p:cNvSpPr txBox="1">
            <a:spLocks/>
          </p:cNvSpPr>
          <p:nvPr/>
        </p:nvSpPr>
        <p:spPr>
          <a:xfrm>
            <a:off x="370289" y="3642007"/>
            <a:ext cx="8326586" cy="48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CD00"/>
                </a:solidFill>
                <a:latin typeface="Lora"/>
              </a:rPr>
              <a:t>5</a:t>
            </a:r>
            <a:r>
              <a:rPr lang="en-US" sz="2000" dirty="0" smtClean="0">
                <a:solidFill>
                  <a:srgbClr val="FFCD00"/>
                </a:solidFill>
                <a:latin typeface="Lora"/>
              </a:rPr>
              <a:t>) </a:t>
            </a:r>
            <a:r>
              <a:rPr lang="ru-RU" sz="1400" dirty="0" smtClean="0">
                <a:latin typeface="Lora"/>
              </a:rPr>
              <a:t>Психология – педагогическое сопровождение инклюзивного образовательного процесса;</a:t>
            </a:r>
          </a:p>
          <a:p>
            <a:pPr marL="419100" indent="-342900"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buFont typeface="Quattrocento Sans"/>
              <a:buNone/>
            </a:pPr>
            <a:endParaRPr lang="ru-RU" dirty="0"/>
          </a:p>
        </p:txBody>
      </p:sp>
      <p:sp>
        <p:nvSpPr>
          <p:cNvPr id="19" name="Google Shape;125;p17"/>
          <p:cNvSpPr txBox="1">
            <a:spLocks/>
          </p:cNvSpPr>
          <p:nvPr/>
        </p:nvSpPr>
        <p:spPr>
          <a:xfrm>
            <a:off x="1724026" y="4178345"/>
            <a:ext cx="6819774" cy="48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FFCD00"/>
                </a:solidFill>
                <a:latin typeface="Lora"/>
              </a:rPr>
              <a:t>6</a:t>
            </a:r>
            <a:r>
              <a:rPr lang="en-US" sz="2000" dirty="0" smtClean="0">
                <a:solidFill>
                  <a:srgbClr val="FFCD00"/>
                </a:solidFill>
                <a:latin typeface="Lora"/>
              </a:rPr>
              <a:t>) </a:t>
            </a:r>
            <a:r>
              <a:rPr lang="ru-RU" sz="1400" dirty="0" smtClean="0">
                <a:latin typeface="Lora"/>
              </a:rPr>
              <a:t>Проведение групповых и индивидуальных коррекционных занятий;</a:t>
            </a:r>
          </a:p>
          <a:p>
            <a:pPr marL="419100" indent="-342900">
              <a:buFont typeface="Quattrocento Sans"/>
              <a:buAutoNum type="arabicParenR"/>
            </a:pPr>
            <a:endParaRPr lang="ru-RU" sz="1600" dirty="0" smtClean="0">
              <a:latin typeface="Lora"/>
            </a:endParaRPr>
          </a:p>
          <a:p>
            <a:pPr marL="0" indent="0">
              <a:buFont typeface="Quattrocento Sans"/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571</Words>
  <Application>Microsoft Office PowerPoint</Application>
  <PresentationFormat>Экран (16:9)</PresentationFormat>
  <Paragraphs>100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Viola template</vt:lpstr>
      <vt:lpstr>«Создание условий для профессионального образования и профессионального обучения детей с особыми образовательными потребностями»</vt:lpstr>
      <vt:lpstr>Проблемное поле:</vt:lpstr>
      <vt:lpstr>Слайд 3</vt:lpstr>
      <vt:lpstr>Слайд 4</vt:lpstr>
      <vt:lpstr>Слайд 5</vt:lpstr>
      <vt:lpstr>Модель сетевого взаимодействия БПОО</vt:lpstr>
      <vt:lpstr>Слайд 7</vt:lpstr>
      <vt:lpstr>Слайд 8</vt:lpstr>
      <vt:lpstr>Специальные условия для инклюзивного образования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«Создание условий для профессионального образования и обучения детей с особыми образовательными потребностями»</dc:title>
  <cp:lastModifiedBy>Admin</cp:lastModifiedBy>
  <cp:revision>48</cp:revision>
  <dcterms:modified xsi:type="dcterms:W3CDTF">2019-03-27T02:35:37Z</dcterms:modified>
</cp:coreProperties>
</file>